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65"/>
  </p:notesMasterIdLst>
  <p:sldIdLst>
    <p:sldId id="256" r:id="rId3"/>
    <p:sldId id="257" r:id="rId4"/>
    <p:sldId id="258" r:id="rId5"/>
    <p:sldId id="334" r:id="rId6"/>
    <p:sldId id="260" r:id="rId7"/>
    <p:sldId id="261" r:id="rId8"/>
    <p:sldId id="262" r:id="rId9"/>
    <p:sldId id="338" r:id="rId10"/>
    <p:sldId id="328" r:id="rId11"/>
    <p:sldId id="327" r:id="rId12"/>
    <p:sldId id="326" r:id="rId13"/>
    <p:sldId id="335" r:id="rId14"/>
    <p:sldId id="318" r:id="rId15"/>
    <p:sldId id="319" r:id="rId16"/>
    <p:sldId id="266" r:id="rId17"/>
    <p:sldId id="329" r:id="rId18"/>
    <p:sldId id="268" r:id="rId19"/>
    <p:sldId id="269" r:id="rId20"/>
    <p:sldId id="267" r:id="rId21"/>
    <p:sldId id="270" r:id="rId22"/>
    <p:sldId id="271" r:id="rId23"/>
    <p:sldId id="272" r:id="rId24"/>
    <p:sldId id="273" r:id="rId25"/>
    <p:sldId id="304" r:id="rId26"/>
    <p:sldId id="275" r:id="rId27"/>
    <p:sldId id="305" r:id="rId28"/>
    <p:sldId id="306" r:id="rId29"/>
    <p:sldId id="307" r:id="rId30"/>
    <p:sldId id="279" r:id="rId31"/>
    <p:sldId id="280" r:id="rId32"/>
    <p:sldId id="310" r:id="rId33"/>
    <p:sldId id="281" r:id="rId34"/>
    <p:sldId id="282" r:id="rId35"/>
    <p:sldId id="340" r:id="rId36"/>
    <p:sldId id="283" r:id="rId37"/>
    <p:sldId id="284" r:id="rId38"/>
    <p:sldId id="331" r:id="rId39"/>
    <p:sldId id="286" r:id="rId40"/>
    <p:sldId id="292" r:id="rId41"/>
    <p:sldId id="324" r:id="rId42"/>
    <p:sldId id="325" r:id="rId43"/>
    <p:sldId id="316" r:id="rId44"/>
    <p:sldId id="289" r:id="rId45"/>
    <p:sldId id="337" r:id="rId46"/>
    <p:sldId id="290" r:id="rId47"/>
    <p:sldId id="291" r:id="rId48"/>
    <p:sldId id="322" r:id="rId49"/>
    <p:sldId id="293" r:id="rId50"/>
    <p:sldId id="294" r:id="rId51"/>
    <p:sldId id="332" r:id="rId52"/>
    <p:sldId id="320" r:id="rId53"/>
    <p:sldId id="312" r:id="rId54"/>
    <p:sldId id="314" r:id="rId55"/>
    <p:sldId id="333" r:id="rId56"/>
    <p:sldId id="315" r:id="rId57"/>
    <p:sldId id="296" r:id="rId58"/>
    <p:sldId id="297" r:id="rId59"/>
    <p:sldId id="308" r:id="rId60"/>
    <p:sldId id="330" r:id="rId61"/>
    <p:sldId id="317" r:id="rId62"/>
    <p:sldId id="339" r:id="rId63"/>
    <p:sldId id="300"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onsolas" panose="020B0609020204030204" pitchFamily="49" charset="0"/>
      <p:regular r:id="rId70"/>
      <p:bold r:id="rId71"/>
      <p:italic r:id="rId72"/>
      <p:boldItalic r:id="rId73"/>
    </p:embeddedFont>
    <p:embeddedFont>
      <p:font typeface="Noto Sans Symbols" pitchFamily="2" charset="0"/>
      <p:regular r:id="rId74"/>
      <p:bold r:id="rId75"/>
    </p:embeddedFont>
    <p:embeddedFont>
      <p:font typeface="Roboto"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g8vna9vMyVxWFFxZdV0P+ma6Kr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1209" autoAdjust="0"/>
  </p:normalViewPr>
  <p:slideViewPr>
    <p:cSldViewPr snapToGrid="0">
      <p:cViewPr varScale="1">
        <p:scale>
          <a:sx n="64" d="100"/>
          <a:sy n="64" d="100"/>
        </p:scale>
        <p:origin x="79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etflix.com/f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ovision.fr/portfolio-item/detection-et-reconnaissance-de-dommag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neovision.fr/nos_realisa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pp.wooclap.com/events/ATELIERIA/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latform.openai.com/docs/models/gpt-4-and-gpt-4-turb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conomie.gouv.fr/comite-intelligence-artificielle-generative"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leparisien.fr/amp/societe/cest-quoi-mia-loutil-dintelligence-artificielle-bientot-deploye-pour-tous-les-eleves-de-seconde-06-12-2023-UP25SKQEMRBOXGEXGAIWBVJQ5I.php"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e90fe052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dirty="0"/>
              <a:t>Introduction- pourquoi cet atelier ? IA = fait le buzz, discipline identifiée par l’Etat comme porteuse de compétences et métiers d’avenir. </a:t>
            </a:r>
            <a:endParaRPr dirty="0"/>
          </a:p>
          <a:p>
            <a:pPr marL="0" lvl="0" indent="0" algn="l" rtl="0">
              <a:lnSpc>
                <a:spcPct val="100000"/>
              </a:lnSpc>
              <a:spcBef>
                <a:spcPts val="0"/>
              </a:spcBef>
              <a:spcAft>
                <a:spcPts val="0"/>
              </a:spcAft>
              <a:buSzPts val="1100"/>
              <a:buNone/>
            </a:pPr>
            <a:r>
              <a:rPr lang="fr-FR" dirty="0" err="1"/>
              <a:t>IngéPLUS</a:t>
            </a:r>
            <a:r>
              <a:rPr lang="fr-FR" dirty="0"/>
              <a:t> a répondu à un appel à projet pour contribuer à sensibiliser les étudiants de BTS à L’IA : fonctionnement, application, enjeux, limites, débouchés</a:t>
            </a:r>
          </a:p>
          <a:p>
            <a:pPr marL="457200" marR="0" lvl="0" indent="-228600" algn="l" rtl="0">
              <a:lnSpc>
                <a:spcPct val="100000"/>
              </a:lnSpc>
              <a:spcBef>
                <a:spcPts val="0"/>
              </a:spcBef>
              <a:spcAft>
                <a:spcPts val="0"/>
              </a:spcAft>
              <a:buClr>
                <a:srgbClr val="000000"/>
              </a:buClr>
              <a:buSzPts val="1400"/>
              <a:buFont typeface="Arial"/>
              <a:buNone/>
            </a:pPr>
            <a:r>
              <a:rPr lang="fr-FR" dirty="0"/>
              <a:t>L’IA, on entend tous les jours de nouveaux titres : “Une IA a fait ci, a créé une </a:t>
            </a:r>
            <a:r>
              <a:rPr lang="fr-FR" dirty="0" err="1"/>
              <a:t>oeuvre</a:t>
            </a:r>
            <a:r>
              <a:rPr lang="fr-FR" dirty="0"/>
              <a:t> d’art, un morceau de musique, va sauver le monde ou va détruire le monde…</a:t>
            </a:r>
          </a:p>
          <a:p>
            <a:r>
              <a:rPr lang="fr-FR" dirty="0"/>
              <a:t>Personne ne sait vraiment ce que c’est, comment ça marche, ce dont elle est capable ou pas, ses limites, les risques, mais aussi les opportunités, les perspectives. Donc notre objectif aujourd’hui, c’est de débroussailler le sujet en commençant par passer en revue  des termes que vous avez déjà entendus, puis...</a:t>
            </a:r>
          </a:p>
          <a:p>
            <a:pPr marL="0" lvl="0" indent="0" algn="l" rtl="0">
              <a:lnSpc>
                <a:spcPct val="100000"/>
              </a:lnSpc>
              <a:spcBef>
                <a:spcPts val="0"/>
              </a:spcBef>
              <a:spcAft>
                <a:spcPts val="0"/>
              </a:spcAft>
              <a:buSzPts val="1100"/>
              <a:buNone/>
            </a:pPr>
            <a:endParaRPr dirty="0"/>
          </a:p>
        </p:txBody>
      </p:sp>
      <p:sp>
        <p:nvSpPr>
          <p:cNvPr id="105" name="Google Shape;105;g27e90fe05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Demander aux étudiants comment ces notions s’emboîtent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IA : Système d'imitation de la pensée et des actions humaines</a:t>
            </a:r>
            <a:endParaRPr dirty="0"/>
          </a:p>
          <a:p>
            <a:pPr marL="0" lvl="0" indent="0" algn="l" rtl="0">
              <a:lnSpc>
                <a:spcPct val="100000"/>
              </a:lnSpc>
              <a:spcBef>
                <a:spcPts val="0"/>
              </a:spcBef>
              <a:spcAft>
                <a:spcPts val="0"/>
              </a:spcAft>
              <a:buSzPts val="1400"/>
              <a:buNone/>
            </a:pPr>
            <a:r>
              <a:rPr lang="fr-FR" dirty="0"/>
              <a:t>Machine </a:t>
            </a:r>
            <a:r>
              <a:rPr lang="fr-FR" dirty="0" err="1"/>
              <a:t>learning</a:t>
            </a:r>
            <a:r>
              <a:rPr lang="fr-FR" dirty="0"/>
              <a:t> : Systèmes qui apprennent sur la base de grands ensembles de données structurées</a:t>
            </a:r>
            <a:endParaRPr dirty="0"/>
          </a:p>
          <a:p>
            <a:pPr marL="0" lvl="0" indent="0" algn="l" rtl="0">
              <a:lnSpc>
                <a:spcPct val="100000"/>
              </a:lnSpc>
              <a:spcBef>
                <a:spcPts val="0"/>
              </a:spcBef>
              <a:spcAft>
                <a:spcPts val="0"/>
              </a:spcAft>
              <a:buSzPts val="1400"/>
              <a:buNone/>
            </a:pPr>
            <a:r>
              <a:rPr lang="fr-FR" dirty="0"/>
              <a:t>Deep </a:t>
            </a:r>
            <a:r>
              <a:rPr lang="fr-FR" dirty="0" err="1"/>
              <a:t>learning</a:t>
            </a:r>
            <a:r>
              <a:rPr lang="fr-FR" dirty="0"/>
              <a:t> : Systèmes qui apprennent via des réseaux de neurones sans être guidés par l'homme</a:t>
            </a:r>
            <a:endParaRPr dirty="0"/>
          </a:p>
        </p:txBody>
      </p:sp>
      <p:sp>
        <p:nvSpPr>
          <p:cNvPr id="188" name="Google Shape;18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c556bce23_0_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IA : système d’imitation de la pensée et des actions humaines</a:t>
            </a:r>
            <a:endParaRPr dirty="0"/>
          </a:p>
          <a:p>
            <a:pPr marL="0" lvl="0" indent="0" algn="l" rtl="0">
              <a:lnSpc>
                <a:spcPct val="100000"/>
              </a:lnSpc>
              <a:spcBef>
                <a:spcPts val="0"/>
              </a:spcBef>
              <a:spcAft>
                <a:spcPts val="0"/>
              </a:spcAft>
              <a:buSzPts val="1400"/>
              <a:buNone/>
            </a:pPr>
            <a:r>
              <a:rPr lang="fr-FR" dirty="0"/>
              <a:t>Machine </a:t>
            </a:r>
            <a:r>
              <a:rPr lang="fr-FR" dirty="0" err="1"/>
              <a:t>learning</a:t>
            </a:r>
            <a:r>
              <a:rPr lang="fr-FR" dirty="0"/>
              <a:t> : Systèmes qui apprennent sur la base de grands ensembles de données structurées</a:t>
            </a:r>
            <a:endParaRPr dirty="0"/>
          </a:p>
          <a:p>
            <a:pPr marL="0" lvl="0" indent="0" algn="l" rtl="0">
              <a:lnSpc>
                <a:spcPct val="100000"/>
              </a:lnSpc>
              <a:spcBef>
                <a:spcPts val="0"/>
              </a:spcBef>
              <a:spcAft>
                <a:spcPts val="0"/>
              </a:spcAft>
              <a:buSzPts val="1400"/>
              <a:buNone/>
            </a:pPr>
            <a:r>
              <a:rPr lang="fr-FR" dirty="0"/>
              <a:t>Deep </a:t>
            </a:r>
            <a:r>
              <a:rPr lang="fr-FR" dirty="0" err="1"/>
              <a:t>learning</a:t>
            </a:r>
            <a:r>
              <a:rPr lang="fr-FR" dirty="0"/>
              <a:t> : systèmes qui apprennent sur la base de grands ensembles sans être guidés par l’homme</a:t>
            </a:r>
          </a:p>
          <a:p>
            <a:pPr marL="0" lvl="0" indent="0" algn="l" rtl="0">
              <a:lnSpc>
                <a:spcPct val="100000"/>
              </a:lnSpc>
              <a:spcBef>
                <a:spcPts val="0"/>
              </a:spcBef>
              <a:spcAft>
                <a:spcPts val="0"/>
              </a:spcAft>
              <a:buSzPts val="1400"/>
              <a:buNone/>
            </a:pPr>
            <a:r>
              <a:rPr lang="fr-FR" dirty="0"/>
              <a:t>IA Générative : systèmes qui produisent du contenu</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Revenir à l’anglais </a:t>
            </a:r>
            <a:endParaRPr dirty="0"/>
          </a:p>
        </p:txBody>
      </p:sp>
      <p:sp>
        <p:nvSpPr>
          <p:cNvPr id="204" name="Google Shape;204;g27c556bce2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c556bce23_0_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IA : système d’imitation de la pensée et des actions humaines</a:t>
            </a:r>
            <a:endParaRPr dirty="0"/>
          </a:p>
          <a:p>
            <a:pPr marL="0" lvl="0" indent="0" algn="l" rtl="0">
              <a:lnSpc>
                <a:spcPct val="100000"/>
              </a:lnSpc>
              <a:spcBef>
                <a:spcPts val="0"/>
              </a:spcBef>
              <a:spcAft>
                <a:spcPts val="0"/>
              </a:spcAft>
              <a:buSzPts val="1400"/>
              <a:buNone/>
            </a:pPr>
            <a:r>
              <a:rPr lang="fr-FR" dirty="0"/>
              <a:t>Machine </a:t>
            </a:r>
            <a:r>
              <a:rPr lang="fr-FR" dirty="0" err="1"/>
              <a:t>learning</a:t>
            </a:r>
            <a:r>
              <a:rPr lang="fr-FR" dirty="0"/>
              <a:t> : systèmes qui apprennent sur la base de grands ensembles de données structurées</a:t>
            </a:r>
            <a:endParaRPr dirty="0"/>
          </a:p>
          <a:p>
            <a:pPr marL="0" lvl="0" indent="0" algn="l" rtl="0">
              <a:lnSpc>
                <a:spcPct val="100000"/>
              </a:lnSpc>
              <a:spcBef>
                <a:spcPts val="0"/>
              </a:spcBef>
              <a:spcAft>
                <a:spcPts val="0"/>
              </a:spcAft>
              <a:buSzPts val="1400"/>
              <a:buNone/>
            </a:pPr>
            <a:r>
              <a:rPr lang="fr-FR" dirty="0" err="1"/>
              <a:t>Deep</a:t>
            </a:r>
            <a:r>
              <a:rPr lang="fr-FR" dirty="0"/>
              <a:t> </a:t>
            </a:r>
            <a:r>
              <a:rPr lang="fr-FR" dirty="0" err="1"/>
              <a:t>learning</a:t>
            </a:r>
            <a:r>
              <a:rPr lang="fr-FR" dirty="0"/>
              <a:t> : systèmes qui apprennent sur la base de grands ensembles sans être guidés par l’homme</a:t>
            </a:r>
            <a:endParaRPr dirty="0"/>
          </a:p>
        </p:txBody>
      </p:sp>
      <p:sp>
        <p:nvSpPr>
          <p:cNvPr id="204" name="Google Shape;204;g27c556bce2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1987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Les systèmes-experts = des systèmes d’intelligence artificielle SANS machine </a:t>
            </a:r>
            <a:r>
              <a:rPr lang="fr-FR" dirty="0" err="1"/>
              <a:t>learning</a:t>
            </a:r>
            <a:r>
              <a:rPr lang="fr-FR" dirty="0"/>
              <a:t> (= la partie grisée mais pas rouge du schéma précédent).</a:t>
            </a:r>
          </a:p>
          <a:p>
            <a:pPr marL="0" lvl="0" indent="0" algn="l" rtl="0">
              <a:lnSpc>
                <a:spcPct val="100000"/>
              </a:lnSpc>
              <a:spcBef>
                <a:spcPts val="0"/>
              </a:spcBef>
              <a:spcAft>
                <a:spcPts val="0"/>
              </a:spcAft>
              <a:buSzPts val="1400"/>
              <a:buNone/>
            </a:pPr>
            <a:r>
              <a:rPr lang="fr-FR" dirty="0"/>
              <a:t>Il s’agissait de tenter d’inclure la connaissance dans les outils, celles des experts (par exemple, des médecins pour un diagnostic).</a:t>
            </a:r>
            <a:endParaRPr dirty="0"/>
          </a:p>
        </p:txBody>
      </p:sp>
      <p:sp>
        <p:nvSpPr>
          <p:cNvPr id="230" name="Google Shape;23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2157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Pas l’invention, mais le début de la diffusion ! Dans les années 1990, Yann </a:t>
            </a:r>
            <a:r>
              <a:rPr lang="fr-FR" dirty="0" err="1"/>
              <a:t>LeCun</a:t>
            </a:r>
            <a:r>
              <a:rPr lang="fr-FR" dirty="0"/>
              <a:t> travaille sur la reconnaissance automatique des codes postaux (= de chiffres écrits à la main) avec les premiers réseaux neuronaux convolutifs. Il est lauréat avec Geoffrey Hinton et </a:t>
            </a:r>
            <a:r>
              <a:rPr lang="fr-FR" dirty="0" err="1"/>
              <a:t>Yoshua</a:t>
            </a:r>
            <a:r>
              <a:rPr lang="fr-FR" dirty="0"/>
              <a:t> Bengio du prix Turing (une sorte de prix Nobel de l’informatique) pour l’ensemble de leurs travaux.</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Les réseaux de neurones sont devenus la manière privilégiée de faire de l’IA aujourd’hui, ils constituent la base de la plupart des applications d’IA (</a:t>
            </a:r>
            <a:r>
              <a:rPr lang="fr-FR" dirty="0" err="1"/>
              <a:t>chatGPT</a:t>
            </a:r>
            <a:r>
              <a:rPr lang="fr-FR" dirty="0"/>
              <a:t> en tête).</a:t>
            </a:r>
            <a:endParaRPr dirty="0"/>
          </a:p>
        </p:txBody>
      </p:sp>
      <p:sp>
        <p:nvSpPr>
          <p:cNvPr id="230" name="Google Shape;23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1786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Apprentissage supervisé : les catégories </a:t>
            </a:r>
            <a:r>
              <a:rPr lang="fr-FR" dirty="0" err="1"/>
              <a:t>pré-existent</a:t>
            </a:r>
            <a:r>
              <a:rPr lang="fr-FR" dirty="0"/>
              <a:t>, le système doit attribuer un échantillon à telle ou telle classe.</a:t>
            </a:r>
          </a:p>
          <a:p>
            <a:pPr marL="0" lvl="0" indent="0" algn="l" rtl="0">
              <a:lnSpc>
                <a:spcPct val="100000"/>
              </a:lnSpc>
              <a:spcBef>
                <a:spcPts val="0"/>
              </a:spcBef>
              <a:spcAft>
                <a:spcPts val="0"/>
              </a:spcAft>
              <a:buSzPts val="1400"/>
              <a:buNone/>
            </a:pPr>
            <a:r>
              <a:rPr lang="fr-FR" dirty="0"/>
              <a:t>Apprentissage non-supervisé : c’est le système qui repère des motifs dans les données et construit ses propres catégories.</a:t>
            </a:r>
          </a:p>
          <a:p>
            <a:pPr marL="0" lvl="0" indent="0" algn="l" rtl="0">
              <a:lnSpc>
                <a:spcPct val="100000"/>
              </a:lnSpc>
              <a:spcBef>
                <a:spcPts val="0"/>
              </a:spcBef>
              <a:spcAft>
                <a:spcPts val="0"/>
              </a:spcAft>
              <a:buSzPts val="1400"/>
              <a:buNone/>
            </a:pPr>
            <a:endParaRPr dirty="0"/>
          </a:p>
        </p:txBody>
      </p:sp>
      <p:sp>
        <p:nvSpPr>
          <p:cNvPr id="230" name="Google Shape;23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b8172e5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7b8172e565_0_3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solidFill>
                <a:schemeClr val="dk1"/>
              </a:solidFill>
            </a:endParaRPr>
          </a:p>
        </p:txBody>
      </p:sp>
    </p:spTree>
    <p:extLst>
      <p:ext uri="{BB962C8B-B14F-4D97-AF65-F5344CB8AC3E}">
        <p14:creationId xmlns:p14="http://schemas.microsoft.com/office/powerpoint/2010/main" val="92097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c556bce23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27c556bce23_0_2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Font typeface="Arial"/>
              <a:buChar char="-"/>
            </a:pPr>
            <a:r>
              <a:rPr lang="fr-FR" sz="1100" dirty="0">
                <a:solidFill>
                  <a:schemeClr val="dk1"/>
                </a:solidFill>
                <a:latin typeface="Arial"/>
                <a:ea typeface="Arial"/>
                <a:cs typeface="Arial"/>
                <a:sym typeface="Arial"/>
              </a:rPr>
              <a:t>Le moteur de recommandation de</a:t>
            </a:r>
            <a:r>
              <a:rPr lang="fr-FR" sz="1100" dirty="0">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fr-FR" sz="1100" u="sng" dirty="0">
                <a:solidFill>
                  <a:schemeClr val="hlink"/>
                </a:solidFill>
                <a:latin typeface="Arial"/>
                <a:ea typeface="Arial"/>
                <a:cs typeface="Arial"/>
                <a:sym typeface="Arial"/>
                <a:hlinkClick r:id="rId3"/>
              </a:rPr>
              <a:t>Netflix</a:t>
            </a:r>
            <a:r>
              <a:rPr lang="fr-FR" sz="1100" dirty="0">
                <a:solidFill>
                  <a:schemeClr val="dk1"/>
                </a:solidFill>
                <a:latin typeface="Arial"/>
                <a:ea typeface="Arial"/>
                <a:cs typeface="Arial"/>
                <a:sym typeface="Arial"/>
              </a:rPr>
              <a:t> est alimenté par l’IA et utilise votre </a:t>
            </a:r>
            <a:r>
              <a:rPr lang="fr-FR" sz="1100" b="1" dirty="0">
                <a:solidFill>
                  <a:schemeClr val="dk1"/>
                </a:solidFill>
                <a:latin typeface="Arial"/>
                <a:ea typeface="Arial"/>
                <a:cs typeface="Arial"/>
                <a:sym typeface="Arial"/>
              </a:rPr>
              <a:t>historique de visionnage</a:t>
            </a:r>
            <a:r>
              <a:rPr lang="fr-FR" sz="1100" dirty="0">
                <a:solidFill>
                  <a:schemeClr val="dk1"/>
                </a:solidFill>
                <a:latin typeface="Arial"/>
                <a:ea typeface="Arial"/>
                <a:cs typeface="Arial"/>
                <a:sym typeface="Arial"/>
              </a:rPr>
              <a:t> pour vous suggérer des contenus que vous pourriez vouloir regarder. Même chose pour YouTube, </a:t>
            </a:r>
            <a:r>
              <a:rPr lang="fr-FR" sz="1100" dirty="0" err="1">
                <a:solidFill>
                  <a:schemeClr val="dk1"/>
                </a:solidFill>
                <a:latin typeface="Arial"/>
                <a:ea typeface="Arial"/>
                <a:cs typeface="Arial"/>
                <a:sym typeface="Arial"/>
              </a:rPr>
              <a:t>Tiktok</a:t>
            </a:r>
            <a:r>
              <a:rPr lang="fr-FR" sz="1100" dirty="0">
                <a:solidFill>
                  <a:schemeClr val="dk1"/>
                </a:solidFill>
                <a:latin typeface="Arial"/>
                <a:ea typeface="Arial"/>
                <a:cs typeface="Arial"/>
                <a:sym typeface="Arial"/>
              </a:rPr>
              <a:t>, Deezer</a:t>
            </a:r>
          </a:p>
          <a:p>
            <a:pPr marL="628650" lvl="0" indent="-171450" algn="l" rtl="0">
              <a:lnSpc>
                <a:spcPct val="100000"/>
              </a:lnSpc>
              <a:spcBef>
                <a:spcPts val="0"/>
              </a:spcBef>
              <a:spcAft>
                <a:spcPts val="0"/>
              </a:spcAft>
              <a:buFont typeface="Symbol" panose="05050102010706020507" pitchFamily="18" charset="2"/>
              <a:buChar char="Þ"/>
            </a:pPr>
            <a:r>
              <a:rPr lang="fr-FR" sz="1100" dirty="0">
                <a:solidFill>
                  <a:schemeClr val="dk1"/>
                </a:solidFill>
                <a:latin typeface="Arial"/>
                <a:ea typeface="Arial"/>
                <a:cs typeface="Arial"/>
                <a:sym typeface="Arial"/>
              </a:rPr>
              <a:t>IA analytique = apprentissage non supervisé</a:t>
            </a:r>
          </a:p>
          <a:p>
            <a:pPr indent="-298450">
              <a:buClr>
                <a:schemeClr val="dk1"/>
              </a:buClr>
              <a:buSzPts val="1100"/>
              <a:buFont typeface="Arial"/>
              <a:buChar char="-"/>
            </a:pPr>
            <a:r>
              <a:rPr lang="fr-FR" sz="1100" dirty="0">
                <a:solidFill>
                  <a:schemeClr val="dk1"/>
                </a:solidFill>
                <a:latin typeface="Arial"/>
                <a:ea typeface="Arial"/>
                <a:cs typeface="Arial"/>
                <a:sym typeface="Arial"/>
              </a:rPr>
              <a:t>Captcha : vous entraînez une IA sans le savoir quand, sur un site web  pour vérifier que vous êtes un humain et non un robot, on vous demande de cocher toutes les images où il y a une voiture ou un feu rouge. Ce système fait pour entraîner la voiture autonome de Google. acronyme anglais captcha</a:t>
            </a:r>
          </a:p>
          <a:p>
            <a:pPr marL="457200" lvl="0" indent="0" algn="l" rtl="0">
              <a:lnSpc>
                <a:spcPct val="100000"/>
              </a:lnSpc>
              <a:spcBef>
                <a:spcPts val="0"/>
              </a:spcBef>
              <a:spcAft>
                <a:spcPts val="0"/>
              </a:spcAft>
              <a:buNone/>
            </a:pPr>
            <a:r>
              <a:rPr lang="fr-FR" sz="1100" dirty="0">
                <a:solidFill>
                  <a:schemeClr val="dk1"/>
                </a:solidFill>
                <a:latin typeface="Arial"/>
                <a:ea typeface="Arial"/>
                <a:cs typeface="Arial"/>
                <a:sym typeface="Arial"/>
              </a:rPr>
              <a:t>=&gt; Vous participez à l’apprentissage supervisé de cette IA = étiquetage des données</a:t>
            </a:r>
          </a:p>
          <a:p>
            <a:pPr marL="457200" lvl="0" indent="-298450" algn="l" rtl="0">
              <a:lnSpc>
                <a:spcPct val="100000"/>
              </a:lnSpc>
              <a:spcBef>
                <a:spcPts val="0"/>
              </a:spcBef>
              <a:spcAft>
                <a:spcPts val="0"/>
              </a:spcAft>
              <a:buClr>
                <a:schemeClr val="dk1"/>
              </a:buClr>
              <a:buSzPts val="1100"/>
              <a:buFont typeface="Arial"/>
              <a:buChar char="-"/>
            </a:pPr>
            <a:r>
              <a:rPr lang="fr-FR" sz="1100" dirty="0">
                <a:solidFill>
                  <a:schemeClr val="dk1"/>
                </a:solidFill>
                <a:latin typeface="Arial"/>
                <a:ea typeface="Arial"/>
                <a:cs typeface="Arial"/>
                <a:sym typeface="Arial"/>
              </a:rPr>
              <a:t>Filtre pour se vieillir (Lionel Messi, Cristiano Ronald) : 1 exemple de filtre parmi beaucoup d’autres = appli </a:t>
            </a:r>
            <a:r>
              <a:rPr lang="fr-FR" sz="1100" dirty="0" err="1">
                <a:solidFill>
                  <a:schemeClr val="dk1"/>
                </a:solidFill>
                <a:latin typeface="Arial"/>
                <a:ea typeface="Arial"/>
                <a:cs typeface="Arial"/>
                <a:sym typeface="Arial"/>
              </a:rPr>
              <a:t>Faceapp</a:t>
            </a:r>
            <a:endParaRPr lang="fr-FR" sz="1100" dirty="0">
              <a:solidFill>
                <a:schemeClr val="dk1"/>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Font typeface="Arial"/>
              <a:buChar char="-"/>
            </a:pPr>
            <a:r>
              <a:rPr lang="fr-FR" sz="1100" dirty="0">
                <a:solidFill>
                  <a:schemeClr val="dk1"/>
                </a:solidFill>
                <a:latin typeface="Arial"/>
                <a:ea typeface="Arial"/>
                <a:cs typeface="Arial"/>
                <a:sym typeface="Arial"/>
              </a:rPr>
              <a:t>Reconnaissance faciale sur votre tel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7b8172e565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g27b8172e565_0_3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fr-FR" sz="1400" dirty="0">
                <a:solidFill>
                  <a:schemeClr val="dk1"/>
                </a:solidFill>
                <a:latin typeface="Arial"/>
                <a:ea typeface="Arial"/>
                <a:cs typeface="Arial"/>
                <a:sym typeface="Arial"/>
              </a:rPr>
              <a:t>Des exemples dans l’industrie qui peuvent vous parler dans vos futurs métiers  (aéronautique, pbmatiques environnementales, cybersécurité…</a:t>
            </a:r>
            <a:endParaRPr sz="1400" dirty="0">
              <a:solidFill>
                <a:schemeClr val="dk1"/>
              </a:solidFill>
              <a:latin typeface="Arial"/>
              <a:ea typeface="Arial"/>
              <a:cs typeface="Arial"/>
              <a:sym typeface="Arial"/>
            </a:endParaRPr>
          </a:p>
          <a:p>
            <a:pPr marL="0" indent="0"/>
            <a:r>
              <a:rPr lang="fr-FR" sz="1400" dirty="0">
                <a:solidFill>
                  <a:schemeClr val="dk1"/>
                </a:solidFill>
                <a:latin typeface="Arial"/>
                <a:ea typeface="Arial"/>
                <a:cs typeface="Arial"/>
                <a:sym typeface="Arial"/>
              </a:rPr>
              <a:t>Vidéo détection de défauts: </a:t>
            </a:r>
            <a:r>
              <a:rPr lang="fr-FR" sz="1400" u="sng" dirty="0">
                <a:solidFill>
                  <a:schemeClr val="hlink"/>
                </a:solidFill>
                <a:latin typeface="Arial"/>
                <a:ea typeface="Arial"/>
                <a:cs typeface="Arial"/>
                <a:sym typeface="Arial"/>
                <a:hlinkClick r:id="rId3"/>
              </a:rPr>
              <a:t>https://neovision.fr/portfolio-item/detection-et-reconnaissance-de-dommages/</a:t>
            </a:r>
            <a:r>
              <a:rPr lang="fr-FR" sz="1400" dirty="0">
                <a:solidFill>
                  <a:schemeClr val="dk1"/>
                </a:solidFill>
                <a:latin typeface="Arial"/>
                <a:ea typeface="Arial"/>
                <a:cs typeface="Arial"/>
                <a:sym typeface="Arial"/>
              </a:rPr>
              <a:t> </a:t>
            </a:r>
            <a:endParaRPr lang="fr-FR" dirty="0">
              <a:solidFill>
                <a:schemeClr val="dk1"/>
              </a:solidFill>
              <a:ea typeface="Arial"/>
              <a:sym typeface="Arial"/>
            </a:endParaRPr>
          </a:p>
          <a:p>
            <a:pPr marL="0" lvl="0" indent="0" algn="l">
              <a:lnSpc>
                <a:spcPct val="100000"/>
              </a:lnSpc>
              <a:spcBef>
                <a:spcPts val="0"/>
              </a:spcBef>
              <a:spcAft>
                <a:spcPts val="0"/>
              </a:spcAft>
              <a:buSzPts val="1400"/>
              <a:buNone/>
            </a:pPr>
            <a:endParaRPr lang="fr-FR" sz="1400" dirty="0">
              <a:latin typeface="Arial"/>
              <a:cs typeface="Arial"/>
            </a:endParaRPr>
          </a:p>
          <a:p>
            <a:pPr marL="0" indent="0"/>
            <a:r>
              <a:rPr lang="fr-FR" sz="1400" dirty="0">
                <a:latin typeface="Arial"/>
                <a:cs typeface="Arial"/>
              </a:rPr>
              <a:t>Autres réalisations clients : </a:t>
            </a:r>
            <a:r>
              <a:rPr lang="fr-FR" dirty="0">
                <a:hlinkClick r:id="rId4"/>
              </a:rPr>
              <a:t>https://neovision.fr/nos_realisations/</a:t>
            </a:r>
          </a:p>
          <a:p>
            <a:pPr marL="0" indent="0"/>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rPr>
              <a:t>Une IA dite « étroite » ou restreinte : peut surpasser l’Humain dans un nombre LIMITÉ de domaines bien précis (ou un seul domaine)</a:t>
            </a:r>
            <a:endParaRPr sz="1100" dirty="0">
              <a:solidFill>
                <a:schemeClr val="dk1"/>
              </a:solidFill>
            </a:endParaRPr>
          </a:p>
          <a:p>
            <a:pPr marL="914400" lvl="1" indent="-298450" algn="l" rtl="0">
              <a:lnSpc>
                <a:spcPct val="107916"/>
              </a:lnSpc>
              <a:spcBef>
                <a:spcPts val="0"/>
              </a:spcBef>
              <a:spcAft>
                <a:spcPts val="800"/>
              </a:spcAft>
              <a:buClr>
                <a:schemeClr val="dk1"/>
              </a:buClr>
              <a:buSzPts val="1100"/>
              <a:buFont typeface="Calibri"/>
              <a:buChar char="o"/>
            </a:pPr>
            <a:r>
              <a:rPr lang="fr-FR" sz="1100" dirty="0">
                <a:solidFill>
                  <a:schemeClr val="dk1"/>
                </a:solidFill>
              </a:rPr>
              <a:t>Une IA générale : ses capacités sont au moins égales sinon supérieures à l’humain dans n’importe quel domaine applicatif !</a:t>
            </a:r>
            <a:br>
              <a:rPr lang="fr-FR" sz="1100" dirty="0">
                <a:solidFill>
                  <a:schemeClr val="dk1"/>
                </a:solidFill>
              </a:rPr>
            </a:br>
            <a:r>
              <a:rPr lang="fr-FR" sz="1100" i="1" dirty="0">
                <a:solidFill>
                  <a:schemeClr val="dk1"/>
                </a:solidFill>
              </a:rPr>
              <a:t>[note : ce type d’IA n’a pas encore été développée et les débats font rage au sein des experts sur la possibilité ou non de créer un tel système]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b5b06c897b_0_2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solidFill>
                  <a:schemeClr val="dk1"/>
                </a:solidFill>
              </a:rPr>
              <a:t>petit sondage : qui n’a pas encore utilisé </a:t>
            </a:r>
            <a:r>
              <a:rPr lang="fr-FR" dirty="0" err="1">
                <a:solidFill>
                  <a:schemeClr val="dk1"/>
                </a:solidFill>
              </a:rPr>
              <a:t>ChatGPT</a:t>
            </a:r>
            <a:r>
              <a:rPr lang="fr-FR" dirty="0">
                <a:solidFill>
                  <a:schemeClr val="dk1"/>
                </a:solidFill>
              </a:rPr>
              <a:t> ? </a:t>
            </a:r>
          </a:p>
          <a:p>
            <a:pPr marL="457200" lvl="0" indent="-228600" algn="l" rtl="0">
              <a:lnSpc>
                <a:spcPct val="100000"/>
              </a:lnSpc>
              <a:spcBef>
                <a:spcPts val="0"/>
              </a:spcBef>
              <a:spcAft>
                <a:spcPts val="0"/>
              </a:spcAft>
              <a:buClr>
                <a:schemeClr val="dk1"/>
              </a:buClr>
              <a:buSzPts val="1400"/>
              <a:buFont typeface="Arial"/>
              <a:buNone/>
            </a:pPr>
            <a:endParaRPr lang="fr-FR"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118" name="Google Shape;118;g1b5b06c897b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7b8172e565_0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27b8172e56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explication atelier </a:t>
            </a:r>
            <a:endParaRPr dirty="0"/>
          </a:p>
          <a:p>
            <a:pPr marL="0" lvl="0" indent="0" algn="l" rtl="0">
              <a:lnSpc>
                <a:spcPct val="100000"/>
              </a:lnSpc>
              <a:spcBef>
                <a:spcPts val="0"/>
              </a:spcBef>
              <a:spcAft>
                <a:spcPts val="0"/>
              </a:spcAft>
              <a:buSzPts val="1400"/>
              <a:buNone/>
            </a:pPr>
            <a:r>
              <a:rPr lang="fr-FR" dirty="0"/>
              <a:t>Le faire en direct pour pouvoir ensuite commenter les résultats avec images à l’appui</a:t>
            </a:r>
            <a:endParaRPr dirty="0"/>
          </a:p>
        </p:txBody>
      </p:sp>
      <p:sp>
        <p:nvSpPr>
          <p:cNvPr id="298" name="Google Shape;29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b8172e565_0_1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Lien vers la vidéo: https://youtu.be/X8v1GWzZYJ4</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b="0" dirty="0"/>
              <a:t>Expliquer : </a:t>
            </a:r>
            <a:endParaRPr dirty="0"/>
          </a:p>
          <a:p>
            <a:pPr marL="0" lvl="0" indent="0" algn="l" rtl="0">
              <a:lnSpc>
                <a:spcPct val="100000"/>
              </a:lnSpc>
              <a:spcBef>
                <a:spcPts val="0"/>
              </a:spcBef>
              <a:spcAft>
                <a:spcPts val="0"/>
              </a:spcAft>
              <a:buClr>
                <a:schemeClr val="dk1"/>
              </a:buClr>
              <a:buSzPts val="1400"/>
              <a:buFont typeface="Arial"/>
              <a:buNone/>
            </a:pPr>
            <a:r>
              <a:rPr lang="fr-FR" b="1" dirty="0"/>
              <a:t>data set</a:t>
            </a:r>
            <a:r>
              <a:rPr lang="fr-FR" dirty="0"/>
              <a:t> : jeu de données pour l’entraînement</a:t>
            </a:r>
          </a:p>
          <a:p>
            <a:pPr marL="0" lvl="0" indent="0" algn="l" rtl="0">
              <a:lnSpc>
                <a:spcPct val="100000"/>
              </a:lnSpc>
              <a:spcBef>
                <a:spcPts val="0"/>
              </a:spcBef>
              <a:spcAft>
                <a:spcPts val="0"/>
              </a:spcAft>
              <a:buClr>
                <a:schemeClr val="dk1"/>
              </a:buClr>
              <a:buSzPts val="1400"/>
              <a:buFont typeface="Arial"/>
              <a:buNone/>
            </a:pPr>
            <a:r>
              <a:rPr lang="fr-FR" b="1" dirty="0"/>
              <a:t>réseau de neurones</a:t>
            </a:r>
            <a:r>
              <a:rPr lang="fr-FR" dirty="0"/>
              <a:t> : fonctions mathématiques mises à la suite les unes des autres : la sortie de l’une constitue l’entrée de la suivante</a:t>
            </a:r>
          </a:p>
          <a:p>
            <a:pPr marL="0" lvl="0" indent="0" algn="l" rtl="0">
              <a:lnSpc>
                <a:spcPct val="100000"/>
              </a:lnSpc>
              <a:spcBef>
                <a:spcPts val="0"/>
              </a:spcBef>
              <a:spcAft>
                <a:spcPts val="0"/>
              </a:spcAft>
              <a:buClr>
                <a:schemeClr val="dk1"/>
              </a:buClr>
              <a:buSzPts val="1400"/>
              <a:buFont typeface="Arial"/>
              <a:buNone/>
            </a:pPr>
            <a:r>
              <a:rPr lang="fr-FR" b="1" dirty="0"/>
              <a:t>biais dans le jeu de données</a:t>
            </a:r>
          </a:p>
          <a:p>
            <a:pPr marL="0" lvl="0" indent="0" algn="l" rtl="0">
              <a:lnSpc>
                <a:spcPct val="100000"/>
              </a:lnSpc>
              <a:spcBef>
                <a:spcPts val="0"/>
              </a:spcBef>
              <a:spcAft>
                <a:spcPts val="0"/>
              </a:spcAft>
              <a:buClr>
                <a:schemeClr val="dk1"/>
              </a:buClr>
              <a:buSzPts val="1400"/>
              <a:buFont typeface="Arial"/>
              <a:buNone/>
            </a:pPr>
            <a:endParaRPr b="1" dirty="0"/>
          </a:p>
        </p:txBody>
      </p:sp>
      <p:sp>
        <p:nvSpPr>
          <p:cNvPr id="306" name="Google Shape;306;g27b8172e565_0_1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b8172e565_0_4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7916"/>
              </a:lnSpc>
              <a:spcBef>
                <a:spcPts val="0"/>
              </a:spcBef>
              <a:spcAft>
                <a:spcPts val="0"/>
              </a:spcAft>
              <a:buClr>
                <a:schemeClr val="dk1"/>
              </a:buClr>
              <a:buSzPts val="1100"/>
              <a:buFont typeface="Calibri"/>
              <a:buChar char="●"/>
            </a:pPr>
            <a:r>
              <a:rPr lang="fr-FR" sz="1100" dirty="0">
                <a:solidFill>
                  <a:schemeClr val="dk1"/>
                </a:solidFill>
              </a:rPr>
              <a:t>Extraction d’informations à partir de données (Cf. définition précédente : elle analyse</a:t>
            </a:r>
            <a:r>
              <a:rPr lang="fr-FR" sz="1100" b="1" dirty="0">
                <a:solidFill>
                  <a:schemeClr val="dk1"/>
                </a:solidFill>
              </a:rPr>
              <a:t> </a:t>
            </a:r>
            <a:r>
              <a:rPr lang="fr-FR" sz="1100" dirty="0">
                <a:solidFill>
                  <a:schemeClr val="dk1"/>
                </a:solidFill>
              </a:rPr>
              <a:t>des données existantes pour les classer ou effectuer des prédictions)</a:t>
            </a:r>
            <a:endParaRPr sz="500" dirty="0">
              <a:solidFill>
                <a:schemeClr val="dk1"/>
              </a:solidFill>
            </a:endParaRPr>
          </a:p>
          <a:p>
            <a:pPr marL="457200" lvl="0" indent="-298450" algn="l" rtl="0">
              <a:lnSpc>
                <a:spcPct val="107916"/>
              </a:lnSpc>
              <a:spcBef>
                <a:spcPts val="0"/>
              </a:spcBef>
              <a:spcAft>
                <a:spcPts val="0"/>
              </a:spcAft>
              <a:buClr>
                <a:schemeClr val="dk1"/>
              </a:buClr>
              <a:buSzPts val="1100"/>
              <a:buFont typeface="Calibri"/>
              <a:buChar char="●"/>
            </a:pPr>
            <a:r>
              <a:rPr lang="fr-FR" sz="1100" dirty="0">
                <a:solidFill>
                  <a:schemeClr val="dk1"/>
                </a:solidFill>
                <a:highlight>
                  <a:srgbClr val="D5A6BD"/>
                </a:highlight>
              </a:rPr>
              <a:t>Techniques les plus classiques :</a:t>
            </a:r>
            <a:endParaRPr sz="1100" dirty="0">
              <a:solidFill>
                <a:schemeClr val="dk1"/>
              </a:solidFill>
              <a:highlight>
                <a:srgbClr val="D5A6BD"/>
              </a:highlight>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Régression – [Supervisé]</a:t>
            </a:r>
            <a:endParaRPr sz="1100" dirty="0">
              <a:solidFill>
                <a:schemeClr val="dk1"/>
              </a:solidFill>
              <a:highlight>
                <a:srgbClr val="D5A6BD"/>
              </a:highlight>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Classification – [Supervisé]</a:t>
            </a:r>
            <a:r>
              <a:rPr lang="fr-FR" sz="1100" dirty="0">
                <a:solidFill>
                  <a:schemeClr val="dk1"/>
                </a:solidFill>
              </a:rPr>
              <a:t> ← Quick, </a:t>
            </a:r>
            <a:r>
              <a:rPr lang="fr-FR" sz="1100" dirty="0" err="1">
                <a:solidFill>
                  <a:schemeClr val="dk1"/>
                </a:solidFill>
              </a:rPr>
              <a:t>Draw</a:t>
            </a:r>
            <a:r>
              <a:rPr lang="fr-FR" sz="1100" dirty="0">
                <a:solidFill>
                  <a:schemeClr val="dk1"/>
                </a:solidFill>
              </a:rPr>
              <a:t>!</a:t>
            </a:r>
            <a:endParaRPr sz="1100" dirty="0">
              <a:solidFill>
                <a:schemeClr val="dk1"/>
              </a:solidFill>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Clustering (regroupement de données) – [Non Supervisé]</a:t>
            </a:r>
            <a:endParaRPr sz="1100" dirty="0">
              <a:solidFill>
                <a:schemeClr val="dk1"/>
              </a:solidFill>
              <a:highlight>
                <a:srgbClr val="D5A6BD"/>
              </a:highlight>
            </a:endParaRPr>
          </a:p>
          <a:p>
            <a:pPr marL="914400" lvl="1" indent="-298450" algn="l" rtl="0">
              <a:lnSpc>
                <a:spcPct val="107916"/>
              </a:lnSpc>
              <a:spcBef>
                <a:spcPts val="800"/>
              </a:spcBef>
              <a:spcAft>
                <a:spcPts val="800"/>
              </a:spcAft>
              <a:buClr>
                <a:schemeClr val="dk1"/>
              </a:buClr>
              <a:buSzPts val="1100"/>
              <a:buFont typeface="Courier New"/>
              <a:buChar char="o"/>
            </a:pPr>
            <a:r>
              <a:rPr lang="fr-FR" sz="1100" dirty="0" err="1">
                <a:solidFill>
                  <a:schemeClr val="dk1"/>
                </a:solidFill>
                <a:highlight>
                  <a:srgbClr val="D5A6BD"/>
                </a:highlight>
              </a:rPr>
              <a:t>Deep</a:t>
            </a:r>
            <a:r>
              <a:rPr lang="fr-FR" sz="1100" dirty="0">
                <a:solidFill>
                  <a:schemeClr val="dk1"/>
                </a:solidFill>
                <a:highlight>
                  <a:srgbClr val="D5A6BD"/>
                </a:highlight>
              </a:rPr>
              <a:t> Learning</a:t>
            </a:r>
            <a:endParaRPr dirty="0"/>
          </a:p>
        </p:txBody>
      </p:sp>
      <p:sp>
        <p:nvSpPr>
          <p:cNvPr id="313" name="Google Shape;313;g27b8172e56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b8172e565_0_4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7916"/>
              </a:lnSpc>
              <a:spcBef>
                <a:spcPts val="0"/>
              </a:spcBef>
              <a:spcAft>
                <a:spcPts val="0"/>
              </a:spcAft>
              <a:buClr>
                <a:schemeClr val="dk1"/>
              </a:buClr>
              <a:buSzPts val="1100"/>
              <a:buFont typeface="Calibri"/>
              <a:buChar char="●"/>
            </a:pPr>
            <a:r>
              <a:rPr lang="fr-FR" sz="1100" dirty="0">
                <a:solidFill>
                  <a:schemeClr val="dk1"/>
                </a:solidFill>
              </a:rPr>
              <a:t>Extraction d’informations à partir de données (Cf. définition précédente : elle analyse</a:t>
            </a:r>
            <a:r>
              <a:rPr lang="fr-FR" sz="1100" b="1" dirty="0">
                <a:solidFill>
                  <a:schemeClr val="dk1"/>
                </a:solidFill>
              </a:rPr>
              <a:t> </a:t>
            </a:r>
            <a:r>
              <a:rPr lang="fr-FR" sz="1100" dirty="0">
                <a:solidFill>
                  <a:schemeClr val="dk1"/>
                </a:solidFill>
              </a:rPr>
              <a:t>des données existantes pour les classer ou effectuer des prédictions)</a:t>
            </a:r>
            <a:endParaRPr sz="500" dirty="0">
              <a:solidFill>
                <a:schemeClr val="dk1"/>
              </a:solidFill>
            </a:endParaRPr>
          </a:p>
          <a:p>
            <a:pPr marL="457200" lvl="0" indent="-298450" algn="l" rtl="0">
              <a:lnSpc>
                <a:spcPct val="107916"/>
              </a:lnSpc>
              <a:spcBef>
                <a:spcPts val="0"/>
              </a:spcBef>
              <a:spcAft>
                <a:spcPts val="0"/>
              </a:spcAft>
              <a:buClr>
                <a:schemeClr val="dk1"/>
              </a:buClr>
              <a:buSzPts val="1100"/>
              <a:buFont typeface="Calibri"/>
              <a:buChar char="●"/>
            </a:pPr>
            <a:r>
              <a:rPr lang="fr-FR" sz="1100" dirty="0">
                <a:solidFill>
                  <a:schemeClr val="dk1"/>
                </a:solidFill>
                <a:highlight>
                  <a:srgbClr val="D5A6BD"/>
                </a:highlight>
              </a:rPr>
              <a:t>Techniques les plus classiques :</a:t>
            </a:r>
            <a:endParaRPr sz="1100" dirty="0">
              <a:solidFill>
                <a:schemeClr val="dk1"/>
              </a:solidFill>
              <a:highlight>
                <a:srgbClr val="D5A6BD"/>
              </a:highlight>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Régression – [Supervisé]</a:t>
            </a:r>
            <a:endParaRPr sz="1100" dirty="0">
              <a:solidFill>
                <a:schemeClr val="dk1"/>
              </a:solidFill>
              <a:highlight>
                <a:srgbClr val="D5A6BD"/>
              </a:highlight>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Classification – [Supervisé]</a:t>
            </a:r>
            <a:r>
              <a:rPr lang="fr-FR" sz="1100" dirty="0">
                <a:solidFill>
                  <a:schemeClr val="dk1"/>
                </a:solidFill>
              </a:rPr>
              <a:t> ← Quick, </a:t>
            </a:r>
            <a:r>
              <a:rPr lang="fr-FR" sz="1100" dirty="0" err="1">
                <a:solidFill>
                  <a:schemeClr val="dk1"/>
                </a:solidFill>
              </a:rPr>
              <a:t>Draw</a:t>
            </a:r>
            <a:r>
              <a:rPr lang="fr-FR" sz="1100" dirty="0">
                <a:solidFill>
                  <a:schemeClr val="dk1"/>
                </a:solidFill>
              </a:rPr>
              <a:t>!</a:t>
            </a:r>
            <a:endParaRPr sz="1100" dirty="0">
              <a:solidFill>
                <a:schemeClr val="dk1"/>
              </a:solidFill>
            </a:endParaRPr>
          </a:p>
          <a:p>
            <a:pPr marL="914400" lvl="1" indent="-298450" algn="l" rtl="0">
              <a:lnSpc>
                <a:spcPct val="107916"/>
              </a:lnSpc>
              <a:spcBef>
                <a:spcPts val="0"/>
              </a:spcBef>
              <a:spcAft>
                <a:spcPts val="0"/>
              </a:spcAft>
              <a:buClr>
                <a:schemeClr val="dk1"/>
              </a:buClr>
              <a:buSzPts val="1100"/>
              <a:buFont typeface="Calibri"/>
              <a:buChar char="o"/>
            </a:pPr>
            <a:r>
              <a:rPr lang="fr-FR" sz="1100" dirty="0">
                <a:solidFill>
                  <a:schemeClr val="dk1"/>
                </a:solidFill>
                <a:highlight>
                  <a:srgbClr val="D5A6BD"/>
                </a:highlight>
              </a:rPr>
              <a:t>Clustering (regroupement de données) – [Non Supervisé]</a:t>
            </a:r>
            <a:endParaRPr sz="1100" dirty="0">
              <a:solidFill>
                <a:schemeClr val="dk1"/>
              </a:solidFill>
              <a:highlight>
                <a:srgbClr val="D5A6BD"/>
              </a:highlight>
            </a:endParaRPr>
          </a:p>
          <a:p>
            <a:pPr marL="914400" lvl="1" indent="-298450" algn="l" rtl="0">
              <a:lnSpc>
                <a:spcPct val="107916"/>
              </a:lnSpc>
              <a:spcBef>
                <a:spcPts val="800"/>
              </a:spcBef>
              <a:spcAft>
                <a:spcPts val="800"/>
              </a:spcAft>
              <a:buClr>
                <a:schemeClr val="dk1"/>
              </a:buClr>
              <a:buSzPts val="1100"/>
              <a:buFont typeface="Courier New"/>
              <a:buChar char="o"/>
            </a:pPr>
            <a:r>
              <a:rPr lang="fr-FR" sz="1100" dirty="0" err="1">
                <a:solidFill>
                  <a:schemeClr val="dk1"/>
                </a:solidFill>
                <a:highlight>
                  <a:srgbClr val="D5A6BD"/>
                </a:highlight>
              </a:rPr>
              <a:t>Deep</a:t>
            </a:r>
            <a:r>
              <a:rPr lang="fr-FR" sz="1100" dirty="0">
                <a:solidFill>
                  <a:schemeClr val="dk1"/>
                </a:solidFill>
                <a:highlight>
                  <a:srgbClr val="D5A6BD"/>
                </a:highlight>
              </a:rPr>
              <a:t> Learning</a:t>
            </a:r>
            <a:endParaRPr dirty="0"/>
          </a:p>
        </p:txBody>
      </p:sp>
      <p:sp>
        <p:nvSpPr>
          <p:cNvPr id="313" name="Google Shape;313;g27b8172e56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42172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d96c1700c_0_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9" name="Google Shape;359;g27d96c1700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d96c1700c_0_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9" name="Google Shape;359;g27d96c1700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82983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d96c1700c_0_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9" name="Google Shape;359;g27d96c1700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33618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d96c1700c_0_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KM</a:t>
            </a:r>
            <a:endParaRPr dirty="0"/>
          </a:p>
        </p:txBody>
      </p:sp>
      <p:sp>
        <p:nvSpPr>
          <p:cNvPr id="359" name="Google Shape;359;g27d96c1700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4461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7d96c1700c_0_3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5" name="Google Shape;485;g27d96c1700c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b8172e5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g27b8172e56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dirty="0"/>
              <a:t>Parmi ces images, lesquelles sont réelles ou fake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826ee9169c_0_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Lien vers la vidéo: https://youtu.be/vlrmIdokOQ8</a:t>
            </a:r>
          </a:p>
          <a:p>
            <a:pPr marL="0" lvl="0" indent="0" algn="l" rtl="0">
              <a:lnSpc>
                <a:spcPct val="100000"/>
              </a:lnSpc>
              <a:spcBef>
                <a:spcPts val="0"/>
              </a:spcBef>
              <a:spcAft>
                <a:spcPts val="0"/>
              </a:spcAft>
              <a:buSzPts val="1400"/>
              <a:buNone/>
            </a:pPr>
            <a:endParaRPr lang="fr-FR" dirty="0"/>
          </a:p>
        </p:txBody>
      </p:sp>
      <p:sp>
        <p:nvSpPr>
          <p:cNvPr id="499" name="Google Shape;499;g2826ee9169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Avantage</a:t>
            </a:r>
            <a:r>
              <a:rPr lang="en-US" dirty="0"/>
              <a:t> : </a:t>
            </a:r>
            <a:r>
              <a:rPr lang="en-US" dirty="0" err="1"/>
              <a:t>données</a:t>
            </a:r>
            <a:r>
              <a:rPr lang="en-US" dirty="0"/>
              <a:t> non </a:t>
            </a:r>
            <a:r>
              <a:rPr lang="en-US" dirty="0" err="1"/>
              <a:t>stockées</a:t>
            </a:r>
            <a:r>
              <a:rPr lang="en-US" dirty="0"/>
              <a:t> =&gt; pas de pb RGPD - Le </a:t>
            </a:r>
            <a:r>
              <a:rPr lang="en-US" dirty="0" err="1"/>
              <a:t>modèle</a:t>
            </a:r>
            <a:r>
              <a:rPr lang="en-US" dirty="0"/>
              <a:t> </a:t>
            </a:r>
            <a:r>
              <a:rPr lang="en-US" dirty="0" err="1"/>
              <a:t>peut</a:t>
            </a:r>
            <a:r>
              <a:rPr lang="en-US" dirty="0"/>
              <a:t> </a:t>
            </a:r>
            <a:r>
              <a:rPr lang="en-US" dirty="0" err="1"/>
              <a:t>être</a:t>
            </a:r>
            <a:r>
              <a:rPr lang="en-US" dirty="0"/>
              <a:t> </a:t>
            </a:r>
            <a:r>
              <a:rPr lang="en-US" dirty="0" err="1"/>
              <a:t>exporté</a:t>
            </a:r>
            <a:r>
              <a:rPr lang="en-US" dirty="0"/>
              <a:t>, </a:t>
            </a:r>
            <a:r>
              <a:rPr lang="en-US" dirty="0" err="1"/>
              <a:t>accès</a:t>
            </a:r>
            <a:r>
              <a:rPr lang="en-US" dirty="0"/>
              <a:t> au code</a:t>
            </a:r>
          </a:p>
          <a:p>
            <a:r>
              <a:rPr lang="en-US" dirty="0" err="1"/>
              <a:t>Inconvénient</a:t>
            </a:r>
            <a:r>
              <a:rPr lang="en-US" dirty="0"/>
              <a:t> : PC </a:t>
            </a:r>
            <a:r>
              <a:rPr lang="en-US" dirty="0" err="1"/>
              <a:t>nécessaire</a:t>
            </a:r>
            <a:r>
              <a:rPr lang="en-US" dirty="0"/>
              <a:t>, ne </a:t>
            </a:r>
            <a:r>
              <a:rPr lang="en-US" dirty="0" err="1"/>
              <a:t>peut</a:t>
            </a:r>
            <a:r>
              <a:rPr lang="en-US" dirty="0"/>
              <a:t> pas se faire sur smartphone, </a:t>
            </a:r>
            <a:r>
              <a:rPr lang="en-US" dirty="0" err="1"/>
              <a:t>une</a:t>
            </a:r>
            <a:r>
              <a:rPr lang="en-US" dirty="0"/>
              <a:t> </a:t>
            </a:r>
            <a:r>
              <a:rPr lang="en-US" dirty="0" err="1"/>
              <a:t>appli</a:t>
            </a:r>
            <a:r>
              <a:rPr lang="en-US" dirty="0"/>
              <a:t> </a:t>
            </a:r>
            <a:r>
              <a:rPr lang="en-US" dirty="0" err="1"/>
              <a:t>existe</a:t>
            </a:r>
            <a:r>
              <a:rPr lang="en-US" dirty="0"/>
              <a:t> </a:t>
            </a:r>
            <a:r>
              <a:rPr lang="en-US" dirty="0" err="1"/>
              <a:t>mais</a:t>
            </a:r>
            <a:r>
              <a:rPr lang="en-US" dirty="0"/>
              <a:t> ne </a:t>
            </a:r>
            <a:r>
              <a:rPr lang="en-US" dirty="0" err="1"/>
              <a:t>fonctionne</a:t>
            </a:r>
            <a:r>
              <a:rPr lang="en-US" dirty="0"/>
              <a:t> pas pour </a:t>
            </a:r>
            <a:r>
              <a:rPr lang="en-US" dirty="0" err="1"/>
              <a:t>l'instant</a:t>
            </a:r>
            <a:endParaRPr lang="en-US" dirty="0"/>
          </a:p>
          <a:p>
            <a:endParaRPr lang="en-US" dirty="0"/>
          </a:p>
          <a:p>
            <a:pPr>
              <a:buFont typeface="Symbol" panose="05050102010706020507" pitchFamily="18" charset="2"/>
              <a:buChar char="Þ"/>
            </a:pPr>
            <a:r>
              <a:rPr lang="en-US" dirty="0" err="1"/>
              <a:t>permet</a:t>
            </a:r>
            <a:r>
              <a:rPr lang="en-US" dirty="0"/>
              <a:t> </a:t>
            </a:r>
            <a:r>
              <a:rPr lang="en-US" dirty="0" err="1"/>
              <a:t>d'aborder</a:t>
            </a:r>
            <a:r>
              <a:rPr lang="en-US" dirty="0"/>
              <a:t> des questions </a:t>
            </a:r>
            <a:r>
              <a:rPr lang="en-US" dirty="0" err="1"/>
              <a:t>liées</a:t>
            </a:r>
            <a:r>
              <a:rPr lang="en-US" dirty="0"/>
              <a:t> aux </a:t>
            </a:r>
            <a:r>
              <a:rPr lang="en-US" dirty="0" err="1"/>
              <a:t>biais</a:t>
            </a:r>
            <a:r>
              <a:rPr lang="en-US" dirty="0"/>
              <a:t> (ne </a:t>
            </a:r>
            <a:r>
              <a:rPr lang="en-US" dirty="0" err="1"/>
              <a:t>connaît</a:t>
            </a:r>
            <a:r>
              <a:rPr lang="en-US" dirty="0"/>
              <a:t> que les </a:t>
            </a:r>
            <a:r>
              <a:rPr lang="en-US" dirty="0" err="1"/>
              <a:t>cas</a:t>
            </a:r>
            <a:r>
              <a:rPr lang="en-US" dirty="0"/>
              <a:t> que </a:t>
            </a:r>
            <a:r>
              <a:rPr lang="en-US" dirty="0" err="1"/>
              <a:t>j'ai</a:t>
            </a:r>
            <a:r>
              <a:rPr lang="en-US" dirty="0"/>
              <a:t> </a:t>
            </a:r>
            <a:r>
              <a:rPr lang="en-US" dirty="0" err="1"/>
              <a:t>montrés</a:t>
            </a:r>
            <a:r>
              <a:rPr lang="en-US" dirty="0"/>
              <a:t>, incapable de dire </a:t>
            </a:r>
            <a:r>
              <a:rPr lang="en-US" dirty="0" err="1"/>
              <a:t>qu'il</a:t>
            </a:r>
            <a:r>
              <a:rPr lang="en-US" dirty="0"/>
              <a:t> ne </a:t>
            </a:r>
            <a:r>
              <a:rPr lang="en-US" dirty="0" err="1"/>
              <a:t>sait</a:t>
            </a:r>
            <a:r>
              <a:rPr lang="en-US" dirty="0"/>
              <a:t> pas, </a:t>
            </a:r>
            <a:r>
              <a:rPr lang="en-US" dirty="0" err="1"/>
              <a:t>donne</a:t>
            </a:r>
            <a:r>
              <a:rPr lang="en-US" dirty="0"/>
              <a:t> </a:t>
            </a:r>
            <a:r>
              <a:rPr lang="en-US" dirty="0" err="1"/>
              <a:t>toujours</a:t>
            </a:r>
            <a:r>
              <a:rPr lang="en-US" dirty="0"/>
              <a:t> </a:t>
            </a:r>
            <a:r>
              <a:rPr lang="en-US" dirty="0" err="1"/>
              <a:t>une</a:t>
            </a:r>
            <a:r>
              <a:rPr lang="en-US" dirty="0"/>
              <a:t> </a:t>
            </a:r>
            <a:r>
              <a:rPr lang="en-US" dirty="0" err="1"/>
              <a:t>réponse</a:t>
            </a:r>
            <a:r>
              <a:rPr lang="en-US" dirty="0"/>
              <a:t> : </a:t>
            </a:r>
            <a:r>
              <a:rPr lang="en-US" dirty="0" err="1"/>
              <a:t>classe</a:t>
            </a:r>
            <a:r>
              <a:rPr lang="en-US" dirty="0"/>
              <a:t> dans </a:t>
            </a:r>
            <a:r>
              <a:rPr lang="en-US" dirty="0" err="1"/>
              <a:t>une</a:t>
            </a:r>
            <a:r>
              <a:rPr lang="en-US" dirty="0"/>
              <a:t> </a:t>
            </a:r>
            <a:r>
              <a:rPr lang="en-US" dirty="0" err="1"/>
              <a:t>catégorie</a:t>
            </a:r>
            <a:r>
              <a:rPr lang="en-US" dirty="0"/>
              <a:t> quoi </a:t>
            </a:r>
            <a:r>
              <a:rPr lang="en-US" dirty="0" err="1"/>
              <a:t>qu'il</a:t>
            </a:r>
            <a:r>
              <a:rPr lang="en-US" dirty="0"/>
              <a:t> arrive</a:t>
            </a:r>
          </a:p>
          <a:p>
            <a:pPr marL="228600" indent="0">
              <a:buFont typeface="Symbol" panose="05050102010706020507" pitchFamily="18" charset="2"/>
              <a:buNone/>
            </a:pPr>
            <a:endParaRPr lang="en-US" dirty="0"/>
          </a:p>
          <a:p>
            <a:pPr marL="228600" indent="0">
              <a:buFont typeface="Symbol" panose="05050102010706020507" pitchFamily="18" charset="2"/>
              <a:buNone/>
            </a:pPr>
            <a:r>
              <a:rPr lang="en-US" dirty="0" err="1"/>
              <a:t>En</a:t>
            </a:r>
            <a:r>
              <a:rPr lang="en-US" dirty="0"/>
              <a:t> </a:t>
            </a:r>
            <a:r>
              <a:rPr lang="en-US" dirty="0" err="1"/>
              <a:t>fonction</a:t>
            </a:r>
            <a:r>
              <a:rPr lang="en-US" dirty="0"/>
              <a:t> du temps et de </a:t>
            </a:r>
            <a:r>
              <a:rPr lang="en-US" dirty="0" err="1"/>
              <a:t>l’équipement</a:t>
            </a:r>
            <a:r>
              <a:rPr lang="en-US" dirty="0"/>
              <a:t> </a:t>
            </a:r>
            <a:r>
              <a:rPr lang="en-US" dirty="0" err="1"/>
              <a:t>dont</a:t>
            </a:r>
            <a:r>
              <a:rPr lang="en-US" dirty="0"/>
              <a:t> on dispose, faire </a:t>
            </a:r>
            <a:r>
              <a:rPr lang="en-US" dirty="0" err="1"/>
              <a:t>une</a:t>
            </a:r>
            <a:r>
              <a:rPr lang="en-US" dirty="0"/>
              <a:t> </a:t>
            </a:r>
            <a:r>
              <a:rPr lang="en-US" dirty="0" err="1"/>
              <a:t>démonstration</a:t>
            </a:r>
            <a:r>
              <a:rPr lang="en-US" dirty="0"/>
              <a:t> aux </a:t>
            </a:r>
            <a:r>
              <a:rPr lang="en-US" dirty="0" err="1"/>
              <a:t>étudiants</a:t>
            </a:r>
            <a:r>
              <a:rPr lang="en-US" dirty="0"/>
              <a:t> </a:t>
            </a:r>
            <a:r>
              <a:rPr lang="en-US" dirty="0" err="1"/>
              <a:t>ou</a:t>
            </a:r>
            <a:r>
              <a:rPr lang="en-US" dirty="0"/>
              <a:t> </a:t>
            </a:r>
            <a:r>
              <a:rPr lang="en-US" dirty="0" err="1"/>
              <a:t>leur</a:t>
            </a:r>
            <a:r>
              <a:rPr lang="en-US" dirty="0"/>
              <a:t> faire prendre </a:t>
            </a:r>
            <a:r>
              <a:rPr lang="en-US" dirty="0" err="1"/>
              <a:t>en</a:t>
            </a:r>
            <a:r>
              <a:rPr lang="en-US" dirty="0"/>
              <a:t> main </a:t>
            </a:r>
            <a:r>
              <a:rPr lang="en-US" dirty="0" err="1"/>
              <a:t>eux-mêmes</a:t>
            </a:r>
            <a:r>
              <a:rPr lang="en-US" dirty="0"/>
              <a:t> </a:t>
            </a:r>
          </a:p>
          <a:p>
            <a:pPr marL="228600" indent="0">
              <a:buFont typeface="Symbol" panose="05050102010706020507" pitchFamily="18" charset="2"/>
              <a:buNone/>
            </a:pPr>
            <a:r>
              <a:rPr lang="en-US" dirty="0" err="1"/>
              <a:t>Plusieurs</a:t>
            </a:r>
            <a:r>
              <a:rPr lang="en-US" dirty="0"/>
              <a:t> </a:t>
            </a:r>
            <a:r>
              <a:rPr lang="en-US" dirty="0" err="1"/>
              <a:t>exercices</a:t>
            </a:r>
            <a:r>
              <a:rPr lang="en-US" dirty="0"/>
              <a:t> possible : papier, </a:t>
            </a:r>
            <a:r>
              <a:rPr lang="en-US" dirty="0" err="1"/>
              <a:t>caillou</a:t>
            </a:r>
            <a:r>
              <a:rPr lang="en-US" dirty="0"/>
              <a:t>, </a:t>
            </a:r>
            <a:r>
              <a:rPr lang="en-US" dirty="0" err="1"/>
              <a:t>ciseau</a:t>
            </a:r>
            <a:r>
              <a:rPr lang="en-US" dirty="0"/>
              <a:t> – main </a:t>
            </a:r>
            <a:r>
              <a:rPr lang="en-US" dirty="0" err="1"/>
              <a:t>levée</a:t>
            </a:r>
            <a:r>
              <a:rPr lang="en-US" dirty="0"/>
              <a:t> VS main </a:t>
            </a:r>
            <a:r>
              <a:rPr lang="en-US" dirty="0" err="1"/>
              <a:t>baissée</a:t>
            </a:r>
            <a:r>
              <a:rPr lang="en-US" dirty="0"/>
              <a:t>… </a:t>
            </a:r>
            <a:r>
              <a:rPr lang="en-US" dirty="0" err="1"/>
              <a:t>n’importe</a:t>
            </a:r>
            <a:r>
              <a:rPr lang="en-US" dirty="0"/>
              <a:t> quelle idée de classification !</a:t>
            </a:r>
          </a:p>
          <a:p>
            <a:endParaRPr lang="en-US" dirty="0"/>
          </a:p>
        </p:txBody>
      </p:sp>
    </p:spTree>
    <p:extLst>
      <p:ext uri="{BB962C8B-B14F-4D97-AF65-F5344CB8AC3E}">
        <p14:creationId xmlns:p14="http://schemas.microsoft.com/office/powerpoint/2010/main" val="642230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7d96c1700c_0_2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9" name="Google Shape;509;g27d96c1700c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7b8172e565_0_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EZ</a:t>
            </a:r>
            <a:endParaRPr/>
          </a:p>
        </p:txBody>
      </p:sp>
      <p:sp>
        <p:nvSpPr>
          <p:cNvPr id="519" name="Google Shape;519;g27b8172e56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https://www.youtube.com/watch?v=rwF-X5STYks</a:t>
            </a:r>
          </a:p>
          <a:p>
            <a:pPr marL="0" lvl="0" indent="0" algn="l" rtl="0">
              <a:lnSpc>
                <a:spcPct val="100000"/>
              </a:lnSpc>
              <a:spcBef>
                <a:spcPts val="0"/>
              </a:spcBef>
              <a:spcAft>
                <a:spcPts val="0"/>
              </a:spcAft>
              <a:buSzPts val="1400"/>
              <a:buNone/>
            </a:pPr>
            <a:r>
              <a:rPr lang="fr-FR" i="1" dirty="0"/>
              <a:t>Couper le son, lire les sous-titres français </a:t>
            </a:r>
            <a:r>
              <a:rPr lang="fr-FR" dirty="0"/>
              <a:t>(attention, « prompt » est traduit automatiquement par « invite », on peut garder le terme anglais « prompt » ici, il est largement utilisé même en français)</a:t>
            </a:r>
            <a:endParaRPr dirty="0"/>
          </a:p>
        </p:txBody>
      </p:sp>
      <p:sp>
        <p:nvSpPr>
          <p:cNvPr id="230" name="Google Shape;23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66830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7b8172e565_0_17: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indent="0">
              <a:buClr>
                <a:schemeClr val="dk1"/>
              </a:buClr>
            </a:pPr>
            <a:r>
              <a:rPr lang="fr-FR" dirty="0"/>
              <a:t>Explication de l’atelier – objectif : thématique d'atelier qui permet plus facilement de parler de biais derrière + ressource pour aider à la formulation efficace de prompt (ex scientifique en blouse blanche tenant une éprouvette / ingénieur en … travaillant sur un projet de... dans...</a:t>
            </a:r>
          </a:p>
          <a:p>
            <a:pPr marL="0" indent="0"/>
            <a:r>
              <a:rPr lang="fr-FR" dirty="0"/>
              <a:t>Image générée par IA : Ingénieur en génie mécanique + ingénieur en cybersécurité</a:t>
            </a:r>
          </a:p>
          <a:p>
            <a:pPr marL="0" indent="0"/>
            <a:endParaRPr lang="fr-FR" dirty="0"/>
          </a:p>
          <a:p>
            <a:pPr marL="0" indent="0"/>
            <a:r>
              <a:rPr lang="fr-FR" dirty="0"/>
              <a:t>Pour la génération d’images, ils peuvent utiliser l’outil qu’ils ont l’habitude d’utiliser. </a:t>
            </a:r>
            <a:r>
              <a:rPr lang="fr-FR" dirty="0" err="1"/>
              <a:t>ChatGPT</a:t>
            </a:r>
            <a:r>
              <a:rPr lang="fr-FR" dirty="0"/>
              <a:t> (version gratuite) offre la possibilité de générer un nb restreint d’images</a:t>
            </a:r>
          </a:p>
        </p:txBody>
      </p:sp>
      <p:sp>
        <p:nvSpPr>
          <p:cNvPr id="526" name="Google Shape;526;g27b8172e565_0_1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b8172e565_0_454: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fr-FR" dirty="0"/>
              <a:t>Se positionner sur la page correspondante de </a:t>
            </a:r>
            <a:r>
              <a:rPr lang="fr-FR" dirty="0" err="1"/>
              <a:t>Wooclap</a:t>
            </a:r>
            <a:r>
              <a:rPr lang="fr-FR" dirty="0"/>
              <a:t> : </a:t>
            </a:r>
            <a:r>
              <a:rPr lang="fr-FR" u="sng" dirty="0">
                <a:solidFill>
                  <a:schemeClr val="hlink"/>
                </a:solidFill>
                <a:hlinkClick r:id="rId3"/>
              </a:rPr>
              <a:t>https://app.wooclap.com/events/ATELIERIA/0</a:t>
            </a:r>
            <a:r>
              <a:rPr lang="fr-FR" u="sng" dirty="0">
                <a:solidFill>
                  <a:schemeClr val="hlink"/>
                </a:solidFill>
              </a:rPr>
              <a:t>  </a:t>
            </a:r>
            <a:r>
              <a:rPr lang="fr-FR" u="none" dirty="0">
                <a:solidFill>
                  <a:schemeClr val="hlink"/>
                </a:solidFill>
              </a:rPr>
              <a:t>- </a:t>
            </a:r>
          </a:p>
          <a:p>
            <a:r>
              <a:rPr lang="fr-FR" u="none" dirty="0">
                <a:solidFill>
                  <a:schemeClr val="hlink"/>
                </a:solidFill>
              </a:rPr>
              <a:t>email : </a:t>
            </a:r>
            <a:r>
              <a:rPr lang="fr-FR" sz="1200" b="0" i="0" u="none" strike="noStrike" cap="none" dirty="0">
                <a:solidFill>
                  <a:srgbClr val="000000"/>
                </a:solidFill>
                <a:effectLst/>
                <a:latin typeface="Calibri"/>
                <a:ea typeface="Calibri"/>
                <a:cs typeface="Calibri"/>
                <a:sym typeface="Calibri"/>
              </a:rPr>
              <a:t>contact-ingeplus@grenoble-inp.fr - </a:t>
            </a:r>
            <a:r>
              <a:rPr lang="fr-FR" sz="1200" b="0" i="0" u="none" strike="noStrike" cap="none" dirty="0" err="1">
                <a:solidFill>
                  <a:srgbClr val="000000"/>
                </a:solidFill>
                <a:effectLst/>
                <a:latin typeface="Calibri"/>
                <a:ea typeface="Calibri"/>
                <a:cs typeface="Calibri"/>
                <a:sym typeface="Calibri"/>
              </a:rPr>
              <a:t>mdp</a:t>
            </a:r>
            <a:r>
              <a:rPr lang="fr-FR" sz="1200" b="0" i="0" u="none" strike="noStrike" cap="none" dirty="0">
                <a:solidFill>
                  <a:srgbClr val="000000"/>
                </a:solidFill>
                <a:effectLst/>
                <a:latin typeface="Calibri"/>
                <a:ea typeface="Calibri"/>
                <a:cs typeface="Calibri"/>
                <a:sym typeface="Calibri"/>
              </a:rPr>
              <a:t> : IngéPLUS2021!</a:t>
            </a:r>
          </a:p>
          <a:p>
            <a:pPr marL="0" lvl="0" indent="0" algn="l" rtl="0">
              <a:lnSpc>
                <a:spcPct val="100000"/>
              </a:lnSpc>
              <a:spcBef>
                <a:spcPts val="0"/>
              </a:spcBef>
              <a:spcAft>
                <a:spcPts val="0"/>
              </a:spcAft>
              <a:buClr>
                <a:schemeClr val="dk1"/>
              </a:buClr>
              <a:buSzPts val="1400"/>
              <a:buFont typeface="Arial"/>
              <a:buNone/>
            </a:pPr>
            <a:endParaRPr dirty="0"/>
          </a:p>
        </p:txBody>
      </p:sp>
      <p:sp>
        <p:nvSpPr>
          <p:cNvPr id="539" name="Google Shape;539;g27b8172e565_0_45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b8172e565_0_454: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539" name="Google Shape;539;g27b8172e565_0_45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7b8172e565_0_7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285750" lvl="0" indent="-285750" algn="just" rtl="0">
              <a:lnSpc>
                <a:spcPct val="150000"/>
              </a:lnSpc>
              <a:spcBef>
                <a:spcPts val="0"/>
              </a:spcBef>
              <a:spcAft>
                <a:spcPts val="0"/>
              </a:spcAft>
              <a:buClr>
                <a:schemeClr val="dk1"/>
              </a:buClr>
              <a:buSzPts val="1400"/>
              <a:buFont typeface="Noto Sans Symbols"/>
              <a:buChar char="⮚"/>
            </a:pPr>
            <a:r>
              <a:rPr lang="fr-FR" sz="1400" dirty="0">
                <a:solidFill>
                  <a:schemeClr val="dk1"/>
                </a:solidFill>
                <a:latin typeface="Arial"/>
                <a:ea typeface="Arial"/>
                <a:cs typeface="Arial"/>
                <a:sym typeface="Arial"/>
              </a:rPr>
              <a:t>GPT = “</a:t>
            </a:r>
            <a:r>
              <a:rPr lang="fr-FR" sz="1400" b="1" dirty="0" err="1">
                <a:solidFill>
                  <a:schemeClr val="dk1"/>
                </a:solidFill>
                <a:latin typeface="Arial"/>
                <a:ea typeface="Arial"/>
                <a:cs typeface="Arial"/>
                <a:sym typeface="Arial"/>
              </a:rPr>
              <a:t>Generative</a:t>
            </a:r>
            <a:r>
              <a:rPr lang="fr-FR" sz="1400" b="1" dirty="0">
                <a:solidFill>
                  <a:schemeClr val="dk1"/>
                </a:solidFill>
                <a:latin typeface="Arial"/>
                <a:ea typeface="Arial"/>
                <a:cs typeface="Arial"/>
                <a:sym typeface="Arial"/>
              </a:rPr>
              <a:t> Pre-</a:t>
            </a:r>
            <a:r>
              <a:rPr lang="fr-FR" sz="1400" b="1" dirty="0" err="1">
                <a:solidFill>
                  <a:schemeClr val="dk1"/>
                </a:solidFill>
                <a:latin typeface="Arial"/>
                <a:ea typeface="Arial"/>
                <a:cs typeface="Arial"/>
                <a:sym typeface="Arial"/>
              </a:rPr>
              <a:t>trained</a:t>
            </a:r>
            <a:r>
              <a:rPr lang="fr-FR" sz="1400" b="1" dirty="0">
                <a:solidFill>
                  <a:schemeClr val="dk1"/>
                </a:solidFill>
                <a:latin typeface="Arial"/>
                <a:ea typeface="Arial"/>
                <a:cs typeface="Arial"/>
                <a:sym typeface="Arial"/>
              </a:rPr>
              <a:t> Transformer</a:t>
            </a:r>
            <a:r>
              <a:rPr lang="fr-FR" sz="1400" dirty="0">
                <a:solidFill>
                  <a:schemeClr val="dk1"/>
                </a:solidFill>
                <a:latin typeface="Arial"/>
                <a:ea typeface="Arial"/>
                <a:cs typeface="Arial"/>
                <a:sym typeface="Arial"/>
              </a:rPr>
              <a:t>”</a:t>
            </a:r>
            <a:endParaRPr sz="1400" dirty="0">
              <a:solidFill>
                <a:schemeClr val="dk1"/>
              </a:solidFill>
              <a:latin typeface="Arial"/>
              <a:ea typeface="Arial"/>
              <a:cs typeface="Arial"/>
              <a:sym typeface="Arial"/>
            </a:endParaRPr>
          </a:p>
          <a:p>
            <a:pPr marL="285750" lvl="0" indent="-285750" algn="just" rtl="0">
              <a:lnSpc>
                <a:spcPct val="150000"/>
              </a:lnSpc>
              <a:spcBef>
                <a:spcPts val="0"/>
              </a:spcBef>
              <a:spcAft>
                <a:spcPts val="0"/>
              </a:spcAft>
              <a:buClr>
                <a:schemeClr val="dk1"/>
              </a:buClr>
              <a:buSzPts val="1400"/>
              <a:buFont typeface="Noto Sans Symbols"/>
              <a:buChar char="⮚"/>
            </a:pPr>
            <a:r>
              <a:rPr lang="fr-FR" sz="1400" dirty="0">
                <a:solidFill>
                  <a:schemeClr val="dk1"/>
                </a:solidFill>
                <a:latin typeface="Arial"/>
                <a:ea typeface="Arial"/>
                <a:cs typeface="Arial"/>
                <a:sym typeface="Arial"/>
              </a:rPr>
              <a:t>Algorithme pouvant donner des réponses originales et créatives (ne restitue pas seulement du texte qu’il a appris par cœur)</a:t>
            </a:r>
            <a:endParaRPr sz="1400" dirty="0">
              <a:solidFill>
                <a:schemeClr val="dk1"/>
              </a:solidFill>
              <a:latin typeface="Arial"/>
              <a:ea typeface="Arial"/>
              <a:cs typeface="Arial"/>
              <a:sym typeface="Arial"/>
            </a:endParaRPr>
          </a:p>
          <a:p>
            <a:pPr marL="285750" lvl="0" indent="-285750" algn="just" rtl="0">
              <a:lnSpc>
                <a:spcPct val="150000"/>
              </a:lnSpc>
              <a:spcBef>
                <a:spcPts val="0"/>
              </a:spcBef>
              <a:spcAft>
                <a:spcPts val="0"/>
              </a:spcAft>
              <a:buClr>
                <a:schemeClr val="dk1"/>
              </a:buClr>
              <a:buSzPts val="1400"/>
              <a:buFont typeface="Noto Sans Symbols"/>
              <a:buChar char="⮚"/>
            </a:pPr>
            <a:r>
              <a:rPr lang="fr-FR" sz="1400" dirty="0">
                <a:solidFill>
                  <a:schemeClr val="dk1"/>
                </a:solidFill>
                <a:latin typeface="Arial"/>
                <a:ea typeface="Arial"/>
                <a:cs typeface="Arial"/>
                <a:sym typeface="Arial"/>
              </a:rPr>
              <a:t>Possibilité de générer du texte dans de multiples langages (y compris le français et des langages de programmation)</a:t>
            </a:r>
            <a:endParaRPr sz="1400" dirty="0">
              <a:solidFill>
                <a:schemeClr val="dk1"/>
              </a:solidFill>
              <a:latin typeface="Arial"/>
              <a:ea typeface="Arial"/>
              <a:cs typeface="Arial"/>
              <a:sym typeface="Arial"/>
            </a:endParaRPr>
          </a:p>
          <a:p>
            <a:pPr marL="285750" lvl="0" indent="-285750" algn="just" rtl="0">
              <a:lnSpc>
                <a:spcPct val="150000"/>
              </a:lnSpc>
              <a:spcBef>
                <a:spcPts val="0"/>
              </a:spcBef>
              <a:spcAft>
                <a:spcPts val="0"/>
              </a:spcAft>
              <a:buClr>
                <a:schemeClr val="dk1"/>
              </a:buClr>
              <a:buSzPts val="1400"/>
              <a:buFont typeface="Noto Sans Symbols"/>
              <a:buChar char="⮚"/>
            </a:pPr>
            <a:r>
              <a:rPr lang="fr-FR" sz="1400" dirty="0">
                <a:solidFill>
                  <a:schemeClr val="dk1"/>
                </a:solidFill>
                <a:latin typeface="Arial"/>
                <a:ea typeface="Arial"/>
                <a:cs typeface="Arial"/>
                <a:sym typeface="Arial"/>
              </a:rPr>
              <a:t>… et beaucoup, BEAUCOUP plus!</a:t>
            </a:r>
            <a:endParaRPr sz="14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lang="en-US" dirty="0"/>
          </a:p>
          <a:p>
            <a:pPr marL="228600" lvl="0" indent="-228600" algn="l" rtl="0">
              <a:lnSpc>
                <a:spcPct val="100000"/>
              </a:lnSpc>
              <a:spcBef>
                <a:spcPts val="0"/>
              </a:spcBef>
              <a:spcAft>
                <a:spcPts val="0"/>
              </a:spcAft>
              <a:buClr>
                <a:schemeClr val="dk1"/>
              </a:buClr>
              <a:buSzPts val="1400"/>
              <a:buFont typeface="Arial"/>
              <a:buAutoNum type="arabicParenR"/>
            </a:pPr>
            <a:r>
              <a:rPr lang="fr-FR" dirty="0" err="1"/>
              <a:t>Unsupervised</a:t>
            </a:r>
            <a:r>
              <a:rPr lang="fr-FR" dirty="0"/>
              <a:t> </a:t>
            </a:r>
            <a:r>
              <a:rPr lang="fr-FR" dirty="0" err="1"/>
              <a:t>learning</a:t>
            </a:r>
            <a:r>
              <a:rPr lang="fr-FR" dirty="0"/>
              <a:t> -&gt; prédiction du mot suivant dans un GIGANTEXTE corpus de textes (</a:t>
            </a:r>
            <a:r>
              <a:rPr lang="fr-FR" dirty="0" err="1"/>
              <a:t>Wikipedia</a:t>
            </a:r>
            <a:r>
              <a:rPr lang="fr-FR" dirty="0"/>
              <a:t>, livres, ….)</a:t>
            </a:r>
          </a:p>
          <a:p>
            <a:pPr marL="228600" lvl="0" indent="-228600" algn="l" rtl="0">
              <a:lnSpc>
                <a:spcPct val="100000"/>
              </a:lnSpc>
              <a:spcBef>
                <a:spcPts val="0"/>
              </a:spcBef>
              <a:spcAft>
                <a:spcPts val="0"/>
              </a:spcAft>
              <a:buClr>
                <a:schemeClr val="dk1"/>
              </a:buClr>
              <a:buSzPts val="1400"/>
              <a:buFont typeface="Arial"/>
              <a:buAutoNum type="arabicParenR"/>
            </a:pPr>
            <a:r>
              <a:rPr lang="fr-FR" dirty="0" err="1"/>
              <a:t>Supervised</a:t>
            </a:r>
            <a:r>
              <a:rPr lang="fr-FR" dirty="0"/>
              <a:t> </a:t>
            </a:r>
            <a:r>
              <a:rPr lang="fr-FR" dirty="0" err="1"/>
              <a:t>learning</a:t>
            </a:r>
            <a:r>
              <a:rPr lang="fr-FR" dirty="0"/>
              <a:t> -&gt; un humain fait un classement de réponses générées par l’IA, ou rédige lui-même une réponse type</a:t>
            </a:r>
          </a:p>
          <a:p>
            <a:pPr marL="228600" lvl="0" indent="-228600" algn="l" rtl="0">
              <a:lnSpc>
                <a:spcPct val="100000"/>
              </a:lnSpc>
              <a:spcBef>
                <a:spcPts val="0"/>
              </a:spcBef>
              <a:spcAft>
                <a:spcPts val="0"/>
              </a:spcAft>
              <a:buClr>
                <a:schemeClr val="dk1"/>
              </a:buClr>
              <a:buSzPts val="1400"/>
              <a:buFont typeface="Arial"/>
              <a:buAutoNum type="arabicParenR"/>
            </a:pPr>
            <a:r>
              <a:rPr lang="fr-FR" dirty="0"/>
              <a:t>RLHF (</a:t>
            </a:r>
            <a:r>
              <a:rPr lang="fr-FR" dirty="0" err="1"/>
              <a:t>Reinforcement</a:t>
            </a:r>
            <a:r>
              <a:rPr lang="fr-FR" dirty="0"/>
              <a:t> Learning </a:t>
            </a:r>
            <a:r>
              <a:rPr lang="fr-FR" dirty="0" err="1"/>
              <a:t>from</a:t>
            </a:r>
            <a:r>
              <a:rPr lang="fr-FR" dirty="0"/>
              <a:t> Human Feedback) -&gt; L’IA apprends maintenant à générer des textes qui « plaisent aux humains » d’après l’apprentissage supervisé fait dans l’étape 2)</a:t>
            </a:r>
          </a:p>
          <a:p>
            <a:pPr marL="228600" lvl="0" indent="-228600" algn="l" rtl="0">
              <a:lnSpc>
                <a:spcPct val="100000"/>
              </a:lnSpc>
              <a:spcBef>
                <a:spcPts val="0"/>
              </a:spcBef>
              <a:spcAft>
                <a:spcPts val="0"/>
              </a:spcAft>
              <a:buClr>
                <a:schemeClr val="dk1"/>
              </a:buClr>
              <a:buSzPts val="1400"/>
              <a:buFont typeface="Arial"/>
              <a:buAutoNum type="arabicParenR"/>
            </a:pPr>
            <a:r>
              <a:rPr lang="fr-FR" dirty="0"/>
              <a:t>Apprentissage continu à partir des conversations avec les utilisateurs</a:t>
            </a:r>
            <a:endParaRPr dirty="0"/>
          </a:p>
        </p:txBody>
      </p:sp>
      <p:sp>
        <p:nvSpPr>
          <p:cNvPr id="567" name="Google Shape;567;g27b8172e565_0_7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7b8172e565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Limites : désinformation, erreurs, environnement, biais &amp; stéréotypes, propriété intellectuelle</a:t>
            </a:r>
          </a:p>
          <a:p>
            <a:pPr marL="0" indent="0"/>
            <a:endParaRPr lang="fr-FR" dirty="0"/>
          </a:p>
          <a:p>
            <a:pPr marL="0" indent="0"/>
            <a:r>
              <a:rPr lang="fr-FR" dirty="0"/>
              <a:t>Fenêtre contextuelle:</a:t>
            </a:r>
          </a:p>
          <a:p>
            <a:pPr marL="171450" indent="-171450">
              <a:buFont typeface="Calibri"/>
              <a:buChar char="-"/>
            </a:pPr>
            <a:r>
              <a:rPr lang="fr-FR" dirty="0"/>
              <a:t>GPT-3.5: ~4 000 </a:t>
            </a:r>
            <a:r>
              <a:rPr lang="fr-FR" dirty="0" err="1"/>
              <a:t>tokens</a:t>
            </a:r>
            <a:endParaRPr lang="fr-FR" dirty="0"/>
          </a:p>
          <a:p>
            <a:pPr marL="171450" indent="-171450">
              <a:buFont typeface="Calibri"/>
              <a:buChar char="-"/>
            </a:pPr>
            <a:r>
              <a:rPr lang="fr-FR" dirty="0"/>
              <a:t>GPT-4: ~8000 </a:t>
            </a:r>
            <a:r>
              <a:rPr lang="fr-FR" dirty="0" err="1"/>
              <a:t>tokens</a:t>
            </a:r>
            <a:endParaRPr lang="fr-FR" dirty="0"/>
          </a:p>
          <a:p>
            <a:pPr marL="171450" indent="-171450">
              <a:buFont typeface="Calibri"/>
              <a:buChar char="-"/>
            </a:pPr>
            <a:endParaRPr lang="fr-FR" dirty="0"/>
          </a:p>
          <a:p>
            <a:pPr marL="0" indent="0"/>
            <a:r>
              <a:rPr lang="fr-FR" dirty="0">
                <a:hlinkClick r:id="rId3"/>
              </a:rPr>
              <a:t>https://platform.openai.com/docs/models/gpt-4-and-gpt-4-turbo</a:t>
            </a:r>
            <a:r>
              <a:rPr lang="fr-FR" dirty="0"/>
              <a:t> </a:t>
            </a:r>
          </a:p>
        </p:txBody>
      </p:sp>
      <p:sp>
        <p:nvSpPr>
          <p:cNvPr id="640" name="Google Shape;640;g27b8172e565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Sortie grand public </a:t>
            </a:r>
            <a:r>
              <a:rPr lang="en-US" dirty="0" err="1"/>
              <a:t>en</a:t>
            </a:r>
            <a:r>
              <a:rPr lang="en-US" dirty="0"/>
              <a:t> 11/2022 - 100 millions </a:t>
            </a:r>
            <a:r>
              <a:rPr lang="en-US" dirty="0" err="1"/>
              <a:t>d’utilisateurs</a:t>
            </a:r>
            <a:r>
              <a:rPr lang="en-US" dirty="0"/>
              <a:t> </a:t>
            </a:r>
            <a:r>
              <a:rPr lang="en-US" dirty="0" err="1"/>
              <a:t>en</a:t>
            </a:r>
            <a:r>
              <a:rPr lang="en-US" dirty="0"/>
              <a:t> 2 </a:t>
            </a:r>
            <a:r>
              <a:rPr lang="en-US" dirty="0" err="1"/>
              <a:t>mois</a:t>
            </a:r>
            <a:r>
              <a:rPr lang="en-US"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Commenter les 3 </a:t>
            </a:r>
            <a:r>
              <a:rPr lang="en-US" dirty="0" err="1"/>
              <a:t>chiffres</a:t>
            </a:r>
            <a:r>
              <a:rPr lang="en-US" dirty="0"/>
              <a:t> </a:t>
            </a:r>
            <a:r>
              <a:rPr lang="en-US" dirty="0" err="1"/>
              <a:t>entourés</a:t>
            </a:r>
            <a:r>
              <a:rPr lang="en-US"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70% : </a:t>
            </a:r>
            <a:r>
              <a:rPr lang="en-US" dirty="0" err="1"/>
              <a:t>leur</a:t>
            </a:r>
            <a:r>
              <a:rPr lang="en-US" dirty="0"/>
              <a:t> </a:t>
            </a:r>
            <a:r>
              <a:rPr lang="en-US" dirty="0" err="1"/>
              <a:t>génération</a:t>
            </a:r>
            <a:r>
              <a:rPr lang="en-US" dirty="0"/>
              <a:t> les </a:t>
            </a:r>
            <a:r>
              <a:rPr lang="en-US" dirty="0" err="1"/>
              <a:t>utilise</a:t>
            </a:r>
            <a:r>
              <a:rPr lang="en-US" dirty="0"/>
              <a:t> de </a:t>
            </a:r>
            <a:r>
              <a:rPr lang="en-US" dirty="0" err="1"/>
              <a:t>façon</a:t>
            </a:r>
            <a:r>
              <a:rPr lang="en-US" dirty="0"/>
              <a:t> massive VS les </a:t>
            </a:r>
            <a:r>
              <a:rPr lang="en-US" dirty="0" err="1"/>
              <a:t>autres</a:t>
            </a:r>
            <a:r>
              <a:rPr lang="en-US" dirty="0"/>
              <a:t> </a:t>
            </a:r>
            <a:r>
              <a:rPr lang="en-US" dirty="0" err="1"/>
              <a:t>générations</a:t>
            </a:r>
            <a:r>
              <a:rPr lang="en-US"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44% et 31% </a:t>
            </a:r>
            <a:r>
              <a:rPr lang="en-US" dirty="0" err="1"/>
              <a:t>soulignent</a:t>
            </a:r>
            <a:r>
              <a:rPr lang="en-US" dirty="0"/>
              <a:t> </a:t>
            </a:r>
            <a:r>
              <a:rPr lang="en-US" dirty="0" err="1"/>
              <a:t>l’importance</a:t>
            </a:r>
            <a:r>
              <a:rPr lang="en-US" dirty="0"/>
              <a:t> de </a:t>
            </a:r>
            <a:r>
              <a:rPr lang="en-US" dirty="0" err="1"/>
              <a:t>sensibiliser</a:t>
            </a:r>
            <a:r>
              <a:rPr lang="en-US" dirty="0"/>
              <a:t>/</a:t>
            </a:r>
            <a:r>
              <a:rPr lang="en-US" dirty="0" err="1"/>
              <a:t>comprendre</a:t>
            </a:r>
            <a:r>
              <a:rPr lang="en-US" dirty="0"/>
              <a:t> comment </a:t>
            </a:r>
            <a:r>
              <a:rPr lang="en-US" dirty="0" err="1"/>
              <a:t>ça</a:t>
            </a:r>
            <a:r>
              <a:rPr lang="en-US" dirty="0"/>
              <a:t> </a:t>
            </a:r>
            <a:r>
              <a:rPr lang="en-US" dirty="0" err="1"/>
              <a:t>fonctionne</a:t>
            </a:r>
            <a:r>
              <a:rPr lang="en-US" dirty="0"/>
              <a:t> pour ne pas </a:t>
            </a:r>
            <a:r>
              <a:rPr lang="en-US" dirty="0" err="1"/>
              <a:t>en</a:t>
            </a:r>
            <a:r>
              <a:rPr lang="en-US" dirty="0"/>
              <a:t> faire un </a:t>
            </a:r>
            <a:r>
              <a:rPr lang="en-US" dirty="0" err="1"/>
              <a:t>mauvais</a:t>
            </a:r>
            <a:r>
              <a:rPr lang="en-US" dirty="0"/>
              <a:t> usage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Maîtrise</a:t>
            </a:r>
            <a:r>
              <a:rPr lang="en-US" dirty="0"/>
              <a:t> de </a:t>
            </a:r>
            <a:r>
              <a:rPr lang="en-US" dirty="0" err="1"/>
              <a:t>l'IA</a:t>
            </a:r>
            <a:r>
              <a:rPr lang="en-US" dirty="0"/>
              <a:t> </a:t>
            </a:r>
            <a:r>
              <a:rPr lang="en-US" dirty="0" err="1"/>
              <a:t>devient</a:t>
            </a:r>
            <a:r>
              <a:rPr lang="en-US" dirty="0"/>
              <a:t> un </a:t>
            </a:r>
            <a:r>
              <a:rPr lang="en-US" dirty="0" err="1"/>
              <a:t>enjeu</a:t>
            </a:r>
            <a:r>
              <a:rPr lang="en-US" dirty="0"/>
              <a:t> important =&gt; </a:t>
            </a:r>
            <a:r>
              <a:rPr lang="en-US" b="1" dirty="0"/>
              <a:t>67% </a:t>
            </a:r>
            <a:r>
              <a:rPr lang="en-US" b="1" dirty="0" err="1"/>
              <a:t>favorables</a:t>
            </a:r>
            <a:r>
              <a:rPr lang="en-US" b="1" dirty="0"/>
              <a:t> à la mise </a:t>
            </a:r>
            <a:r>
              <a:rPr lang="en-US" b="1" dirty="0" err="1"/>
              <a:t>en</a:t>
            </a:r>
            <a:r>
              <a:rPr lang="en-US" b="1" dirty="0"/>
              <a:t> place de </a:t>
            </a:r>
            <a:r>
              <a:rPr lang="en-US" b="1" dirty="0" err="1"/>
              <a:t>cours</a:t>
            </a:r>
            <a:r>
              <a:rPr lang="en-US" b="1" dirty="0"/>
              <a:t> pour </a:t>
            </a:r>
            <a:r>
              <a:rPr lang="en-US" b="1" dirty="0" err="1"/>
              <a:t>enseigner</a:t>
            </a:r>
            <a:r>
              <a:rPr lang="en-US" b="1" dirty="0"/>
              <a:t> aux </a:t>
            </a:r>
            <a:r>
              <a:rPr lang="en-US" b="1" dirty="0" err="1"/>
              <a:t>élèves</a:t>
            </a:r>
            <a:r>
              <a:rPr lang="en-US" b="1" dirty="0"/>
              <a:t> comment </a:t>
            </a:r>
            <a:r>
              <a:rPr lang="en-US" b="1" dirty="0" err="1"/>
              <a:t>utiliser</a:t>
            </a:r>
            <a:r>
              <a:rPr lang="en-US" b="1" dirty="0"/>
              <a:t> les </a:t>
            </a:r>
            <a:r>
              <a:rPr lang="en-US" b="1" dirty="0" err="1"/>
              <a:t>outils</a:t>
            </a:r>
            <a:r>
              <a:rPr lang="en-US" b="1" dirty="0"/>
              <a:t> </a:t>
            </a:r>
            <a:r>
              <a:rPr lang="en-US" b="1" dirty="0" err="1"/>
              <a:t>d'IA</a:t>
            </a:r>
            <a:r>
              <a:rPr lang="en-US" b="1"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fr-FR" dirty="0"/>
          </a:p>
        </p:txBody>
      </p:sp>
    </p:spTree>
    <p:extLst>
      <p:ext uri="{BB962C8B-B14F-4D97-AF65-F5344CB8AC3E}">
        <p14:creationId xmlns:p14="http://schemas.microsoft.com/office/powerpoint/2010/main" val="3669719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7b8172e565_0_7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50000"/>
              </a:lnSpc>
              <a:spcBef>
                <a:spcPts val="0"/>
              </a:spcBef>
              <a:spcAft>
                <a:spcPts val="0"/>
              </a:spcAft>
              <a:buClr>
                <a:srgbClr val="000000"/>
              </a:buClr>
              <a:buSzPts val="1400"/>
              <a:buFont typeface="Arial"/>
              <a:buNone/>
              <a:tabLst/>
              <a:defRPr/>
            </a:pPr>
            <a:r>
              <a:rPr lang="fr-FR" dirty="0"/>
              <a:t>Lien de la vidéo : https://www.youtube.com/watch?v=VOisHLCW7co</a:t>
            </a:r>
          </a:p>
          <a:p>
            <a:pPr marL="0" marR="0" lvl="0" indent="0" algn="just" defTabSz="914400" rtl="0" eaLnBrk="1" fontAlgn="auto" latinLnBrk="0" hangingPunct="1">
              <a:lnSpc>
                <a:spcPct val="150000"/>
              </a:lnSpc>
              <a:spcBef>
                <a:spcPts val="0"/>
              </a:spcBef>
              <a:spcAft>
                <a:spcPts val="0"/>
              </a:spcAft>
              <a:buClr>
                <a:srgbClr val="000000"/>
              </a:buClr>
              <a:buSzPts val="1400"/>
              <a:buFont typeface="Arial"/>
              <a:buNone/>
              <a:tabLst/>
              <a:defRPr/>
            </a:pPr>
            <a:r>
              <a:rPr lang="fr-FR" dirty="0"/>
              <a:t>Les « petites mains » de l’IA = les micro-travailleurs.</a:t>
            </a:r>
          </a:p>
          <a:p>
            <a:pPr marL="0" lvl="0" indent="0" algn="just" rtl="0">
              <a:lnSpc>
                <a:spcPct val="150000"/>
              </a:lnSpc>
              <a:spcBef>
                <a:spcPts val="0"/>
              </a:spcBef>
              <a:spcAft>
                <a:spcPts val="0"/>
              </a:spcAft>
              <a:buNone/>
            </a:pPr>
            <a:endParaRPr dirty="0"/>
          </a:p>
        </p:txBody>
      </p:sp>
      <p:sp>
        <p:nvSpPr>
          <p:cNvPr id="567" name="Google Shape;567;g27b8172e565_0_7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0955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b8172e565_0_68: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En haut à droite : pas une vraie image, l’artiste a utilisé des filtres polarisants, des lumières spécifiques, pour obtenir l’effet visuel.</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Expliquer que l’avènement de tels outils est rendus possibles par une conjonction de différents facteurs techniques liés à la performance des algorithmes, la capacité de générer et collecter de très nombreuses données, et les capacités de calculs pour les traiter.</a:t>
            </a:r>
            <a:endParaRPr dirty="0"/>
          </a:p>
        </p:txBody>
      </p:sp>
      <p:sp>
        <p:nvSpPr>
          <p:cNvPr id="546" name="Google Shape;546;g27b8172e565_0_6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5619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a:extLst>
            <a:ext uri="{FF2B5EF4-FFF2-40B4-BE49-F238E27FC236}">
              <a16:creationId xmlns:a16="http://schemas.microsoft.com/office/drawing/2014/main" id="{24243F65-9266-FB4E-0B4E-D31254D621C3}"/>
            </a:ext>
          </a:extLst>
        </p:cNvPr>
        <p:cNvGrpSpPr/>
        <p:nvPr/>
      </p:nvGrpSpPr>
      <p:grpSpPr>
        <a:xfrm>
          <a:off x="0" y="0"/>
          <a:ext cx="0" cy="0"/>
          <a:chOff x="0" y="0"/>
          <a:chExt cx="0" cy="0"/>
        </a:xfrm>
      </p:grpSpPr>
      <p:sp>
        <p:nvSpPr>
          <p:cNvPr id="566" name="Google Shape;566;g27b8172e565_0_73:notes">
            <a:extLst>
              <a:ext uri="{FF2B5EF4-FFF2-40B4-BE49-F238E27FC236}">
                <a16:creationId xmlns:a16="http://schemas.microsoft.com/office/drawing/2014/main" id="{78FC5229-EA9D-F542-039B-D5225644B282}"/>
              </a:ext>
            </a:extLst>
          </p:cNvPr>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Faire une requête simple =&gt; comparer les réponses de 2 modèles, choisir le plus pertinent, comparer les spécificités de chacun (consommation énergétique notamment)</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Présentation d’autres modèles de LLM que </a:t>
            </a:r>
            <a:r>
              <a:rPr lang="fr-FR" dirty="0" err="1"/>
              <a:t>ChatGPT</a:t>
            </a:r>
            <a:r>
              <a:rPr lang="fr-FR" dirty="0"/>
              <a:t> (Large </a:t>
            </a:r>
            <a:r>
              <a:rPr lang="fr-FR" dirty="0" err="1"/>
              <a:t>Language</a:t>
            </a:r>
            <a:r>
              <a:rPr lang="fr-FR" dirty="0"/>
              <a:t> Model / IA génération de texte)</a:t>
            </a:r>
          </a:p>
          <a:p>
            <a:pPr marL="0" lvl="0" indent="0" algn="l" rtl="0">
              <a:lnSpc>
                <a:spcPct val="100000"/>
              </a:lnSpc>
              <a:spcBef>
                <a:spcPts val="0"/>
              </a:spcBef>
              <a:spcAft>
                <a:spcPts val="0"/>
              </a:spcAft>
              <a:buClr>
                <a:schemeClr val="dk1"/>
              </a:buClr>
              <a:buSzPts val="1400"/>
              <a:buFont typeface="Arial"/>
              <a:buNone/>
            </a:pPr>
            <a:r>
              <a:rPr lang="fr-FR" dirty="0"/>
              <a:t>Code Open source</a:t>
            </a:r>
          </a:p>
          <a:p>
            <a:pPr marL="0" lvl="0" indent="0" algn="l" rtl="0">
              <a:lnSpc>
                <a:spcPct val="100000"/>
              </a:lnSpc>
              <a:spcBef>
                <a:spcPts val="0"/>
              </a:spcBef>
              <a:spcAft>
                <a:spcPts val="0"/>
              </a:spcAft>
              <a:buClr>
                <a:schemeClr val="dk1"/>
              </a:buClr>
              <a:buSzPts val="1400"/>
              <a:buFont typeface="Arial"/>
              <a:buNone/>
            </a:pPr>
            <a:r>
              <a:rPr lang="fr-FR" dirty="0"/>
              <a:t>Spécificités de chacune – Notion de </a:t>
            </a:r>
            <a:r>
              <a:rPr lang="fr-FR" dirty="0" err="1"/>
              <a:t>Token</a:t>
            </a:r>
            <a:r>
              <a:rPr lang="fr-FR" dirty="0"/>
              <a:t> / consommation énergétique d’une requête</a:t>
            </a:r>
            <a:endParaRPr dirty="0"/>
          </a:p>
        </p:txBody>
      </p:sp>
      <p:sp>
        <p:nvSpPr>
          <p:cNvPr id="567" name="Google Shape;567;g27b8172e565_0_73:notes">
            <a:extLst>
              <a:ext uri="{FF2B5EF4-FFF2-40B4-BE49-F238E27FC236}">
                <a16:creationId xmlns:a16="http://schemas.microsoft.com/office/drawing/2014/main" id="{BAA7BDFA-7042-0481-CFB6-79C6C35FC748}"/>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7386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rtl="0" fontAlgn="ctr"/>
            <a:r>
              <a:rPr lang="fr-FR" sz="1200" b="0" i="0" u="none" strike="noStrike" cap="none" dirty="0">
                <a:solidFill>
                  <a:srgbClr val="000000"/>
                </a:solidFill>
                <a:effectLst/>
                <a:latin typeface="Calibri"/>
                <a:ea typeface="Calibri"/>
                <a:cs typeface="Calibri"/>
                <a:sym typeface="Calibri"/>
              </a:rPr>
              <a:t>Les problèmes que posent l’IA :</a:t>
            </a:r>
          </a:p>
          <a:p>
            <a:pPr rtl="0" fontAlgn="ctr"/>
            <a:r>
              <a:rPr lang="fr-FR" sz="1200" b="0" i="0" u="none" strike="noStrike" cap="none" dirty="0">
                <a:solidFill>
                  <a:srgbClr val="000000"/>
                </a:solidFill>
                <a:effectLst/>
                <a:latin typeface="Calibri"/>
                <a:ea typeface="Calibri"/>
                <a:cs typeface="Calibri"/>
                <a:sym typeface="Calibri"/>
              </a:rPr>
              <a:t>Production massive de fausses informations, algorithmes de recommandations publicitaires, </a:t>
            </a:r>
            <a:r>
              <a:rPr lang="fr-FR" sz="1200" b="0" i="1" u="none" strike="noStrike" cap="none" dirty="0" err="1">
                <a:solidFill>
                  <a:srgbClr val="000000"/>
                </a:solidFill>
                <a:effectLst/>
                <a:latin typeface="Calibri"/>
                <a:ea typeface="Calibri"/>
                <a:cs typeface="Calibri"/>
                <a:sym typeface="Calibri"/>
              </a:rPr>
              <a:t>deep</a:t>
            </a:r>
            <a:r>
              <a:rPr lang="fr-FR" sz="1200" b="0" i="1" u="none" strike="noStrike" cap="none" dirty="0">
                <a:solidFill>
                  <a:srgbClr val="000000"/>
                </a:solidFill>
                <a:effectLst/>
                <a:latin typeface="Calibri"/>
                <a:ea typeface="Calibri"/>
                <a:cs typeface="Calibri"/>
                <a:sym typeface="Calibri"/>
              </a:rPr>
              <a:t> fakes</a:t>
            </a:r>
            <a:r>
              <a:rPr lang="fr-FR" sz="1200" b="0" i="0" u="none" strike="noStrike" cap="none" dirty="0">
                <a:solidFill>
                  <a:srgbClr val="000000"/>
                </a:solidFill>
                <a:effectLst/>
                <a:latin typeface="Calibri"/>
                <a:ea typeface="Calibri"/>
                <a:cs typeface="Calibri"/>
                <a:sym typeface="Calibri"/>
              </a:rPr>
              <a:t>, …</a:t>
            </a:r>
          </a:p>
          <a:p>
            <a:pPr rtl="0" fontAlgn="ctr"/>
            <a:r>
              <a:rPr lang="fr-FR" sz="1200" b="0" i="0" u="none" strike="noStrike" cap="none" dirty="0">
                <a:solidFill>
                  <a:srgbClr val="000000"/>
                </a:solidFill>
                <a:effectLst/>
                <a:latin typeface="Calibri"/>
                <a:ea typeface="Calibri"/>
                <a:cs typeface="Calibri"/>
                <a:sym typeface="Calibri"/>
              </a:rPr>
              <a:t>Reproduction de biais, application dans la justice</a:t>
            </a:r>
          </a:p>
          <a:p>
            <a:pPr rtl="0" fontAlgn="ctr"/>
            <a:r>
              <a:rPr lang="fr-FR" sz="1200" b="0" i="0" u="none" strike="noStrike" cap="none" dirty="0">
                <a:solidFill>
                  <a:srgbClr val="000000"/>
                </a:solidFill>
                <a:effectLst/>
                <a:latin typeface="Calibri"/>
                <a:ea typeface="Calibri"/>
                <a:cs typeface="Calibri"/>
                <a:sym typeface="Calibri"/>
              </a:rPr>
              <a:t>Risques démocratiques : ciblages personnalisés lors des élections, hameçonnage, …</a:t>
            </a:r>
          </a:p>
          <a:p>
            <a:pPr rtl="0" fontAlgn="ctr"/>
            <a:r>
              <a:rPr lang="fr-FR" sz="1200" b="0" i="0" u="none" strike="noStrike" cap="none" dirty="0">
                <a:solidFill>
                  <a:srgbClr val="000000"/>
                </a:solidFill>
                <a:effectLst/>
                <a:latin typeface="Calibri"/>
                <a:ea typeface="Calibri"/>
                <a:cs typeface="Calibri"/>
                <a:sym typeface="Calibri"/>
              </a:rPr>
              <a:t>Dépendance technologique</a:t>
            </a:r>
          </a:p>
          <a:p>
            <a:pPr rtl="0" fontAlgn="ctr"/>
            <a:r>
              <a:rPr lang="fr-FR" sz="1200" b="0" i="0" u="none" strike="noStrike" cap="none" dirty="0">
                <a:solidFill>
                  <a:srgbClr val="000000"/>
                </a:solidFill>
                <a:effectLst/>
                <a:latin typeface="Calibri"/>
                <a:ea typeface="Calibri"/>
                <a:cs typeface="Calibri"/>
                <a:sym typeface="Calibri"/>
              </a:rPr>
              <a:t>Chômage structurel (?)</a:t>
            </a:r>
          </a:p>
          <a:p>
            <a:pPr rtl="0" fontAlgn="ctr"/>
            <a:r>
              <a:rPr lang="fr-FR" sz="1200" b="0" i="0" u="none" strike="noStrike" cap="none" dirty="0">
                <a:solidFill>
                  <a:srgbClr val="000000"/>
                </a:solidFill>
                <a:effectLst/>
                <a:latin typeface="Calibri"/>
                <a:ea typeface="Calibri"/>
                <a:cs typeface="Calibri"/>
                <a:sym typeface="Calibri"/>
              </a:rPr>
              <a:t>Cyberattaques</a:t>
            </a:r>
          </a:p>
          <a:p>
            <a:pPr rtl="0" fontAlgn="ctr"/>
            <a:r>
              <a:rPr lang="fr-FR" sz="1200" b="0" i="0" u="none" strike="noStrike" cap="none" dirty="0">
                <a:solidFill>
                  <a:srgbClr val="000000"/>
                </a:solidFill>
                <a:effectLst/>
                <a:latin typeface="Calibri"/>
                <a:ea typeface="Calibri"/>
                <a:cs typeface="Calibri"/>
                <a:sym typeface="Calibri"/>
              </a:rPr>
              <a:t>Surveillance de masse</a:t>
            </a:r>
          </a:p>
          <a:p>
            <a:pPr rtl="0" fontAlgn="ctr"/>
            <a:r>
              <a:rPr lang="fr-FR" sz="1200" b="0" i="0" u="none" strike="noStrike" cap="none" dirty="0" err="1">
                <a:solidFill>
                  <a:srgbClr val="000000"/>
                </a:solidFill>
                <a:effectLst/>
                <a:latin typeface="Calibri"/>
                <a:ea typeface="Calibri"/>
                <a:cs typeface="Calibri"/>
                <a:sym typeface="Calibri"/>
              </a:rPr>
              <a:t>Drônes</a:t>
            </a:r>
            <a:r>
              <a:rPr lang="fr-FR" sz="1200" b="0" i="0" u="none" strike="noStrike" cap="none" dirty="0">
                <a:solidFill>
                  <a:srgbClr val="000000"/>
                </a:solidFill>
                <a:effectLst/>
                <a:latin typeface="Calibri"/>
                <a:ea typeface="Calibri"/>
                <a:cs typeface="Calibri"/>
                <a:sym typeface="Calibri"/>
              </a:rPr>
              <a:t> et autres armes autonomes</a:t>
            </a:r>
          </a:p>
          <a:p>
            <a:pPr marL="0" lvl="0" indent="0" algn="l" rtl="0">
              <a:lnSpc>
                <a:spcPct val="100000"/>
              </a:lnSpc>
              <a:spcBef>
                <a:spcPts val="0"/>
              </a:spcBef>
              <a:spcAft>
                <a:spcPts val="0"/>
              </a:spcAft>
              <a:buSzPts val="1400"/>
              <a:buNone/>
            </a:pPr>
            <a:endParaRPr dirty="0"/>
          </a:p>
        </p:txBody>
      </p:sp>
      <p:sp>
        <p:nvSpPr>
          <p:cNvPr id="599" name="Google Shape;5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b8172e5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7b8172e565_0_3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i="1" dirty="0">
              <a:solidFill>
                <a:schemeClr val="dk1"/>
              </a:solidFill>
            </a:endParaRPr>
          </a:p>
        </p:txBody>
      </p:sp>
    </p:spTree>
    <p:extLst>
      <p:ext uri="{BB962C8B-B14F-4D97-AF65-F5344CB8AC3E}">
        <p14:creationId xmlns:p14="http://schemas.microsoft.com/office/powerpoint/2010/main" val="1713114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Est-ce que l’IA va détruire le monde / l’humain ou au contraire rendre le monde plus beau, être au service de l’humain ?</a:t>
            </a:r>
          </a:p>
          <a:p>
            <a:pPr marL="0" lvl="0" indent="0" algn="l" rtl="0">
              <a:lnSpc>
                <a:spcPct val="100000"/>
              </a:lnSpc>
              <a:spcBef>
                <a:spcPts val="0"/>
              </a:spcBef>
              <a:spcAft>
                <a:spcPts val="0"/>
              </a:spcAft>
              <a:buSzPts val="14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Limites : désinformation, </a:t>
            </a:r>
            <a:r>
              <a:rPr lang="fr-FR" dirty="0" err="1"/>
              <a:t>deep</a:t>
            </a:r>
            <a:r>
              <a:rPr lang="fr-FR" dirty="0"/>
              <a:t> fake, erreurs (hallucinations), environnement, biais &amp; stéréotypes, propriété intellectuelle</a:t>
            </a:r>
          </a:p>
          <a:p>
            <a:pPr marL="0" lvl="0" indent="0" algn="l" rtl="0">
              <a:lnSpc>
                <a:spcPct val="100000"/>
              </a:lnSpc>
              <a:spcBef>
                <a:spcPts val="0"/>
              </a:spcBef>
              <a:spcAft>
                <a:spcPts val="0"/>
              </a:spcAft>
              <a:buSzPts val="1400"/>
              <a:buNone/>
            </a:pPr>
            <a:endParaRPr dirty="0"/>
          </a:p>
        </p:txBody>
      </p:sp>
      <p:sp>
        <p:nvSpPr>
          <p:cNvPr id="606" name="Google Shape;60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7e90fe0525_0_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fr-FR" dirty="0"/>
              <a:t>données d’entrée de mauvaise qualité =&gt; données de sortie de mauvaise qualité : </a:t>
            </a:r>
          </a:p>
          <a:p>
            <a:pPr marL="171450" indent="-171450">
              <a:buFont typeface="Calibri"/>
              <a:buChar char="-"/>
            </a:pPr>
            <a:r>
              <a:rPr lang="fr-FR" dirty="0"/>
              <a:t>erreurs, </a:t>
            </a:r>
          </a:p>
          <a:p>
            <a:pPr marL="171450" indent="-171450">
              <a:buFont typeface="Calibri"/>
              <a:buChar char="-"/>
            </a:pPr>
            <a:r>
              <a:rPr lang="fr-FR" dirty="0"/>
              <a:t>reproduction des biais présents dans les données d'entrée (biais sociaux : genre, origine </a:t>
            </a:r>
            <a:r>
              <a:rPr lang="fr-FR" dirty="0" err="1"/>
              <a:t>eth</a:t>
            </a:r>
            <a:r>
              <a:rPr lang="fr-FR" dirty="0"/>
              <a:t>​nique</a:t>
            </a:r>
            <a:endParaRPr dirty="0"/>
          </a:p>
        </p:txBody>
      </p:sp>
      <p:sp>
        <p:nvSpPr>
          <p:cNvPr id="619" name="Google Shape;619;g27e90fe052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français est une langue genrée. L’outil de traduction perpétue des clichés en associant aux femmes les activités de « prendre soin », alors que les hommes ont « le savoir ». (Une autre possibilité pourrait être de </a:t>
            </a:r>
            <a:r>
              <a:rPr lang="fr-FR" dirty="0" err="1"/>
              <a:t>genrer</a:t>
            </a:r>
            <a:r>
              <a:rPr lang="fr-FR" dirty="0"/>
              <a:t> systématiquement au masculin/féminin en cas de doute, et laisser l’utilisateur corriger de lui-même)</a:t>
            </a:r>
          </a:p>
          <a:p>
            <a:endParaRPr lang="fr-FR" dirty="0"/>
          </a:p>
          <a:p>
            <a:r>
              <a:rPr lang="fr-FR" dirty="0"/>
              <a:t>Aux Etats-Unis, un logiciel (COMPAS) a été utilisé pour prédire le taux de récidive des accusés. Or une enquête (</a:t>
            </a:r>
            <a:r>
              <a:rPr lang="fr-FR" dirty="0" err="1"/>
              <a:t>ProPublica</a:t>
            </a:r>
            <a:r>
              <a:rPr lang="fr-FR" dirty="0"/>
              <a:t>, Kate Crawford) a révélé que cet outil était discriminant envers les personnes noires, en prédisant un plus haut taux de récidive que les personnes blanches.</a:t>
            </a:r>
          </a:p>
        </p:txBody>
      </p:sp>
    </p:spTree>
    <p:extLst>
      <p:ext uri="{BB962C8B-B14F-4D97-AF65-F5344CB8AC3E}">
        <p14:creationId xmlns:p14="http://schemas.microsoft.com/office/powerpoint/2010/main" val="3650288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7b8172e565_0_88: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649" name="Google Shape;649;g27b8172e565_0_8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7b8172e565_0_240: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658" name="Google Shape;658;g27b8172e565_0_24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lang="fr-F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problèmes que posent l’IA</a:t>
            </a:r>
          </a:p>
          <a:p>
            <a:r>
              <a:rPr lang="fr-FR" b="1" dirty="0"/>
              <a:t>Une consommation considérable de ressources</a:t>
            </a:r>
          </a:p>
          <a:p>
            <a:r>
              <a:rPr lang="fr-FR" dirty="0"/>
              <a:t>- Phase d’entraînement (GPT-3) estimée à 552 tonnes CO2eq sur quinze jours (environ 200 allers-retours entre Paris et New York)</a:t>
            </a:r>
          </a:p>
          <a:p>
            <a:r>
              <a:rPr lang="fr-FR" dirty="0"/>
              <a:t>- Phase d’utilisation encore plus énergivore en volume (180 millions d’utilisateur de </a:t>
            </a:r>
            <a:r>
              <a:rPr lang="fr-FR" dirty="0" err="1"/>
              <a:t>ChatGPT</a:t>
            </a:r>
            <a:r>
              <a:rPr lang="fr-FR" dirty="0"/>
              <a:t>), IoT (100 milliards d’objets connectés)</a:t>
            </a:r>
          </a:p>
          <a:p>
            <a:r>
              <a:rPr lang="fr-FR" dirty="0"/>
              <a:t>- Google (14 MT CO2, +48% en 2023) : </a:t>
            </a:r>
            <a:r>
              <a:rPr lang="fr-FR" i="1" dirty="0"/>
              <a:t>«À mesure que nous intégrons l’IA dans nos produits, la réduction des émissions pourrait s’avérer difficile»</a:t>
            </a:r>
            <a:endParaRPr lang="fr-FR" dirty="0"/>
          </a:p>
          <a:p>
            <a:r>
              <a:rPr lang="fr-FR" dirty="0"/>
              <a:t>- Utilisation de métaux rares, production de puces, GPU, data centers, …</a:t>
            </a:r>
          </a:p>
          <a:p>
            <a:r>
              <a:rPr lang="fr-FR" dirty="0"/>
              <a:t>- Consommation d’eau importante (le projet de data center de Meta à Talavera de la Reina, en Espagne, devrait prélever 665 millions de litres d’eau par an dans une région en plein stress hydrique).</a:t>
            </a:r>
          </a:p>
          <a:p>
            <a:r>
              <a:rPr lang="fr-FR" b="1" dirty="0"/>
              <a:t>- Effets rebonds</a:t>
            </a:r>
            <a:r>
              <a:rPr lang="fr-FR" dirty="0"/>
              <a:t> (!)</a:t>
            </a:r>
          </a:p>
          <a:p>
            <a:endParaRPr lang="fr-FR" dirty="0"/>
          </a:p>
        </p:txBody>
      </p:sp>
    </p:spTree>
    <p:extLst>
      <p:ext uri="{BB962C8B-B14F-4D97-AF65-F5344CB8AC3E}">
        <p14:creationId xmlns:p14="http://schemas.microsoft.com/office/powerpoint/2010/main" val="3575430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Commentaire</a:t>
            </a:r>
            <a:r>
              <a:rPr lang="en-US" dirty="0"/>
              <a:t> de </a:t>
            </a:r>
            <a:r>
              <a:rPr lang="en-US" dirty="0" err="1"/>
              <a:t>l’image</a:t>
            </a:r>
            <a:r>
              <a:rPr lang="en-US" dirty="0"/>
              <a:t> (interpretation subjective) :</a:t>
            </a:r>
          </a:p>
          <a:p>
            <a:r>
              <a:rPr lang="en-US" dirty="0" err="1"/>
              <a:t>L’image</a:t>
            </a:r>
            <a:r>
              <a:rPr lang="en-US" dirty="0"/>
              <a:t> </a:t>
            </a:r>
            <a:r>
              <a:rPr lang="en-US" dirty="0" err="1"/>
              <a:t>est</a:t>
            </a:r>
            <a:r>
              <a:rPr lang="en-US" dirty="0"/>
              <a:t> </a:t>
            </a:r>
            <a:r>
              <a:rPr lang="en-US" dirty="0" err="1"/>
              <a:t>une</a:t>
            </a:r>
            <a:r>
              <a:rPr lang="en-US" dirty="0"/>
              <a:t> </a:t>
            </a:r>
            <a:r>
              <a:rPr lang="en-US" dirty="0" err="1"/>
              <a:t>vue</a:t>
            </a:r>
            <a:r>
              <a:rPr lang="en-US" dirty="0"/>
              <a:t> </a:t>
            </a:r>
            <a:r>
              <a:rPr lang="en-US" dirty="0" err="1"/>
              <a:t>d’artiste</a:t>
            </a:r>
            <a:r>
              <a:rPr lang="en-US" dirty="0"/>
              <a:t> (un peu </a:t>
            </a:r>
            <a:r>
              <a:rPr lang="en-US" dirty="0" err="1"/>
              <a:t>déstructurée</a:t>
            </a:r>
            <a:r>
              <a:rPr lang="en-US" dirty="0"/>
              <a:t>) des liens entre IA et </a:t>
            </a:r>
            <a:r>
              <a:rPr lang="en-US" dirty="0" err="1"/>
              <a:t>ressources</a:t>
            </a:r>
            <a:r>
              <a:rPr lang="en-US" dirty="0"/>
              <a:t>, travail.</a:t>
            </a:r>
          </a:p>
          <a:p>
            <a:r>
              <a:rPr lang="en-US" dirty="0"/>
              <a:t>La </a:t>
            </a:r>
            <a:r>
              <a:rPr lang="en-US" dirty="0" err="1"/>
              <a:t>partie</a:t>
            </a:r>
            <a:r>
              <a:rPr lang="en-US" dirty="0"/>
              <a:t> à droite </a:t>
            </a:r>
            <a:r>
              <a:rPr lang="en-US" dirty="0" err="1"/>
              <a:t>représente</a:t>
            </a:r>
            <a:r>
              <a:rPr lang="en-US" dirty="0"/>
              <a:t> les </a:t>
            </a:r>
            <a:r>
              <a:rPr lang="en-US" dirty="0" err="1"/>
              <a:t>ressources</a:t>
            </a:r>
            <a:r>
              <a:rPr lang="en-US" dirty="0"/>
              <a:t> </a:t>
            </a:r>
            <a:r>
              <a:rPr lang="en-US" dirty="0" err="1"/>
              <a:t>nécessaires</a:t>
            </a:r>
            <a:r>
              <a:rPr lang="en-US" dirty="0"/>
              <a:t> à la fabrication de </a:t>
            </a:r>
            <a:r>
              <a:rPr lang="en-US" dirty="0" err="1"/>
              <a:t>l’IA</a:t>
            </a:r>
            <a:r>
              <a:rPr lang="en-US" dirty="0"/>
              <a:t>, il faut </a:t>
            </a:r>
            <a:r>
              <a:rPr lang="en-US" dirty="0" err="1"/>
              <a:t>notamment</a:t>
            </a:r>
            <a:r>
              <a:rPr lang="en-US" dirty="0"/>
              <a:t> miner pour </a:t>
            </a:r>
            <a:r>
              <a:rPr lang="en-US" dirty="0" err="1"/>
              <a:t>trouver</a:t>
            </a:r>
            <a:r>
              <a:rPr lang="en-US" dirty="0"/>
              <a:t> des </a:t>
            </a:r>
            <a:r>
              <a:rPr lang="en-US" dirty="0" err="1"/>
              <a:t>matériaux</a:t>
            </a:r>
            <a:r>
              <a:rPr lang="en-US" dirty="0"/>
              <a:t> </a:t>
            </a:r>
            <a:r>
              <a:rPr lang="en-US" dirty="0" err="1"/>
              <a:t>rares</a:t>
            </a:r>
            <a:r>
              <a:rPr lang="en-US" dirty="0"/>
              <a:t> </a:t>
            </a:r>
            <a:r>
              <a:rPr lang="en-US" dirty="0" err="1"/>
              <a:t>nécessaires</a:t>
            </a:r>
            <a:r>
              <a:rPr lang="en-US" dirty="0"/>
              <a:t> à la micro-</a:t>
            </a:r>
            <a:r>
              <a:rPr lang="en-US" dirty="0" err="1"/>
              <a:t>électronique</a:t>
            </a:r>
            <a:r>
              <a:rPr lang="en-US" dirty="0"/>
              <a:t>, </a:t>
            </a:r>
            <a:r>
              <a:rPr lang="en-US" dirty="0" err="1"/>
              <a:t>mais</a:t>
            </a:r>
            <a:r>
              <a:rPr lang="en-US" dirty="0"/>
              <a:t> </a:t>
            </a:r>
            <a:r>
              <a:rPr lang="en-US" dirty="0" err="1"/>
              <a:t>aussi</a:t>
            </a:r>
            <a:r>
              <a:rPr lang="en-US" dirty="0"/>
              <a:t> du </a:t>
            </a:r>
            <a:r>
              <a:rPr lang="en-US" dirty="0" err="1"/>
              <a:t>charbon</a:t>
            </a:r>
            <a:r>
              <a:rPr lang="en-US" dirty="0"/>
              <a:t>, qui </a:t>
            </a:r>
            <a:r>
              <a:rPr lang="en-US" dirty="0" err="1"/>
              <a:t>reste</a:t>
            </a:r>
            <a:r>
              <a:rPr lang="en-US" dirty="0"/>
              <a:t> </a:t>
            </a:r>
            <a:r>
              <a:rPr lang="en-US" dirty="0" err="1"/>
              <a:t>l’une</a:t>
            </a:r>
            <a:r>
              <a:rPr lang="en-US" dirty="0"/>
              <a:t> des </a:t>
            </a:r>
            <a:r>
              <a:rPr lang="en-US" dirty="0" err="1"/>
              <a:t>principales</a:t>
            </a:r>
            <a:r>
              <a:rPr lang="en-US" dirty="0"/>
              <a:t> sources </a:t>
            </a:r>
            <a:r>
              <a:rPr lang="en-US" dirty="0" err="1"/>
              <a:t>d’énergie</a:t>
            </a:r>
            <a:r>
              <a:rPr lang="en-US" dirty="0"/>
              <a:t> malgré la </a:t>
            </a:r>
            <a:r>
              <a:rPr lang="en-US" dirty="0" err="1"/>
              <a:t>connaissance</a:t>
            </a:r>
            <a:r>
              <a:rPr lang="en-US" dirty="0"/>
              <a:t> de </a:t>
            </a:r>
            <a:r>
              <a:rPr lang="en-US" dirty="0" err="1"/>
              <a:t>sa</a:t>
            </a:r>
            <a:r>
              <a:rPr lang="en-US" dirty="0"/>
              <a:t> contribution à </a:t>
            </a:r>
            <a:r>
              <a:rPr lang="en-US" dirty="0" err="1"/>
              <a:t>l’effet</a:t>
            </a:r>
            <a:r>
              <a:rPr lang="en-US" dirty="0"/>
              <a:t> de serre. La terre </a:t>
            </a:r>
            <a:r>
              <a:rPr lang="en-US" dirty="0" err="1"/>
              <a:t>est</a:t>
            </a:r>
            <a:r>
              <a:rPr lang="en-US" dirty="0"/>
              <a:t> </a:t>
            </a:r>
            <a:r>
              <a:rPr lang="en-US" dirty="0" err="1"/>
              <a:t>craquelée</a:t>
            </a:r>
            <a:r>
              <a:rPr lang="en-US" dirty="0"/>
              <a:t> : il faut </a:t>
            </a:r>
            <a:r>
              <a:rPr lang="en-US" dirty="0" err="1"/>
              <a:t>aussi</a:t>
            </a:r>
            <a:r>
              <a:rPr lang="en-US" dirty="0"/>
              <a:t> beaucoup </a:t>
            </a:r>
            <a:r>
              <a:rPr lang="en-US" dirty="0" err="1"/>
              <a:t>d’eau</a:t>
            </a:r>
            <a:r>
              <a:rPr lang="en-US" dirty="0"/>
              <a:t> pour </a:t>
            </a:r>
            <a:r>
              <a:rPr lang="en-US" dirty="0" err="1"/>
              <a:t>refroidir</a:t>
            </a:r>
            <a:r>
              <a:rPr lang="en-US" dirty="0"/>
              <a:t> les data center (</a:t>
            </a:r>
            <a:r>
              <a:rPr lang="en-US" dirty="0" err="1"/>
              <a:t>autre</a:t>
            </a:r>
            <a:r>
              <a:rPr lang="en-US" dirty="0"/>
              <a:t> image à droite). Le travail de </a:t>
            </a:r>
            <a:r>
              <a:rPr lang="en-US" dirty="0" err="1"/>
              <a:t>mineur</a:t>
            </a:r>
            <a:r>
              <a:rPr lang="en-US" dirty="0"/>
              <a:t> se fait dans des conditions </a:t>
            </a:r>
            <a:r>
              <a:rPr lang="en-US" dirty="0" err="1"/>
              <a:t>souvent</a:t>
            </a:r>
            <a:r>
              <a:rPr lang="en-US" dirty="0"/>
              <a:t> très </a:t>
            </a:r>
            <a:r>
              <a:rPr lang="en-US" dirty="0" err="1"/>
              <a:t>dégradées</a:t>
            </a:r>
            <a:r>
              <a:rPr lang="en-US" dirty="0"/>
              <a:t>, des enfants </a:t>
            </a:r>
            <a:r>
              <a:rPr lang="en-US" dirty="0" err="1"/>
              <a:t>sont</a:t>
            </a:r>
            <a:r>
              <a:rPr lang="en-US" dirty="0"/>
              <a:t> </a:t>
            </a:r>
            <a:r>
              <a:rPr lang="en-US" dirty="0" err="1"/>
              <a:t>parfois</a:t>
            </a:r>
            <a:r>
              <a:rPr lang="en-US" dirty="0"/>
              <a:t> </a:t>
            </a:r>
            <a:r>
              <a:rPr lang="en-US" dirty="0" err="1"/>
              <a:t>employés</a:t>
            </a:r>
            <a:r>
              <a:rPr lang="en-US" dirty="0"/>
              <a:t> (ex des mines de cobalt au Congo), </a:t>
            </a:r>
            <a:r>
              <a:rPr lang="en-US" dirty="0" err="1"/>
              <a:t>ce</a:t>
            </a:r>
            <a:r>
              <a:rPr lang="en-US" dirty="0"/>
              <a:t> </a:t>
            </a:r>
            <a:r>
              <a:rPr lang="en-US" dirty="0" err="1"/>
              <a:t>sont</a:t>
            </a:r>
            <a:r>
              <a:rPr lang="en-US" dirty="0"/>
              <a:t> les pays pauvres qui </a:t>
            </a:r>
            <a:r>
              <a:rPr lang="en-US" dirty="0" err="1"/>
              <a:t>trinquent</a:t>
            </a:r>
            <a:r>
              <a:rPr lang="en-US" dirty="0"/>
              <a:t> et les pays riches qui </a:t>
            </a:r>
            <a:r>
              <a:rPr lang="en-US" dirty="0" err="1"/>
              <a:t>en</a:t>
            </a:r>
            <a:r>
              <a:rPr lang="en-US" dirty="0"/>
              <a:t> </a:t>
            </a:r>
            <a:r>
              <a:rPr lang="en-US" dirty="0" err="1"/>
              <a:t>profitent</a:t>
            </a:r>
            <a:r>
              <a:rPr lang="en-US" dirty="0"/>
              <a:t>.</a:t>
            </a:r>
          </a:p>
          <a:p>
            <a:r>
              <a:rPr lang="en-US" dirty="0"/>
              <a:t>Les mains </a:t>
            </a:r>
            <a:r>
              <a:rPr lang="en-US" dirty="0" err="1"/>
              <a:t>en</a:t>
            </a:r>
            <a:r>
              <a:rPr lang="en-US" dirty="0"/>
              <a:t> bas </a:t>
            </a:r>
            <a:r>
              <a:rPr lang="en-US" dirty="0" err="1"/>
              <a:t>représentent</a:t>
            </a:r>
            <a:r>
              <a:rPr lang="en-US" dirty="0"/>
              <a:t> </a:t>
            </a:r>
            <a:r>
              <a:rPr lang="en-US" dirty="0" err="1"/>
              <a:t>l’ensemble</a:t>
            </a:r>
            <a:r>
              <a:rPr lang="en-US" dirty="0"/>
              <a:t> des </a:t>
            </a:r>
            <a:r>
              <a:rPr lang="en-US" dirty="0" err="1"/>
              <a:t>différentes</a:t>
            </a:r>
            <a:r>
              <a:rPr lang="en-US" dirty="0"/>
              <a:t> contributions </a:t>
            </a:r>
            <a:r>
              <a:rPr lang="en-US" dirty="0" err="1"/>
              <a:t>humaines</a:t>
            </a:r>
            <a:r>
              <a:rPr lang="en-US" dirty="0"/>
              <a:t> à </a:t>
            </a:r>
            <a:r>
              <a:rPr lang="en-US" dirty="0" err="1"/>
              <a:t>l’IA</a:t>
            </a:r>
            <a:r>
              <a:rPr lang="en-US" dirty="0"/>
              <a:t> : miner, coder, </a:t>
            </a:r>
            <a:r>
              <a:rPr lang="en-US" dirty="0" err="1"/>
              <a:t>cliquer</a:t>
            </a:r>
            <a:r>
              <a:rPr lang="en-US" dirty="0"/>
              <a:t> (= le travail du </a:t>
            </a:r>
            <a:r>
              <a:rPr lang="en-US" dirty="0" err="1"/>
              <a:t>consommateur</a:t>
            </a:r>
            <a:r>
              <a:rPr lang="en-US" dirty="0"/>
              <a:t>, ex des captchas), </a:t>
            </a:r>
            <a:r>
              <a:rPr lang="en-US" dirty="0" err="1"/>
              <a:t>écrire</a:t>
            </a:r>
            <a:r>
              <a:rPr lang="en-US" dirty="0"/>
              <a:t>.</a:t>
            </a:r>
          </a:p>
          <a:p>
            <a:r>
              <a:rPr lang="en-US" dirty="0"/>
              <a:t>A gauche </a:t>
            </a:r>
            <a:r>
              <a:rPr lang="en-US" dirty="0" err="1"/>
              <a:t>sont</a:t>
            </a:r>
            <a:r>
              <a:rPr lang="en-US" dirty="0"/>
              <a:t> </a:t>
            </a:r>
            <a:r>
              <a:rPr lang="en-US" dirty="0" err="1"/>
              <a:t>montrés</a:t>
            </a:r>
            <a:r>
              <a:rPr lang="en-US" dirty="0"/>
              <a:t> les </a:t>
            </a:r>
            <a:r>
              <a:rPr lang="en-US" dirty="0" err="1"/>
              <a:t>enjeux</a:t>
            </a:r>
            <a:r>
              <a:rPr lang="en-US" dirty="0"/>
              <a:t> </a:t>
            </a:r>
            <a:r>
              <a:rPr lang="en-US" dirty="0" err="1"/>
              <a:t>économiques</a:t>
            </a:r>
            <a:r>
              <a:rPr lang="en-US" dirty="0"/>
              <a:t>, financiers (</a:t>
            </a:r>
            <a:r>
              <a:rPr lang="en-US" dirty="0" err="1"/>
              <a:t>en</a:t>
            </a:r>
            <a:r>
              <a:rPr lang="en-US" dirty="0"/>
              <a:t> haut), travail du numérique (</a:t>
            </a:r>
            <a:r>
              <a:rPr lang="en-US" dirty="0" err="1"/>
              <a:t>en</a:t>
            </a:r>
            <a:r>
              <a:rPr lang="en-US" dirty="0"/>
              <a:t> bas).</a:t>
            </a:r>
          </a:p>
          <a:p>
            <a:endParaRPr lang="en-US" dirty="0"/>
          </a:p>
          <a:p>
            <a:r>
              <a:rPr lang="en-US" dirty="0" err="1"/>
              <a:t>Quelques</a:t>
            </a:r>
            <a:r>
              <a:rPr lang="en-US" dirty="0"/>
              <a:t> chiffres :</a:t>
            </a:r>
          </a:p>
          <a:p>
            <a:pPr>
              <a:buFontTx/>
              <a:buChar char="-"/>
            </a:pPr>
            <a:r>
              <a:rPr lang="en-US" dirty="0"/>
              <a:t>Le numérique = 2,5% des </a:t>
            </a:r>
            <a:r>
              <a:rPr lang="en-US" dirty="0" err="1"/>
              <a:t>émissions</a:t>
            </a:r>
            <a:r>
              <a:rPr lang="en-US" dirty="0"/>
              <a:t> </a:t>
            </a:r>
            <a:r>
              <a:rPr lang="en-US" dirty="0" err="1"/>
              <a:t>carbone</a:t>
            </a:r>
            <a:r>
              <a:rPr lang="en-US" dirty="0"/>
              <a:t> </a:t>
            </a:r>
            <a:r>
              <a:rPr lang="en-US" dirty="0" err="1"/>
              <a:t>en</a:t>
            </a:r>
            <a:r>
              <a:rPr lang="en-US" dirty="0"/>
              <a:t> France </a:t>
            </a:r>
            <a:r>
              <a:rPr lang="en-US" dirty="0" err="1"/>
              <a:t>en</a:t>
            </a:r>
            <a:r>
              <a:rPr lang="en-US" dirty="0"/>
              <a:t> 2022 (ADEME)</a:t>
            </a:r>
          </a:p>
          <a:p>
            <a:pPr>
              <a:buFontTx/>
              <a:buChar char="-"/>
            </a:pPr>
            <a:r>
              <a:rPr lang="en-US" dirty="0" err="1"/>
              <a:t>Conso</a:t>
            </a:r>
            <a:r>
              <a:rPr lang="en-US" dirty="0"/>
              <a:t> des data centers : pour les alimenter et les </a:t>
            </a:r>
            <a:r>
              <a:rPr lang="en-US" dirty="0" err="1"/>
              <a:t>refroidir</a:t>
            </a:r>
            <a:r>
              <a:rPr lang="en-US" dirty="0"/>
              <a:t>.</a:t>
            </a:r>
          </a:p>
          <a:p>
            <a:pPr>
              <a:buFontTx/>
              <a:buChar char="-"/>
            </a:pPr>
            <a:r>
              <a:rPr lang="en-US" dirty="0" err="1"/>
              <a:t>Entraînement</a:t>
            </a:r>
            <a:r>
              <a:rPr lang="en-US" dirty="0"/>
              <a:t> de GPT-3 : 550 TeqCO2 (eq de 550 A/R Paris New York </a:t>
            </a:r>
            <a:r>
              <a:rPr lang="en-US" dirty="0" err="1"/>
              <a:t>en</a:t>
            </a:r>
            <a:r>
              <a:rPr lang="en-US" dirty="0"/>
              <a:t> avion !) (Patterson et al.)</a:t>
            </a:r>
          </a:p>
          <a:p>
            <a:pPr>
              <a:buFontTx/>
              <a:buChar char="-"/>
            </a:pPr>
            <a:r>
              <a:rPr lang="en-US" dirty="0" err="1"/>
              <a:t>Consommation</a:t>
            </a:r>
            <a:r>
              <a:rPr lang="en-US" dirty="0"/>
              <a:t> </a:t>
            </a:r>
            <a:r>
              <a:rPr lang="en-US" dirty="0" err="1"/>
              <a:t>d’une</a:t>
            </a:r>
            <a:r>
              <a:rPr lang="en-US" dirty="0"/>
              <a:t> </a:t>
            </a:r>
            <a:r>
              <a:rPr lang="en-US" dirty="0" err="1"/>
              <a:t>requete</a:t>
            </a:r>
            <a:r>
              <a:rPr lang="en-US" dirty="0"/>
              <a:t> ChatGPT (</a:t>
            </a:r>
            <a:r>
              <a:rPr lang="en-US" dirty="0" err="1"/>
              <a:t>une</a:t>
            </a:r>
            <a:r>
              <a:rPr lang="en-US" dirty="0"/>
              <a:t> </a:t>
            </a:r>
            <a:r>
              <a:rPr lang="en-US" dirty="0" err="1"/>
              <a:t>bouteille</a:t>
            </a:r>
            <a:r>
              <a:rPr lang="en-US" dirty="0"/>
              <a:t> de 500mL pour </a:t>
            </a:r>
            <a:r>
              <a:rPr lang="en-US" dirty="0" err="1"/>
              <a:t>une</a:t>
            </a:r>
            <a:r>
              <a:rPr lang="en-US" dirty="0"/>
              <a:t> discussion de 10 à 50 messages, (Li et al., 2023)).</a:t>
            </a:r>
          </a:p>
          <a:p>
            <a:pPr>
              <a:buFontTx/>
              <a:buChar char="-"/>
            </a:pPr>
            <a:endParaRPr lang="en-US" dirty="0"/>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dirty="0" err="1"/>
              <a:t>Annonce</a:t>
            </a:r>
            <a:r>
              <a:rPr lang="en-US" dirty="0"/>
              <a:t> Deep Seek le 27/01/2025 – IA </a:t>
            </a:r>
            <a:r>
              <a:rPr lang="en-US" dirty="0" err="1"/>
              <a:t>développée</a:t>
            </a:r>
            <a:r>
              <a:rPr lang="en-US" dirty="0"/>
              <a:t> par start up </a:t>
            </a:r>
            <a:r>
              <a:rPr lang="en-US" dirty="0" err="1"/>
              <a:t>chinoise</a:t>
            </a:r>
            <a:r>
              <a:rPr lang="en-US" dirty="0"/>
              <a:t> avec </a:t>
            </a:r>
            <a:r>
              <a:rPr lang="en-US" dirty="0" err="1"/>
              <a:t>moyens</a:t>
            </a:r>
            <a:r>
              <a:rPr lang="en-US" dirty="0"/>
              <a:t> </a:t>
            </a:r>
            <a:r>
              <a:rPr lang="en-US" dirty="0" err="1"/>
              <a:t>modestes</a:t>
            </a:r>
            <a:r>
              <a:rPr lang="en-US" dirty="0"/>
              <a:t> – budget de </a:t>
            </a:r>
            <a:r>
              <a:rPr lang="en-US" dirty="0" err="1"/>
              <a:t>calcul</a:t>
            </a:r>
            <a:r>
              <a:rPr lang="en-US" dirty="0"/>
              <a:t> pour </a:t>
            </a:r>
            <a:r>
              <a:rPr lang="en-US" dirty="0" err="1"/>
              <a:t>entraînement</a:t>
            </a:r>
            <a:r>
              <a:rPr lang="en-US" dirty="0"/>
              <a:t> </a:t>
            </a:r>
            <a:r>
              <a:rPr lang="en-US" dirty="0" err="1"/>
              <a:t>modèle</a:t>
            </a:r>
            <a:r>
              <a:rPr lang="en-US" dirty="0"/>
              <a:t> : 6 millions $ + </a:t>
            </a:r>
            <a:r>
              <a:rPr lang="en-US" dirty="0" err="1"/>
              <a:t>efficience</a:t>
            </a:r>
            <a:r>
              <a:rPr lang="en-US" dirty="0"/>
              <a:t> </a:t>
            </a:r>
            <a:r>
              <a:rPr lang="en-US" dirty="0" err="1"/>
              <a:t>énergétique</a:t>
            </a:r>
            <a:r>
              <a:rPr lang="en-US" dirty="0"/>
              <a:t> + open source</a:t>
            </a:r>
          </a:p>
          <a:p>
            <a:pPr>
              <a:buFontTx/>
              <a:buChar char="-"/>
            </a:pPr>
            <a:endParaRPr lang="en-US" dirty="0"/>
          </a:p>
        </p:txBody>
      </p:sp>
    </p:spTree>
    <p:extLst>
      <p:ext uri="{BB962C8B-B14F-4D97-AF65-F5344CB8AC3E}">
        <p14:creationId xmlns:p14="http://schemas.microsoft.com/office/powerpoint/2010/main" val="2053163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Danger pour </a:t>
            </a:r>
            <a:r>
              <a:rPr lang="en-US" dirty="0" err="1"/>
              <a:t>l’emploi</a:t>
            </a:r>
            <a:endParaRPr lang="en-US" dirty="0"/>
          </a:p>
          <a:p>
            <a:r>
              <a:rPr lang="en-US" dirty="0"/>
              <a:t>Perte </a:t>
            </a:r>
            <a:r>
              <a:rPr lang="en-US" dirty="0" err="1"/>
              <a:t>d’emplois</a:t>
            </a:r>
            <a:r>
              <a:rPr lang="en-US" dirty="0"/>
              <a:t> difficile à </a:t>
            </a:r>
            <a:r>
              <a:rPr lang="en-US" dirty="0" err="1"/>
              <a:t>évaluer</a:t>
            </a:r>
            <a:r>
              <a:rPr lang="en-US" dirty="0"/>
              <a:t> – les </a:t>
            </a:r>
            <a:r>
              <a:rPr lang="en-US" dirty="0" err="1"/>
              <a:t>emplois</a:t>
            </a:r>
            <a:r>
              <a:rPr lang="en-US" dirty="0"/>
              <a:t> </a:t>
            </a:r>
            <a:r>
              <a:rPr lang="en-US" dirty="0" err="1"/>
              <a:t>créés</a:t>
            </a:r>
            <a:r>
              <a:rPr lang="en-US" dirty="0"/>
              <a:t> </a:t>
            </a:r>
            <a:r>
              <a:rPr lang="en-US" dirty="0" err="1"/>
              <a:t>compenseront-ils</a:t>
            </a:r>
            <a:r>
              <a:rPr lang="en-US" dirty="0"/>
              <a:t> ? Métiers </a:t>
            </a:r>
            <a:r>
              <a:rPr lang="en-US" dirty="0" err="1"/>
              <a:t>créatifs</a:t>
            </a:r>
            <a:r>
              <a:rPr lang="en-US" dirty="0"/>
              <a:t>, métiers qui </a:t>
            </a:r>
            <a:r>
              <a:rPr lang="en-US" dirty="0" err="1"/>
              <a:t>créent</a:t>
            </a:r>
            <a:r>
              <a:rPr lang="en-US" dirty="0"/>
              <a:t> du </a:t>
            </a:r>
            <a:r>
              <a:rPr lang="en-US" dirty="0" err="1"/>
              <a:t>contenu</a:t>
            </a:r>
            <a:r>
              <a:rPr lang="en-US" dirty="0"/>
              <a:t> </a:t>
            </a:r>
            <a:r>
              <a:rPr lang="en-US" dirty="0" err="1"/>
              <a:t>impactés</a:t>
            </a:r>
            <a:r>
              <a:rPr lang="en-US" dirty="0"/>
              <a:t> VS </a:t>
            </a:r>
            <a:r>
              <a:rPr lang="en-US" dirty="0" err="1"/>
              <a:t>travailleurs</a:t>
            </a:r>
            <a:r>
              <a:rPr lang="en-US" dirty="0"/>
              <a:t> terrain</a:t>
            </a:r>
          </a:p>
          <a:p>
            <a:r>
              <a:rPr lang="en-US" dirty="0"/>
              <a:t>- Danger pour les </a:t>
            </a:r>
            <a:r>
              <a:rPr lang="en-US" dirty="0" err="1"/>
              <a:t>individus</a:t>
            </a:r>
            <a:r>
              <a:rPr lang="en-US" dirty="0"/>
              <a:t> </a:t>
            </a:r>
            <a:r>
              <a:rPr lang="en-US" dirty="0" err="1"/>
              <a:t>autour</a:t>
            </a:r>
            <a:r>
              <a:rPr lang="en-US" dirty="0"/>
              <a:t> des </a:t>
            </a:r>
            <a:r>
              <a:rPr lang="en-US" dirty="0" err="1"/>
              <a:t>données</a:t>
            </a:r>
            <a:r>
              <a:rPr lang="en-US" dirty="0"/>
              <a:t> </a:t>
            </a:r>
            <a:r>
              <a:rPr lang="en-US" dirty="0" err="1"/>
              <a:t>personnelles</a:t>
            </a:r>
            <a:r>
              <a:rPr lang="en-US" dirty="0"/>
              <a:t> :</a:t>
            </a:r>
          </a:p>
          <a:p>
            <a:r>
              <a:rPr lang="en-US" dirty="0"/>
              <a:t>RGPD, </a:t>
            </a:r>
          </a:p>
          <a:p>
            <a:r>
              <a:rPr lang="en-US" dirty="0"/>
              <a:t>Discrimination : </a:t>
            </a:r>
            <a:r>
              <a:rPr lang="en-US" dirty="0" err="1"/>
              <a:t>Biais</a:t>
            </a:r>
            <a:r>
              <a:rPr lang="en-US" dirty="0"/>
              <a:t> genre (ex : sous </a:t>
            </a:r>
            <a:r>
              <a:rPr lang="en-US" dirty="0" err="1"/>
              <a:t>recrutement</a:t>
            </a:r>
            <a:r>
              <a:rPr lang="en-US" dirty="0"/>
              <a:t> des femmes chez Amazon car </a:t>
            </a:r>
            <a:r>
              <a:rPr lang="en-US" dirty="0" err="1"/>
              <a:t>modèle</a:t>
            </a:r>
            <a:r>
              <a:rPr lang="en-US" dirty="0"/>
              <a:t> </a:t>
            </a:r>
            <a:r>
              <a:rPr lang="en-US" dirty="0" err="1"/>
              <a:t>entraîné</a:t>
            </a:r>
            <a:r>
              <a:rPr lang="en-US" dirty="0"/>
              <a:t> sur </a:t>
            </a:r>
            <a:r>
              <a:rPr lang="en-US" dirty="0" err="1"/>
              <a:t>leurs</a:t>
            </a:r>
            <a:r>
              <a:rPr lang="en-US" dirty="0"/>
              <a:t> données </a:t>
            </a:r>
            <a:r>
              <a:rPr lang="en-US" dirty="0" err="1"/>
              <a:t>biaisées</a:t>
            </a:r>
            <a:r>
              <a:rPr lang="en-US" dirty="0"/>
              <a:t>)</a:t>
            </a:r>
          </a:p>
          <a:p>
            <a:r>
              <a:rPr lang="en-US" dirty="0"/>
              <a:t>Respect de la vie </a:t>
            </a:r>
            <a:r>
              <a:rPr lang="en-US" dirty="0" err="1"/>
              <a:t>privée</a:t>
            </a:r>
            <a:r>
              <a:rPr lang="en-US" dirty="0"/>
              <a:t> : </a:t>
            </a:r>
            <a:r>
              <a:rPr lang="en-US" dirty="0" err="1"/>
              <a:t>Publicités</a:t>
            </a:r>
            <a:r>
              <a:rPr lang="en-US" dirty="0"/>
              <a:t> </a:t>
            </a:r>
            <a:r>
              <a:rPr lang="en-US" dirty="0" err="1"/>
              <a:t>ciblées</a:t>
            </a:r>
            <a:r>
              <a:rPr lang="en-US" dirty="0"/>
              <a:t> à </a:t>
            </a:r>
            <a:r>
              <a:rPr lang="en-US" dirty="0" err="1"/>
              <a:t>partir</a:t>
            </a:r>
            <a:r>
              <a:rPr lang="en-US" dirty="0"/>
              <a:t> des données </a:t>
            </a:r>
            <a:r>
              <a:rPr lang="en-US" dirty="0" err="1"/>
              <a:t>personnelles</a:t>
            </a:r>
            <a:r>
              <a:rPr lang="en-US" dirty="0"/>
              <a:t> </a:t>
            </a:r>
            <a:r>
              <a:rPr lang="en-US" dirty="0" err="1"/>
              <a:t>récoltées</a:t>
            </a:r>
          </a:p>
          <a:p>
            <a:r>
              <a:rPr lang="en-US" dirty="0"/>
              <a:t>- Danger pour la </a:t>
            </a:r>
            <a:r>
              <a:rPr lang="en-US" dirty="0" err="1"/>
              <a:t>démocratie</a:t>
            </a:r>
            <a:r>
              <a:rPr lang="en-US" dirty="0"/>
              <a:t> :</a:t>
            </a:r>
          </a:p>
          <a:p>
            <a:r>
              <a:rPr lang="en-US" dirty="0"/>
              <a:t>Armes </a:t>
            </a:r>
            <a:r>
              <a:rPr lang="en-US" dirty="0" err="1"/>
              <a:t>autonomes</a:t>
            </a:r>
            <a:r>
              <a:rPr lang="en-US" dirty="0"/>
              <a:t> (drones)</a:t>
            </a:r>
          </a:p>
          <a:p>
            <a:r>
              <a:rPr lang="en-US" dirty="0"/>
              <a:t>PDG </a:t>
            </a:r>
            <a:r>
              <a:rPr lang="en-US" dirty="0" err="1"/>
              <a:t>d’une</a:t>
            </a:r>
            <a:r>
              <a:rPr lang="en-US" dirty="0"/>
              <a:t> </a:t>
            </a:r>
            <a:r>
              <a:rPr lang="en-US" dirty="0" err="1"/>
              <a:t>entreprise</a:t>
            </a:r>
            <a:r>
              <a:rPr lang="en-US" dirty="0"/>
              <a:t> </a:t>
            </a:r>
            <a:r>
              <a:rPr lang="en-US" dirty="0" err="1"/>
              <a:t>coréenne</a:t>
            </a:r>
            <a:r>
              <a:rPr lang="en-US" dirty="0"/>
              <a:t> </a:t>
            </a:r>
            <a:r>
              <a:rPr lang="en-US" dirty="0" err="1"/>
              <a:t>est</a:t>
            </a:r>
            <a:r>
              <a:rPr lang="en-US" dirty="0"/>
              <a:t> un robot</a:t>
            </a:r>
          </a:p>
          <a:p>
            <a:r>
              <a:rPr lang="en-US" dirty="0" err="1"/>
              <a:t>Récupération</a:t>
            </a:r>
            <a:r>
              <a:rPr lang="en-US" dirty="0"/>
              <a:t> data de nations </a:t>
            </a:r>
            <a:r>
              <a:rPr lang="en-US" dirty="0" err="1"/>
              <a:t>étrangères</a:t>
            </a:r>
            <a:r>
              <a:rPr lang="en-US" dirty="0"/>
              <a:t> pour </a:t>
            </a:r>
            <a:r>
              <a:rPr lang="en-US" dirty="0" err="1"/>
              <a:t>manipuler</a:t>
            </a:r>
            <a:r>
              <a:rPr lang="en-US" dirty="0"/>
              <a:t> les foules</a:t>
            </a:r>
          </a:p>
          <a:p>
            <a:r>
              <a:rPr lang="en-US" dirty="0"/>
              <a:t>=&gt; Danger </a:t>
            </a:r>
            <a:r>
              <a:rPr lang="en-US" dirty="0" err="1"/>
              <a:t>si</a:t>
            </a:r>
            <a:r>
              <a:rPr lang="en-US" dirty="0"/>
              <a:t> la decision finale </a:t>
            </a:r>
            <a:r>
              <a:rPr lang="en-US" dirty="0" err="1"/>
              <a:t>n’appartient</a:t>
            </a:r>
            <a:r>
              <a:rPr lang="en-US" dirty="0"/>
              <a:t> plus à </a:t>
            </a:r>
            <a:r>
              <a:rPr lang="en-US" dirty="0" err="1"/>
              <a:t>l’humain</a:t>
            </a:r>
            <a:r>
              <a:rPr lang="en-US" dirty="0"/>
              <a:t>, </a:t>
            </a:r>
            <a:r>
              <a:rPr lang="en-US" dirty="0" err="1"/>
              <a:t>mais</a:t>
            </a:r>
            <a:r>
              <a:rPr lang="en-US" dirty="0"/>
              <a:t> </a:t>
            </a:r>
            <a:r>
              <a:rPr lang="en-US" dirty="0" err="1"/>
              <a:t>est</a:t>
            </a:r>
            <a:r>
              <a:rPr lang="en-US" dirty="0"/>
              <a:t> donnée à </a:t>
            </a:r>
            <a:r>
              <a:rPr lang="en-US" dirty="0" err="1"/>
              <a:t>l’IA</a:t>
            </a:r>
          </a:p>
          <a:p>
            <a:pPr marL="0" indent="0"/>
            <a:endParaRPr lang="en-US" dirty="0"/>
          </a:p>
        </p:txBody>
      </p:sp>
    </p:spTree>
    <p:extLst>
      <p:ext uri="{BB962C8B-B14F-4D97-AF65-F5344CB8AC3E}">
        <p14:creationId xmlns:p14="http://schemas.microsoft.com/office/powerpoint/2010/main" val="1242214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Calibri"/>
              <a:buChar char="-"/>
            </a:pPr>
            <a:r>
              <a:rPr lang="en-US" dirty="0"/>
              <a:t>AI Act </a:t>
            </a:r>
            <a:r>
              <a:rPr lang="en-US" dirty="0" err="1"/>
              <a:t>discuté</a:t>
            </a:r>
            <a:r>
              <a:rPr lang="en-US" dirty="0"/>
              <a:t> au </a:t>
            </a:r>
            <a:r>
              <a:rPr lang="en-US" dirty="0" err="1"/>
              <a:t>parlement</a:t>
            </a:r>
            <a:r>
              <a:rPr lang="en-US" dirty="0"/>
              <a:t> </a:t>
            </a:r>
            <a:r>
              <a:rPr lang="en-US" dirty="0" err="1"/>
              <a:t>en</a:t>
            </a:r>
            <a:r>
              <a:rPr lang="en-US" dirty="0"/>
              <a:t> </a:t>
            </a:r>
            <a:r>
              <a:rPr lang="en-US" dirty="0" err="1"/>
              <a:t>décembre</a:t>
            </a:r>
            <a:r>
              <a:rPr lang="en-US" dirty="0"/>
              <a:t> 2023 =&gt; accord trouvé - </a:t>
            </a:r>
            <a:r>
              <a:rPr lang="en-US" dirty="0" err="1"/>
              <a:t>doit</a:t>
            </a:r>
            <a:r>
              <a:rPr lang="en-US" dirty="0"/>
              <a:t> </a:t>
            </a:r>
            <a:r>
              <a:rPr lang="en-US" dirty="0" err="1"/>
              <a:t>maintenant</a:t>
            </a:r>
            <a:r>
              <a:rPr lang="en-US" dirty="0"/>
              <a:t> </a:t>
            </a:r>
            <a:r>
              <a:rPr lang="en-US" dirty="0" err="1"/>
              <a:t>être</a:t>
            </a:r>
            <a:r>
              <a:rPr lang="en-US" dirty="0"/>
              <a:t> </a:t>
            </a:r>
            <a:r>
              <a:rPr lang="en-US" dirty="0" err="1"/>
              <a:t>formellement</a:t>
            </a:r>
            <a:r>
              <a:rPr lang="en-US" dirty="0"/>
              <a:t> </a:t>
            </a:r>
            <a:r>
              <a:rPr lang="en-US" dirty="0" err="1"/>
              <a:t>adopté</a:t>
            </a:r>
            <a:endParaRPr lang="en-US" dirty="0"/>
          </a:p>
          <a:p>
            <a:pPr>
              <a:buFont typeface="Calibri"/>
              <a:buChar char="-"/>
            </a:pPr>
            <a:r>
              <a:rPr lang="en-US" dirty="0"/>
              <a:t>AI Safety Summit </a:t>
            </a:r>
            <a:r>
              <a:rPr lang="en-US" dirty="0" err="1"/>
              <a:t>en</a:t>
            </a:r>
            <a:r>
              <a:rPr lang="en-US" dirty="0"/>
              <a:t> </a:t>
            </a:r>
            <a:r>
              <a:rPr lang="en-US" dirty="0" err="1"/>
              <a:t>novembre</a:t>
            </a:r>
            <a:r>
              <a:rPr lang="en-US" dirty="0"/>
              <a:t> 2023</a:t>
            </a:r>
          </a:p>
          <a:p>
            <a:pPr>
              <a:buFont typeface="Calibri"/>
              <a:buChar char="-"/>
            </a:pPr>
            <a:endParaRPr lang="en-US" dirty="0"/>
          </a:p>
          <a:p>
            <a:pPr>
              <a:buFont typeface="Calibri"/>
              <a:buChar char="-"/>
            </a:pPr>
            <a:r>
              <a:rPr lang="en-US" dirty="0" err="1"/>
              <a:t>Régulation</a:t>
            </a:r>
            <a:r>
              <a:rPr lang="en-US" dirty="0"/>
              <a:t> de </a:t>
            </a:r>
            <a:r>
              <a:rPr lang="en-US" dirty="0" err="1"/>
              <a:t>l’IA</a:t>
            </a:r>
            <a:r>
              <a:rPr lang="en-US" dirty="0"/>
              <a:t> par les </a:t>
            </a:r>
            <a:r>
              <a:rPr lang="en-US" dirty="0" err="1"/>
              <a:t>Etats</a:t>
            </a:r>
            <a:r>
              <a:rPr lang="en-US" dirty="0"/>
              <a:t>  VS </a:t>
            </a:r>
            <a:r>
              <a:rPr lang="en-US" dirty="0" err="1"/>
              <a:t>Compétitivité</a:t>
            </a:r>
            <a:r>
              <a:rPr lang="en-US" dirty="0"/>
              <a:t> et </a:t>
            </a:r>
            <a:r>
              <a:rPr lang="en-US" dirty="0" err="1"/>
              <a:t>souveraineté</a:t>
            </a:r>
            <a:r>
              <a:rPr lang="en-US" dirty="0"/>
              <a:t> </a:t>
            </a:r>
            <a:r>
              <a:rPr lang="en-US" dirty="0" err="1"/>
              <a:t>technologique</a:t>
            </a:r>
            <a:r>
              <a:rPr lang="en-US" dirty="0"/>
              <a:t> </a:t>
            </a:r>
            <a:endParaRPr lang="fr-FR" dirty="0"/>
          </a:p>
          <a:p>
            <a:pPr>
              <a:buFont typeface="Calibri"/>
              <a:buChar char="-"/>
            </a:pPr>
            <a:r>
              <a:rPr lang="en-US" dirty="0" err="1"/>
              <a:t>Démocratisation</a:t>
            </a:r>
            <a:r>
              <a:rPr lang="en-US" dirty="0"/>
              <a:t> et </a:t>
            </a:r>
            <a:r>
              <a:rPr lang="en-US" dirty="0" err="1"/>
              <a:t>éducation</a:t>
            </a:r>
            <a:r>
              <a:rPr lang="en-US" dirty="0"/>
              <a:t> à </a:t>
            </a:r>
            <a:r>
              <a:rPr lang="en-US" dirty="0" err="1"/>
              <a:t>ces</a:t>
            </a:r>
            <a:r>
              <a:rPr lang="en-US" dirty="0"/>
              <a:t> </a:t>
            </a:r>
            <a:r>
              <a:rPr lang="en-US" dirty="0" err="1"/>
              <a:t>nouvelles</a:t>
            </a:r>
            <a:r>
              <a:rPr lang="en-US" dirty="0"/>
              <a:t> technologies </a:t>
            </a:r>
            <a:endParaRPr lang="fr-FR" dirty="0"/>
          </a:p>
          <a:p>
            <a:pPr>
              <a:buFont typeface="Calibri"/>
              <a:buChar char="-"/>
            </a:pPr>
            <a:r>
              <a:rPr lang="en-US" dirty="0"/>
              <a:t>L’IA au </a:t>
            </a:r>
            <a:r>
              <a:rPr lang="en-US" dirty="0" err="1"/>
              <a:t>cœur</a:t>
            </a:r>
            <a:r>
              <a:rPr lang="en-US" dirty="0"/>
              <a:t> des </a:t>
            </a:r>
            <a:r>
              <a:rPr lang="en-US" dirty="0" err="1"/>
              <a:t>compétences</a:t>
            </a:r>
            <a:r>
              <a:rPr lang="en-US" dirty="0"/>
              <a:t> et métiers </a:t>
            </a:r>
            <a:r>
              <a:rPr lang="en-US" dirty="0" err="1"/>
              <a:t>d’avenir</a:t>
            </a:r>
            <a:r>
              <a:rPr lang="en-US" dirty="0"/>
              <a:t> </a:t>
            </a:r>
            <a:endParaRPr lang="fr-FR" dirty="0"/>
          </a:p>
        </p:txBody>
      </p:sp>
    </p:spTree>
    <p:extLst>
      <p:ext uri="{BB962C8B-B14F-4D97-AF65-F5344CB8AC3E}">
        <p14:creationId xmlns:p14="http://schemas.microsoft.com/office/powerpoint/2010/main" val="3590984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29221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17A4B-CE59-E165-61C9-8705CE2502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5149D8-34C4-961C-3CEF-1FD44AAC6C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AD6FED-F1AC-1AC1-493D-C5B5650627C1}"/>
              </a:ext>
            </a:extLst>
          </p:cNvPr>
          <p:cNvSpPr>
            <a:spLocks noGrp="1"/>
          </p:cNvSpPr>
          <p:nvPr>
            <p:ph type="body" idx="1"/>
          </p:nvPr>
        </p:nvSpPr>
        <p:spPr/>
        <p:txBody>
          <a:bodyPr/>
          <a:lstStyle/>
          <a:p>
            <a:pPr marL="228600" indent="0"/>
            <a:r>
              <a:rPr lang="en-US" b="1" dirty="0"/>
              <a:t>Une </a:t>
            </a:r>
            <a:r>
              <a:rPr lang="en-US" b="1" dirty="0" err="1"/>
              <a:t>volonté</a:t>
            </a:r>
            <a:r>
              <a:rPr lang="en-US" b="1" dirty="0"/>
              <a:t> politique forte : Macron </a:t>
            </a:r>
            <a:r>
              <a:rPr lang="en-US" b="1" dirty="0" err="1"/>
              <a:t>annonce</a:t>
            </a:r>
            <a:r>
              <a:rPr lang="en-US" b="1" dirty="0"/>
              <a:t> </a:t>
            </a:r>
            <a:r>
              <a:rPr lang="en-US" b="1" dirty="0" err="1"/>
              <a:t>investissement</a:t>
            </a:r>
            <a:r>
              <a:rPr lang="en-US" b="1" dirty="0"/>
              <a:t> de 4 milliards € </a:t>
            </a:r>
            <a:endParaRPr lang="fr-FR" b="1" dirty="0"/>
          </a:p>
          <a:p>
            <a:pPr marL="228600" indent="0"/>
            <a:r>
              <a:rPr lang="en-US" b="1" dirty="0" err="1"/>
              <a:t>Encadrer</a:t>
            </a:r>
            <a:r>
              <a:rPr lang="en-US" b="1" dirty="0"/>
              <a:t> </a:t>
            </a:r>
            <a:r>
              <a:rPr lang="en-US" b="1" dirty="0" err="1"/>
              <a:t>mais</a:t>
            </a:r>
            <a:r>
              <a:rPr lang="en-US" b="1" dirty="0"/>
              <a:t> pas trop &amp; </a:t>
            </a:r>
            <a:r>
              <a:rPr lang="en-US" b="1" dirty="0" err="1"/>
              <a:t>Stimuler</a:t>
            </a:r>
            <a:r>
              <a:rPr lang="en-US" b="1" dirty="0"/>
              <a:t> </a:t>
            </a:r>
            <a:r>
              <a:rPr lang="en-US" b="1" dirty="0" err="1"/>
              <a:t>l'innovation</a:t>
            </a:r>
            <a:r>
              <a:rPr lang="en-US" b="1" dirty="0"/>
              <a:t> = </a:t>
            </a:r>
            <a:r>
              <a:rPr lang="en-US" b="1" dirty="0" err="1"/>
              <a:t>enjeu</a:t>
            </a:r>
            <a:r>
              <a:rPr lang="en-US" b="1" dirty="0"/>
              <a:t> de </a:t>
            </a:r>
            <a:r>
              <a:rPr lang="en-US" b="1" dirty="0" err="1"/>
              <a:t>compétitivité</a:t>
            </a:r>
            <a:r>
              <a:rPr lang="en-US" b="1" dirty="0"/>
              <a:t> et de </a:t>
            </a:r>
            <a:r>
              <a:rPr lang="en-US" b="1" dirty="0" err="1"/>
              <a:t>souveraineté</a:t>
            </a:r>
            <a:r>
              <a:rPr lang="en-US" b="1" dirty="0"/>
              <a:t> </a:t>
            </a:r>
            <a:r>
              <a:rPr lang="en-US" b="1" dirty="0" err="1"/>
              <a:t>technologique</a:t>
            </a:r>
            <a:r>
              <a:rPr lang="en-US" b="1" dirty="0"/>
              <a:t> pour ne pas passer à </a:t>
            </a:r>
            <a:r>
              <a:rPr lang="en-US" b="1" dirty="0" err="1"/>
              <a:t>côté</a:t>
            </a:r>
            <a:r>
              <a:rPr lang="en-US" b="1" dirty="0"/>
              <a:t> de la </a:t>
            </a:r>
            <a:r>
              <a:rPr lang="en-US" b="1" dirty="0" err="1"/>
              <a:t>révolution</a:t>
            </a:r>
            <a:r>
              <a:rPr lang="en-US" b="1" dirty="0"/>
              <a:t> de </a:t>
            </a:r>
            <a:r>
              <a:rPr lang="en-US" b="1" dirty="0" err="1"/>
              <a:t>l'IA</a:t>
            </a:r>
            <a:r>
              <a:rPr lang="en-US" b="1" dirty="0"/>
              <a:t> </a:t>
            </a:r>
            <a:r>
              <a:rPr lang="en-US" b="1" dirty="0" err="1"/>
              <a:t>comme</a:t>
            </a:r>
            <a:r>
              <a:rPr lang="en-US" b="1" dirty="0"/>
              <a:t> on </a:t>
            </a:r>
            <a:r>
              <a:rPr lang="en-US" b="1" dirty="0" err="1"/>
              <a:t>est</a:t>
            </a:r>
            <a:r>
              <a:rPr lang="en-US" b="1" dirty="0"/>
              <a:t> passé à </a:t>
            </a:r>
            <a:r>
              <a:rPr lang="en-US" b="1" dirty="0" err="1"/>
              <a:t>côté</a:t>
            </a:r>
            <a:r>
              <a:rPr lang="en-US" b="1" dirty="0"/>
              <a:t> de </a:t>
            </a:r>
            <a:r>
              <a:rPr lang="en-US" b="1" dirty="0" err="1"/>
              <a:t>celle</a:t>
            </a:r>
            <a:r>
              <a:rPr lang="en-US" b="1" dirty="0"/>
              <a:t> du </a:t>
            </a:r>
            <a:r>
              <a:rPr lang="en-US" b="1" dirty="0" err="1"/>
              <a:t>numérique</a:t>
            </a:r>
            <a:r>
              <a:rPr lang="en-US" b="1" dirty="0"/>
              <a:t> (GAFAM) </a:t>
            </a:r>
            <a:endParaRPr lang="en-US" dirty="0"/>
          </a:p>
          <a:p>
            <a:pPr marL="228600" indent="0"/>
            <a:r>
              <a:rPr lang="en-US" i="1" dirty="0"/>
              <a:t>« Les </a:t>
            </a:r>
            <a:r>
              <a:rPr lang="en-US" i="1" dirty="0" err="1"/>
              <a:t>Américains</a:t>
            </a:r>
            <a:r>
              <a:rPr lang="en-US" i="1" dirty="0"/>
              <a:t> </a:t>
            </a:r>
            <a:r>
              <a:rPr lang="en-US" i="1" dirty="0" err="1"/>
              <a:t>ont</a:t>
            </a:r>
            <a:r>
              <a:rPr lang="en-US" i="1" dirty="0"/>
              <a:t> les GAFA</a:t>
            </a:r>
            <a:r>
              <a:rPr lang="en-US" dirty="0"/>
              <a:t> [Google, Amazon, Facebook, Apple]</a:t>
            </a:r>
            <a:r>
              <a:rPr lang="en-US" i="1" dirty="0"/>
              <a:t>, les Chinois </a:t>
            </a:r>
            <a:r>
              <a:rPr lang="en-US" i="1" dirty="0" err="1"/>
              <a:t>ont</a:t>
            </a:r>
            <a:r>
              <a:rPr lang="en-US" i="1" dirty="0"/>
              <a:t> les BATX </a:t>
            </a:r>
            <a:r>
              <a:rPr lang="en-US" dirty="0"/>
              <a:t>[Baidu, Alibaba, Tencent, Xiaomi]</a:t>
            </a:r>
            <a:r>
              <a:rPr lang="en-US" i="1" dirty="0"/>
              <a:t> et les </a:t>
            </a:r>
            <a:r>
              <a:rPr lang="en-US" i="1" dirty="0" err="1"/>
              <a:t>Européens</a:t>
            </a:r>
            <a:r>
              <a:rPr lang="en-US" i="1" dirty="0"/>
              <a:t> </a:t>
            </a:r>
            <a:r>
              <a:rPr lang="en-US" i="1" dirty="0" err="1"/>
              <a:t>ont</a:t>
            </a:r>
            <a:r>
              <a:rPr lang="en-US" i="1" dirty="0"/>
              <a:t> la RGPD." =&gt; </a:t>
            </a:r>
            <a:r>
              <a:rPr lang="en-US" i="1" dirty="0" err="1"/>
              <a:t>favoriser</a:t>
            </a:r>
            <a:r>
              <a:rPr lang="en-US" i="1" dirty="0"/>
              <a:t> </a:t>
            </a:r>
            <a:r>
              <a:rPr lang="en-US" i="1" dirty="0" err="1"/>
              <a:t>l'émergence</a:t>
            </a:r>
            <a:r>
              <a:rPr lang="en-US" i="1" dirty="0"/>
              <a:t> de leaders </a:t>
            </a:r>
            <a:r>
              <a:rPr lang="en-US" i="1" dirty="0" err="1"/>
              <a:t>européens</a:t>
            </a:r>
            <a:endParaRPr lang="en-US" dirty="0"/>
          </a:p>
          <a:p>
            <a:pPr marL="228600" indent="0"/>
            <a:endParaRPr lang="en-US" b="1" dirty="0"/>
          </a:p>
          <a:p>
            <a:pPr marL="228600" indent="0"/>
            <a:r>
              <a:rPr lang="en-US" dirty="0"/>
              <a:t>Bruno Le Maire, </a:t>
            </a:r>
            <a:r>
              <a:rPr lang="en-US" dirty="0" err="1"/>
              <a:t>ministre</a:t>
            </a:r>
            <a:r>
              <a:rPr lang="en-US" dirty="0"/>
              <a:t> de </a:t>
            </a:r>
            <a:r>
              <a:rPr lang="en-US" dirty="0" err="1"/>
              <a:t>l'Économie</a:t>
            </a:r>
            <a:r>
              <a:rPr lang="en-US" dirty="0"/>
              <a:t>, des Finances et de la </a:t>
            </a:r>
            <a:r>
              <a:rPr lang="en-US" dirty="0" err="1"/>
              <a:t>Souveraineté</a:t>
            </a:r>
            <a:r>
              <a:rPr lang="en-US" dirty="0"/>
              <a:t> </a:t>
            </a:r>
            <a:r>
              <a:rPr lang="en-US" dirty="0" err="1"/>
              <a:t>industrielle</a:t>
            </a:r>
            <a:r>
              <a:rPr lang="en-US" dirty="0"/>
              <a:t> et </a:t>
            </a:r>
            <a:r>
              <a:rPr lang="en-US" dirty="0" err="1"/>
              <a:t>numérique</a:t>
            </a:r>
            <a:r>
              <a:rPr lang="en-US" dirty="0"/>
              <a:t>, a </a:t>
            </a:r>
            <a:r>
              <a:rPr lang="en-US" dirty="0" err="1"/>
              <a:t>souligné</a:t>
            </a:r>
            <a:r>
              <a:rPr lang="en-US" dirty="0"/>
              <a:t> que : « Il y a </a:t>
            </a:r>
            <a:r>
              <a:rPr lang="en-US" dirty="0" err="1"/>
              <a:t>trente</a:t>
            </a:r>
            <a:r>
              <a:rPr lang="en-US" dirty="0"/>
              <a:t> </a:t>
            </a:r>
            <a:r>
              <a:rPr lang="en-US" dirty="0" err="1"/>
              <a:t>ans</a:t>
            </a:r>
            <a:r>
              <a:rPr lang="en-US" dirty="0"/>
              <a:t> de </a:t>
            </a:r>
            <a:r>
              <a:rPr lang="en-US" dirty="0" err="1"/>
              <a:t>cela</a:t>
            </a:r>
            <a:r>
              <a:rPr lang="en-US" dirty="0"/>
              <a:t>, nous </a:t>
            </a:r>
            <a:r>
              <a:rPr lang="en-US" dirty="0" err="1"/>
              <a:t>avons</a:t>
            </a:r>
            <a:r>
              <a:rPr lang="en-US" dirty="0"/>
              <a:t> </a:t>
            </a:r>
            <a:r>
              <a:rPr lang="en-US" dirty="0" err="1"/>
              <a:t>laissé</a:t>
            </a:r>
            <a:r>
              <a:rPr lang="en-US" dirty="0"/>
              <a:t> passer la </a:t>
            </a:r>
            <a:r>
              <a:rPr lang="en-US" dirty="0" err="1"/>
              <a:t>révolution</a:t>
            </a:r>
            <a:r>
              <a:rPr lang="en-US" dirty="0"/>
              <a:t> </a:t>
            </a:r>
            <a:r>
              <a:rPr lang="en-US" dirty="0" err="1"/>
              <a:t>numérique</a:t>
            </a:r>
            <a:r>
              <a:rPr lang="en-US" dirty="0"/>
              <a:t> </a:t>
            </a:r>
            <a:r>
              <a:rPr lang="en-US" dirty="0" err="1"/>
              <a:t>parce</a:t>
            </a:r>
            <a:r>
              <a:rPr lang="en-US" dirty="0"/>
              <a:t> que nous </a:t>
            </a:r>
            <a:r>
              <a:rPr lang="en-US" dirty="0" err="1"/>
              <a:t>nous</a:t>
            </a:r>
            <a:r>
              <a:rPr lang="en-US" dirty="0"/>
              <a:t> </a:t>
            </a:r>
            <a:r>
              <a:rPr lang="en-US" dirty="0" err="1"/>
              <a:t>sommes</a:t>
            </a:r>
            <a:r>
              <a:rPr lang="en-US" dirty="0"/>
              <a:t> </a:t>
            </a:r>
            <a:r>
              <a:rPr lang="en-US" dirty="0" err="1"/>
              <a:t>focalisés</a:t>
            </a:r>
            <a:r>
              <a:rPr lang="en-US" dirty="0"/>
              <a:t> sur la </a:t>
            </a:r>
            <a:r>
              <a:rPr lang="en-US" dirty="0" err="1"/>
              <a:t>régulation</a:t>
            </a:r>
            <a:r>
              <a:rPr lang="en-US" dirty="0"/>
              <a:t> </a:t>
            </a:r>
            <a:r>
              <a:rPr lang="en-US" dirty="0" err="1"/>
              <a:t>en</a:t>
            </a:r>
            <a:r>
              <a:rPr lang="en-US" dirty="0"/>
              <a:t> </a:t>
            </a:r>
            <a:r>
              <a:rPr lang="en-US" dirty="0" err="1"/>
              <a:t>négligeant</a:t>
            </a:r>
            <a:r>
              <a:rPr lang="en-US" dirty="0"/>
              <a:t> la </a:t>
            </a:r>
            <a:r>
              <a:rPr lang="en-US" dirty="0" err="1"/>
              <a:t>conquête</a:t>
            </a:r>
            <a:r>
              <a:rPr lang="en-US" dirty="0"/>
              <a:t> </a:t>
            </a:r>
            <a:r>
              <a:rPr lang="en-US" dirty="0" err="1"/>
              <a:t>technologique</a:t>
            </a:r>
            <a:r>
              <a:rPr lang="en-US" dirty="0"/>
              <a:t>. Nous ne </a:t>
            </a:r>
            <a:r>
              <a:rPr lang="en-US" dirty="0" err="1"/>
              <a:t>pouvons</a:t>
            </a:r>
            <a:r>
              <a:rPr lang="en-US" dirty="0"/>
              <a:t> pas nous </a:t>
            </a:r>
            <a:r>
              <a:rPr lang="en-US" dirty="0" err="1"/>
              <a:t>permettre</a:t>
            </a:r>
            <a:r>
              <a:rPr lang="en-US" dirty="0"/>
              <a:t> de </a:t>
            </a:r>
            <a:r>
              <a:rPr lang="en-US" dirty="0" err="1"/>
              <a:t>laisser</a:t>
            </a:r>
            <a:r>
              <a:rPr lang="en-US" dirty="0"/>
              <a:t> passer </a:t>
            </a:r>
            <a:r>
              <a:rPr lang="en-US" dirty="0" err="1"/>
              <a:t>cette</a:t>
            </a:r>
            <a:r>
              <a:rPr lang="en-US" dirty="0"/>
              <a:t> </a:t>
            </a:r>
            <a:r>
              <a:rPr lang="en-US" dirty="0" err="1"/>
              <a:t>deuxième</a:t>
            </a:r>
            <a:r>
              <a:rPr lang="en-US" dirty="0"/>
              <a:t> chance. Dans </a:t>
            </a:r>
            <a:r>
              <a:rPr lang="en-US" dirty="0" err="1"/>
              <a:t>cette</a:t>
            </a:r>
            <a:r>
              <a:rPr lang="en-US" dirty="0"/>
              <a:t> course des nations, la France a des </a:t>
            </a:r>
            <a:r>
              <a:rPr lang="en-US" dirty="0" err="1"/>
              <a:t>atouts</a:t>
            </a:r>
            <a:r>
              <a:rPr lang="en-US" dirty="0"/>
              <a:t> </a:t>
            </a:r>
            <a:r>
              <a:rPr lang="en-US" dirty="0" err="1"/>
              <a:t>majeurs</a:t>
            </a:r>
            <a:r>
              <a:rPr lang="en-US" dirty="0"/>
              <a:t>. Nous </a:t>
            </a:r>
            <a:r>
              <a:rPr lang="en-US" dirty="0" err="1"/>
              <a:t>devons</a:t>
            </a:r>
            <a:r>
              <a:rPr lang="en-US" dirty="0"/>
              <a:t> </a:t>
            </a:r>
            <a:r>
              <a:rPr lang="en-US" dirty="0" err="1"/>
              <a:t>aller</a:t>
            </a:r>
            <a:r>
              <a:rPr lang="en-US" dirty="0"/>
              <a:t> encore plus </a:t>
            </a:r>
            <a:r>
              <a:rPr lang="en-US" dirty="0" err="1"/>
              <a:t>vite</a:t>
            </a:r>
            <a:r>
              <a:rPr lang="en-US" dirty="0"/>
              <a:t> et encore plus loin. Ce </a:t>
            </a:r>
            <a:r>
              <a:rPr lang="en-US" dirty="0" err="1"/>
              <a:t>comité</a:t>
            </a:r>
            <a:r>
              <a:rPr lang="en-US" dirty="0"/>
              <a:t> </a:t>
            </a:r>
            <a:r>
              <a:rPr lang="en-US" dirty="0" err="1"/>
              <a:t>d’experts</a:t>
            </a:r>
            <a:r>
              <a:rPr lang="en-US" dirty="0"/>
              <a:t> </a:t>
            </a:r>
            <a:r>
              <a:rPr lang="en-US" dirty="0" err="1"/>
              <a:t>va</a:t>
            </a:r>
            <a:r>
              <a:rPr lang="en-US" dirty="0"/>
              <a:t> nous aider à </a:t>
            </a:r>
            <a:r>
              <a:rPr lang="en-US" dirty="0" err="1"/>
              <a:t>bâtir</a:t>
            </a:r>
            <a:r>
              <a:rPr lang="en-US" dirty="0"/>
              <a:t> la </a:t>
            </a:r>
            <a:r>
              <a:rPr lang="en-US" dirty="0" err="1"/>
              <a:t>feuille</a:t>
            </a:r>
            <a:r>
              <a:rPr lang="en-US" dirty="0"/>
              <a:t> de route la plus </a:t>
            </a:r>
            <a:r>
              <a:rPr lang="en-US" dirty="0" err="1"/>
              <a:t>adaptée</a:t>
            </a:r>
            <a:r>
              <a:rPr lang="en-US" dirty="0"/>
              <a:t> pour </a:t>
            </a:r>
            <a:r>
              <a:rPr lang="en-US" dirty="0" err="1"/>
              <a:t>rester</a:t>
            </a:r>
            <a:r>
              <a:rPr lang="en-US" dirty="0"/>
              <a:t> un des leaders </a:t>
            </a:r>
            <a:r>
              <a:rPr lang="en-US" dirty="0" err="1"/>
              <a:t>mondiaux</a:t>
            </a:r>
            <a:r>
              <a:rPr lang="en-US" dirty="0"/>
              <a:t> dans le </a:t>
            </a:r>
            <a:r>
              <a:rPr lang="en-US" dirty="0" err="1"/>
              <a:t>domaine</a:t>
            </a:r>
            <a:r>
              <a:rPr lang="en-US" dirty="0"/>
              <a:t>. ». </a:t>
            </a:r>
          </a:p>
          <a:p>
            <a:pPr marL="228600" indent="0"/>
            <a:r>
              <a:rPr lang="en-US" dirty="0">
                <a:hlinkClick r:id="rId3"/>
              </a:rPr>
              <a:t>https://www.economie.gouv.fr/comite-intelligence-artificielle-generative</a:t>
            </a:r>
          </a:p>
          <a:p>
            <a:pPr marL="228600" indent="0"/>
            <a:endParaRPr lang="en-US" dirty="0"/>
          </a:p>
          <a:p>
            <a:pPr marL="228600" indent="0"/>
            <a:r>
              <a:rPr lang="en-US" dirty="0"/>
              <a:t>MIA </a:t>
            </a:r>
            <a:r>
              <a:rPr lang="en-US" dirty="0" err="1"/>
              <a:t>Seconde</a:t>
            </a:r>
            <a:r>
              <a:rPr lang="en-US" dirty="0"/>
              <a:t> : </a:t>
            </a:r>
            <a:r>
              <a:rPr lang="en-US" b="1" i="1" dirty="0"/>
              <a:t>"France = 1er pays au monde à </a:t>
            </a:r>
            <a:r>
              <a:rPr lang="en-US" b="1" i="1" dirty="0" err="1"/>
              <a:t>généraliser</a:t>
            </a:r>
            <a:r>
              <a:rPr lang="en-US" b="1" i="1" dirty="0"/>
              <a:t> à </a:t>
            </a:r>
            <a:r>
              <a:rPr lang="en-US" b="1" i="1" dirty="0" err="1"/>
              <a:t>titre</a:t>
            </a:r>
            <a:r>
              <a:rPr lang="en-US" b="1" i="1" dirty="0"/>
              <a:t> </a:t>
            </a:r>
            <a:r>
              <a:rPr lang="en-US" b="1" i="1" dirty="0" err="1"/>
              <a:t>gratuit</a:t>
            </a:r>
            <a:r>
              <a:rPr lang="en-US" b="1" i="1" dirty="0"/>
              <a:t> </a:t>
            </a:r>
            <a:r>
              <a:rPr lang="en-US" b="1" i="1" dirty="0" err="1"/>
              <a:t>l’usage</a:t>
            </a:r>
            <a:r>
              <a:rPr lang="en-US" b="1" i="1" dirty="0"/>
              <a:t> </a:t>
            </a:r>
            <a:r>
              <a:rPr lang="en-US" b="1" i="1" dirty="0" err="1"/>
              <a:t>d’une</a:t>
            </a:r>
            <a:r>
              <a:rPr lang="en-US" b="1" i="1" dirty="0"/>
              <a:t> IA à </a:t>
            </a:r>
            <a:r>
              <a:rPr lang="en-US" b="1" i="1" dirty="0" err="1"/>
              <a:t>tous</a:t>
            </a:r>
            <a:r>
              <a:rPr lang="en-US" b="1" i="1" dirty="0"/>
              <a:t> les </a:t>
            </a:r>
            <a:r>
              <a:rPr lang="en-US" b="1" i="1" dirty="0" err="1"/>
              <a:t>élèves</a:t>
            </a:r>
            <a:r>
              <a:rPr lang="en-US" b="1" i="1" dirty="0"/>
              <a:t> </a:t>
            </a:r>
            <a:r>
              <a:rPr lang="en-US" b="1" i="1" dirty="0" err="1"/>
              <a:t>d’une</a:t>
            </a:r>
            <a:r>
              <a:rPr lang="en-US" b="1" i="1" dirty="0"/>
              <a:t> </a:t>
            </a:r>
            <a:r>
              <a:rPr lang="en-US" b="1" i="1" dirty="0" err="1"/>
              <a:t>classe</a:t>
            </a:r>
            <a:r>
              <a:rPr lang="en-US" b="1" i="1" dirty="0"/>
              <a:t> </a:t>
            </a:r>
            <a:r>
              <a:rPr lang="en-US" b="1" i="1" dirty="0" err="1"/>
              <a:t>d’âge</a:t>
            </a:r>
            <a:r>
              <a:rPr lang="en-US" b="1" i="1" dirty="0"/>
              <a:t> pour </a:t>
            </a:r>
            <a:r>
              <a:rPr lang="en-US" b="1" i="1" dirty="0" err="1"/>
              <a:t>accompagner</a:t>
            </a:r>
            <a:r>
              <a:rPr lang="en-US" b="1" i="1" dirty="0"/>
              <a:t> </a:t>
            </a:r>
            <a:r>
              <a:rPr lang="en-US" b="1" i="1" dirty="0" err="1"/>
              <a:t>leur</a:t>
            </a:r>
            <a:r>
              <a:rPr lang="en-US" b="1" i="1" dirty="0"/>
              <a:t> progression </a:t>
            </a:r>
            <a:r>
              <a:rPr lang="en-US" b="1" i="1" dirty="0" err="1"/>
              <a:t>scolaire</a:t>
            </a:r>
            <a:r>
              <a:rPr lang="en-US" i="1" dirty="0"/>
              <a:t>." Gabriel Attal </a:t>
            </a:r>
            <a:r>
              <a:rPr lang="en-US" i="1" dirty="0" err="1"/>
              <a:t>ministre</a:t>
            </a:r>
            <a:r>
              <a:rPr lang="en-US" i="1" dirty="0"/>
              <a:t> de </a:t>
            </a:r>
            <a:r>
              <a:rPr lang="en-US" i="1" dirty="0" err="1"/>
              <a:t>l'Education</a:t>
            </a:r>
            <a:r>
              <a:rPr lang="en-US" i="1" dirty="0"/>
              <a:t> </a:t>
            </a:r>
            <a:r>
              <a:rPr lang="en-US" i="1" dirty="0" err="1"/>
              <a:t>Nationale</a:t>
            </a:r>
            <a:endParaRPr lang="en-US" i="1" dirty="0"/>
          </a:p>
          <a:p>
            <a:pPr marL="228600" indent="0"/>
            <a:r>
              <a:rPr lang="en-US" dirty="0">
                <a:hlinkClick r:id="rId4"/>
              </a:rPr>
              <a:t>https://www.leparisien.fr/amp/societe/cest-quoi-mia-loutil-dintelligence-artificielle-bientot-deploye-pour-tous-les-eleves-de-seconde-06-12-2023-UP25SKQEMRBOXGEXGAIWBVJQ5I.php</a:t>
            </a:r>
            <a:endParaRPr lang="en-US" i="1" dirty="0"/>
          </a:p>
          <a:p>
            <a:pPr>
              <a:buFont typeface="Calibri"/>
              <a:buChar char="-"/>
            </a:pPr>
            <a:endParaRPr lang="en-US" dirty="0"/>
          </a:p>
          <a:p>
            <a:pPr>
              <a:buFont typeface="Calibri"/>
              <a:buChar char="-"/>
            </a:pPr>
            <a:r>
              <a:rPr lang="en-US" dirty="0" err="1"/>
              <a:t>Régulation</a:t>
            </a:r>
            <a:r>
              <a:rPr lang="en-US" dirty="0"/>
              <a:t> de </a:t>
            </a:r>
            <a:r>
              <a:rPr lang="en-US" dirty="0" err="1"/>
              <a:t>l’IA</a:t>
            </a:r>
            <a:r>
              <a:rPr lang="en-US" dirty="0"/>
              <a:t> par les </a:t>
            </a:r>
            <a:r>
              <a:rPr lang="en-US" dirty="0" err="1"/>
              <a:t>Etats</a:t>
            </a:r>
            <a:r>
              <a:rPr lang="en-US" dirty="0"/>
              <a:t>  VS </a:t>
            </a:r>
            <a:r>
              <a:rPr lang="en-US" dirty="0" err="1"/>
              <a:t>Compétitivité</a:t>
            </a:r>
            <a:r>
              <a:rPr lang="en-US" dirty="0"/>
              <a:t> et </a:t>
            </a:r>
            <a:r>
              <a:rPr lang="en-US" dirty="0" err="1"/>
              <a:t>souveraineté</a:t>
            </a:r>
            <a:r>
              <a:rPr lang="en-US" dirty="0"/>
              <a:t> </a:t>
            </a:r>
            <a:r>
              <a:rPr lang="en-US" dirty="0" err="1"/>
              <a:t>technologique</a:t>
            </a:r>
            <a:r>
              <a:rPr lang="en-US" dirty="0"/>
              <a:t> </a:t>
            </a:r>
            <a:endParaRPr lang="fr-FR" dirty="0"/>
          </a:p>
          <a:p>
            <a:pPr>
              <a:buFont typeface="Calibri"/>
              <a:buChar char="-"/>
            </a:pPr>
            <a:r>
              <a:rPr lang="en-US" dirty="0" err="1"/>
              <a:t>Démocratisation</a:t>
            </a:r>
            <a:r>
              <a:rPr lang="en-US" dirty="0"/>
              <a:t> et </a:t>
            </a:r>
            <a:r>
              <a:rPr lang="en-US" dirty="0" err="1"/>
              <a:t>éducation</a:t>
            </a:r>
            <a:r>
              <a:rPr lang="en-US" dirty="0"/>
              <a:t> à </a:t>
            </a:r>
            <a:r>
              <a:rPr lang="en-US" dirty="0" err="1"/>
              <a:t>ces</a:t>
            </a:r>
            <a:r>
              <a:rPr lang="en-US" dirty="0"/>
              <a:t> </a:t>
            </a:r>
            <a:r>
              <a:rPr lang="en-US" dirty="0" err="1"/>
              <a:t>nouvelles</a:t>
            </a:r>
            <a:r>
              <a:rPr lang="en-US" dirty="0"/>
              <a:t> technologies </a:t>
            </a:r>
            <a:endParaRPr lang="fr-FR" dirty="0"/>
          </a:p>
          <a:p>
            <a:pPr>
              <a:buFont typeface="Calibri"/>
              <a:buChar char="-"/>
            </a:pPr>
            <a:r>
              <a:rPr lang="en-US" dirty="0"/>
              <a:t>L’IA au </a:t>
            </a:r>
            <a:r>
              <a:rPr lang="en-US" dirty="0" err="1"/>
              <a:t>cœur</a:t>
            </a:r>
            <a:r>
              <a:rPr lang="en-US" dirty="0"/>
              <a:t> des </a:t>
            </a:r>
            <a:r>
              <a:rPr lang="en-US" dirty="0" err="1"/>
              <a:t>compétences</a:t>
            </a:r>
            <a:r>
              <a:rPr lang="en-US" dirty="0"/>
              <a:t> et métiers </a:t>
            </a:r>
            <a:r>
              <a:rPr lang="en-US" dirty="0" err="1"/>
              <a:t>d’avenir</a:t>
            </a:r>
            <a:r>
              <a:rPr lang="en-US" dirty="0"/>
              <a:t> </a:t>
            </a:r>
            <a:endParaRPr lang="fr-FR" dirty="0"/>
          </a:p>
        </p:txBody>
      </p:sp>
    </p:spTree>
    <p:extLst>
      <p:ext uri="{BB962C8B-B14F-4D97-AF65-F5344CB8AC3E}">
        <p14:creationId xmlns:p14="http://schemas.microsoft.com/office/powerpoint/2010/main" val="2457174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1:notes"/>
          <p:cNvSpPr txBox="1">
            <a:spLocks noGrp="1"/>
          </p:cNvSpPr>
          <p:nvPr>
            <p:ph type="body" idx="1"/>
          </p:nvPr>
        </p:nvSpPr>
        <p:spPr>
          <a:xfrm>
            <a:off x="2010410" y="5442625"/>
            <a:ext cx="16083300" cy="4453200"/>
          </a:xfrm>
          <a:prstGeom prst="rect">
            <a:avLst/>
          </a:prstGeom>
          <a:noFill/>
          <a:ln>
            <a:noFill/>
          </a:ln>
        </p:spPr>
        <p:txBody>
          <a:bodyPr spcFirstLastPara="1" wrap="square" lIns="216375" tIns="216375" rIns="216375" bIns="216375" anchor="t" anchorCtr="0">
            <a:noAutofit/>
          </a:bodyPr>
          <a:lstStyle/>
          <a:p>
            <a:pPr marL="0" indent="0"/>
            <a:r>
              <a:rPr lang="fr-FR" dirty="0"/>
              <a:t>L’IA au cœur des compétences et métiers d’avenir </a:t>
            </a:r>
          </a:p>
          <a:p>
            <a:pPr marL="0" indent="0"/>
            <a:endParaRPr lang="fr-FR" dirty="0"/>
          </a:p>
          <a:p>
            <a:pPr marL="0" indent="0"/>
            <a:r>
              <a:rPr lang="fr-FR" dirty="0"/>
              <a:t>No code va inonder tout le monde</a:t>
            </a:r>
          </a:p>
          <a:p>
            <a:pPr marL="0" indent="0"/>
            <a:r>
              <a:rPr lang="fr-FR" dirty="0"/>
              <a:t>Ex : Photoshop (détourage automatique) = outil no-code qui intègre de l'IA </a:t>
            </a:r>
          </a:p>
          <a:p>
            <a:pPr marL="0" indent="0"/>
            <a:r>
              <a:rPr lang="fr-FR" dirty="0"/>
              <a:t>Excel : </a:t>
            </a:r>
            <a:r>
              <a:rPr lang="fr-FR" dirty="0" err="1"/>
              <a:t>ChatGPT</a:t>
            </a:r>
            <a:r>
              <a:rPr lang="fr-FR" dirty="0"/>
              <a:t> intégré </a:t>
            </a:r>
          </a:p>
          <a:p>
            <a:pPr marL="0" indent="0"/>
            <a:r>
              <a:rPr lang="fr-FR" dirty="0"/>
              <a:t>Réponses automatiques de mails générés par IA…</a:t>
            </a:r>
          </a:p>
          <a:p>
            <a:pPr marL="0" indent="0"/>
            <a:endParaRPr lang="fr-FR" dirty="0"/>
          </a:p>
          <a:p>
            <a:pPr marL="0" indent="0"/>
            <a:r>
              <a:rPr lang="fr-FR" dirty="0"/>
              <a:t>Ceux qui vont se former à l’IA seront dans le haut de la pyramide – les autres l’utiliseront dans leur métier sans nécessité d’expertise, mais clés de compréhension nécessaire</a:t>
            </a:r>
          </a:p>
        </p:txBody>
      </p:sp>
      <p:sp>
        <p:nvSpPr>
          <p:cNvPr id="676" name="Google Shape;676;p2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7c556bce23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g27c556bce23_0_1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nouveaux métiers =&gt; nombreuses appellations différentes : développeur IA, développeur d’applications IA, data </a:t>
            </a:r>
            <a:r>
              <a:rPr lang="fr-FR" dirty="0" err="1"/>
              <a:t>analyst</a:t>
            </a:r>
            <a:r>
              <a:rPr lang="fr-FR" dirty="0"/>
              <a:t>… des métiers qui émergent = prompt </a:t>
            </a:r>
            <a:r>
              <a:rPr lang="fr-FR" dirty="0" err="1"/>
              <a:t>ingeneer</a:t>
            </a:r>
            <a:r>
              <a:rPr lang="fr-FR" dirty="0"/>
              <a:t>…, mais dont la pérennité dans le temps est peu probable</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7c556bce23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g27c556bce23_0_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ce qu’</a:t>
            </a:r>
            <a:r>
              <a:rPr lang="fr-FR" dirty="0" err="1"/>
              <a:t>IngéPLUS</a:t>
            </a:r>
            <a:r>
              <a:rPr lang="fr-FR" dirty="0"/>
              <a:t> peut vous apporter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7c556bce23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g27c556bce23_0_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fr-FR" dirty="0"/>
          </a:p>
        </p:txBody>
      </p:sp>
    </p:spTree>
    <p:extLst>
      <p:ext uri="{BB962C8B-B14F-4D97-AF65-F5344CB8AC3E}">
        <p14:creationId xmlns:p14="http://schemas.microsoft.com/office/powerpoint/2010/main" val="352562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89d0324874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g289d0324874_1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Sans inscription</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b8172e5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7b8172e565_0_3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i="1" dirty="0">
                <a:solidFill>
                  <a:schemeClr val="dk1"/>
                </a:solidFill>
              </a:rPr>
              <a:t>Demander aux étudiants ce à quoi ils pensent quand on leur parle d’IA. Noter des mots au tableau. </a:t>
            </a:r>
          </a:p>
          <a:p>
            <a:pPr marL="457200" marR="0" lvl="0" indent="-228600" algn="l" rtl="0">
              <a:lnSpc>
                <a:spcPct val="100000"/>
              </a:lnSpc>
              <a:spcBef>
                <a:spcPts val="0"/>
              </a:spcBef>
              <a:spcAft>
                <a:spcPts val="0"/>
              </a:spcAft>
              <a:buClr>
                <a:srgbClr val="000000"/>
              </a:buClr>
              <a:buSzPts val="1400"/>
              <a:buFont typeface="Arial"/>
              <a:buNone/>
            </a:pPr>
            <a:r>
              <a:rPr lang="fr-FR" i="1" dirty="0">
                <a:solidFill>
                  <a:schemeClr val="dk1"/>
                </a:solidFill>
              </a:rPr>
              <a:t>On part de ces « idées reçues » pour avancer.</a:t>
            </a:r>
          </a:p>
          <a:p>
            <a:pPr marL="457200" marR="0" lvl="0" indent="-228600" algn="l" rtl="0">
              <a:lnSpc>
                <a:spcPct val="100000"/>
              </a:lnSpc>
              <a:spcBef>
                <a:spcPts val="0"/>
              </a:spcBef>
              <a:spcAft>
                <a:spcPts val="0"/>
              </a:spcAft>
              <a:buClr>
                <a:srgbClr val="000000"/>
              </a:buClr>
              <a:buSzPts val="1400"/>
              <a:buFont typeface="Arial"/>
              <a:buNone/>
            </a:pPr>
            <a:r>
              <a:rPr lang="fr-FR" i="1" dirty="0">
                <a:solidFill>
                  <a:schemeClr val="dk1"/>
                </a:solidFill>
              </a:rPr>
              <a:t>On peut s’attendre à ce que les étudiants donnent des exemples récents : la suite vient nuancer cette idée d’une série d’innovations nouvelles.</a:t>
            </a:r>
            <a:endParaRPr i="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b8172e5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7b8172e565_0_3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sz="1100" b="1" dirty="0">
                <a:solidFill>
                  <a:schemeClr val="dk1"/>
                </a:solidFill>
                <a:latin typeface="Arial"/>
                <a:cs typeface="Arial"/>
                <a:sym typeface="Arial"/>
              </a:rPr>
              <a:t>Demander : en quelle année apparaît le terme ? Réponse : </a:t>
            </a:r>
            <a:r>
              <a:rPr lang="fr-FR" sz="1100" dirty="0">
                <a:solidFill>
                  <a:schemeClr val="dk1"/>
                </a:solidFill>
                <a:latin typeface="Arial"/>
                <a:cs typeface="Arial"/>
                <a:sym typeface="Arial"/>
              </a:rPr>
              <a:t>1956.</a:t>
            </a: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Photo : des futurs grands noms de l’IA, notamment Marvin Minsky (4</a:t>
            </a:r>
            <a:r>
              <a:rPr lang="fr-FR" sz="1100" baseline="30000" dirty="0">
                <a:solidFill>
                  <a:schemeClr val="dk1"/>
                </a:solidFill>
                <a:latin typeface="Arial"/>
                <a:cs typeface="Arial"/>
                <a:sym typeface="Arial"/>
              </a:rPr>
              <a:t>ème</a:t>
            </a:r>
            <a:r>
              <a:rPr lang="fr-FR" sz="1100" dirty="0">
                <a:solidFill>
                  <a:schemeClr val="dk1"/>
                </a:solidFill>
                <a:latin typeface="Arial"/>
                <a:cs typeface="Arial"/>
                <a:sym typeface="Arial"/>
              </a:rPr>
              <a:t> en p. de la gauche), John McCarthy (avant-dernier à droite), mais aussi du traitement du signal (Claude Shannon, dernier à droite). </a:t>
            </a: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Cette photo est prise en 1956, à l’occasion de la conférence de Dartmouth, un événement scientifique réunissant quelques chercheurs en mathématique, et qui a participé à fonder l’intelligence artificielle comme discipline scientifique.</a:t>
            </a: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r>
              <a:rPr lang="fr-FR" sz="1100" b="1" dirty="0">
                <a:solidFill>
                  <a:schemeClr val="dk1"/>
                </a:solidFill>
                <a:latin typeface="Arial"/>
                <a:cs typeface="Arial"/>
                <a:sym typeface="Arial"/>
              </a:rPr>
              <a:t>Faire le récit </a:t>
            </a:r>
            <a:r>
              <a:rPr lang="fr-FR" sz="1100" dirty="0">
                <a:solidFill>
                  <a:schemeClr val="dk1"/>
                </a:solidFill>
                <a:latin typeface="Arial"/>
                <a:cs typeface="Arial"/>
                <a:sym typeface="Arial"/>
              </a:rPr>
              <a:t>de la conférence de Dartmouth : des chercheurs qui font une école d’été pour travailler ensemble sur un projet. L’objectif : produire les concepts et les outils pour faire réaliser des tâches normalement réservées aux humains par des calculateurs, des programmes.</a:t>
            </a: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Vision très mathématique : pour eux, la différence entre une activité créative et non-créative, c’est juste de l’aléatoire.</a:t>
            </a: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Conscience de probables limites techniques sur la puissance de calcul.</a:t>
            </a:r>
            <a:endParaRPr lang="fr-FR" sz="1100" dirty="0">
              <a:solidFill>
                <a:schemeClr val="dk1"/>
              </a:solidFill>
            </a:endParaRP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1" dirty="0">
                <a:solidFill>
                  <a:schemeClr val="dk1"/>
                </a:solidFill>
                <a:latin typeface="Arial"/>
                <a:cs typeface="Arial"/>
                <a:sym typeface="Arial"/>
              </a:rPr>
              <a:t>Importance de l’imaginaire </a:t>
            </a:r>
            <a:r>
              <a:rPr lang="fr-FR" sz="1100" dirty="0">
                <a:solidFill>
                  <a:schemeClr val="dk1"/>
                </a:solidFill>
                <a:latin typeface="Arial"/>
                <a:cs typeface="Arial"/>
                <a:sym typeface="Arial"/>
              </a:rPr>
              <a:t>: est-ce que ça donne plus envie de donner des financements si on parle de calculateurs d’optimisation de tâches non-triviales, ou d’intelligence d’artificielle ?</a:t>
            </a: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r>
              <a:rPr lang="fr-FR" sz="1100" b="1" dirty="0">
                <a:solidFill>
                  <a:schemeClr val="dk1"/>
                </a:solidFill>
                <a:latin typeface="Arial"/>
                <a:cs typeface="Arial"/>
                <a:sym typeface="Arial"/>
              </a:rPr>
              <a:t>Pas de femmes </a:t>
            </a:r>
            <a:r>
              <a:rPr lang="fr-FR" sz="1100" dirty="0">
                <a:solidFill>
                  <a:schemeClr val="dk1"/>
                </a:solidFill>
                <a:latin typeface="Arial"/>
                <a:cs typeface="Arial"/>
                <a:sym typeface="Arial"/>
              </a:rPr>
              <a:t>? Dans les années 1950, moins de 10% des doctorats sont délivrés à des femmes (</a:t>
            </a:r>
            <a:r>
              <a:rPr lang="fr-FR" sz="1100" dirty="0" err="1">
                <a:solidFill>
                  <a:schemeClr val="dk1"/>
                </a:solidFill>
                <a:latin typeface="Arial"/>
                <a:cs typeface="Arial"/>
                <a:sym typeface="Arial"/>
              </a:rPr>
              <a:t>DuBois</a:t>
            </a:r>
            <a:r>
              <a:rPr lang="fr-FR" sz="1100" dirty="0">
                <a:solidFill>
                  <a:schemeClr val="dk1"/>
                </a:solidFill>
                <a:latin typeface="Arial"/>
                <a:cs typeface="Arial"/>
                <a:sym typeface="Arial"/>
              </a:rPr>
              <a:t> et </a:t>
            </a:r>
            <a:r>
              <a:rPr lang="fr-FR" sz="1100" dirty="0" err="1">
                <a:solidFill>
                  <a:schemeClr val="dk1"/>
                </a:solidFill>
                <a:latin typeface="Arial"/>
                <a:cs typeface="Arial"/>
                <a:sym typeface="Arial"/>
              </a:rPr>
              <a:t>Dumenil</a:t>
            </a:r>
            <a:r>
              <a:rPr lang="fr-FR" sz="1100" dirty="0">
                <a:solidFill>
                  <a:schemeClr val="dk1"/>
                </a:solidFill>
                <a:latin typeface="Arial"/>
                <a:cs typeface="Arial"/>
                <a:sym typeface="Arial"/>
              </a:rPr>
              <a:t>, 2009).</a:t>
            </a: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En anglais, intelligence deux sens : « l’intelligence » comme en français, </a:t>
            </a:r>
            <a:r>
              <a:rPr lang="fr-FR" sz="1100" b="1" dirty="0">
                <a:solidFill>
                  <a:schemeClr val="dk1"/>
                </a:solidFill>
                <a:latin typeface="Arial"/>
                <a:cs typeface="Arial"/>
                <a:sym typeface="Arial"/>
              </a:rPr>
              <a:t>mais aussi un autre sens, possible de deviner ?</a:t>
            </a:r>
          </a:p>
          <a:p>
            <a:pPr marL="457200" lvl="0" indent="-228600" algn="l" rtl="0">
              <a:lnSpc>
                <a:spcPct val="100000"/>
              </a:lnSpc>
              <a:spcBef>
                <a:spcPts val="0"/>
              </a:spcBef>
              <a:spcAft>
                <a:spcPts val="0"/>
              </a:spcAft>
              <a:buSzPts val="1400"/>
              <a:buNone/>
            </a:pPr>
            <a:r>
              <a:rPr lang="fr-FR" sz="1100" dirty="0">
                <a:solidFill>
                  <a:schemeClr val="dk1"/>
                </a:solidFill>
                <a:latin typeface="Arial"/>
                <a:cs typeface="Arial"/>
                <a:sym typeface="Arial"/>
              </a:rPr>
              <a:t>Indice : CIA = Central Intelligence Agency : </a:t>
            </a:r>
            <a:r>
              <a:rPr lang="fr-FR" sz="1100" i="1" dirty="0">
                <a:solidFill>
                  <a:schemeClr val="dk1"/>
                </a:solidFill>
                <a:latin typeface="Arial"/>
                <a:cs typeface="Arial"/>
                <a:sym typeface="Arial"/>
              </a:rPr>
              <a:t>intelligence</a:t>
            </a:r>
            <a:r>
              <a:rPr lang="fr-FR" sz="1100" i="0" dirty="0">
                <a:solidFill>
                  <a:schemeClr val="dk1"/>
                </a:solidFill>
                <a:latin typeface="Arial"/>
                <a:cs typeface="Arial"/>
                <a:sym typeface="Arial"/>
              </a:rPr>
              <a:t> = l’information (sur quelqu’un, une organisation)</a:t>
            </a: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lvl="0" indent="-228600" algn="l" rtl="0">
              <a:lnSpc>
                <a:spcPct val="100000"/>
              </a:lnSpc>
              <a:spcBef>
                <a:spcPts val="0"/>
              </a:spcBef>
              <a:spcAft>
                <a:spcPts val="0"/>
              </a:spcAft>
              <a:buSzPts val="1400"/>
              <a:buNone/>
            </a:pPr>
            <a:endParaRPr lang="fr-FR" sz="1100" dirty="0">
              <a:solidFill>
                <a:schemeClr val="dk1"/>
              </a:solidFill>
              <a:latin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dirty="0">
              <a:solidFill>
                <a:schemeClr val="dk1"/>
              </a:solidFill>
            </a:endParaRPr>
          </a:p>
        </p:txBody>
      </p:sp>
    </p:spTree>
    <p:extLst>
      <p:ext uri="{BB962C8B-B14F-4D97-AF65-F5344CB8AC3E}">
        <p14:creationId xmlns:p14="http://schemas.microsoft.com/office/powerpoint/2010/main" val="30765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b8172e565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7b8172e565_0_3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b="1" i="0" u="sng" dirty="0">
                <a:solidFill>
                  <a:schemeClr val="dk1"/>
                </a:solidFill>
                <a:latin typeface="Arial"/>
                <a:ea typeface="Arial"/>
                <a:cs typeface="Arial"/>
                <a:sym typeface="Arial"/>
              </a:rPr>
              <a:t>Définition de l’IA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t>« Système d’IA » = un système basé sur une </a:t>
            </a:r>
            <a:r>
              <a:rPr lang="fr-FR" sz="1200" b="1" dirty="0">
                <a:solidFill>
                  <a:schemeClr val="accent2"/>
                </a:solidFill>
              </a:rPr>
              <a:t>machine</a:t>
            </a:r>
            <a:r>
              <a:rPr lang="fr-FR" sz="1200" dirty="0"/>
              <a:t> qui est conçu pour fonctionner avec </a:t>
            </a:r>
            <a:r>
              <a:rPr lang="fr-FR" sz="1200" b="1" dirty="0">
                <a:solidFill>
                  <a:schemeClr val="accent2"/>
                </a:solidFill>
              </a:rPr>
              <a:t>différents niveaux d'autonomie </a:t>
            </a:r>
            <a:r>
              <a:rPr lang="fr-FR" sz="1200" dirty="0"/>
              <a:t>et qui peut faire preuve </a:t>
            </a:r>
            <a:r>
              <a:rPr lang="fr-FR" sz="1200" b="1" dirty="0">
                <a:solidFill>
                  <a:schemeClr val="accent2"/>
                </a:solidFill>
              </a:rPr>
              <a:t>d'adaptabilité</a:t>
            </a:r>
            <a:r>
              <a:rPr lang="fr-FR" sz="1200" dirty="0"/>
              <a:t> après son déploiement, et qui, pour des objectifs explicites ou implicites, déduit, </a:t>
            </a:r>
            <a:r>
              <a:rPr lang="fr-FR" sz="1200" b="1" dirty="0">
                <a:solidFill>
                  <a:schemeClr val="accent2"/>
                </a:solidFill>
              </a:rPr>
              <a:t>à partir des données </a:t>
            </a:r>
            <a:r>
              <a:rPr lang="fr-FR" sz="1200" dirty="0"/>
              <a:t>qu'il reçoit, comment générer des résultats tels que des </a:t>
            </a:r>
            <a:r>
              <a:rPr lang="fr-FR" sz="1200" b="1" dirty="0">
                <a:solidFill>
                  <a:schemeClr val="accent2"/>
                </a:solidFill>
              </a:rPr>
              <a:t>prédictions</a:t>
            </a:r>
            <a:r>
              <a:rPr lang="fr-FR" sz="1200" dirty="0"/>
              <a:t>, du </a:t>
            </a:r>
            <a:r>
              <a:rPr lang="fr-FR" sz="1200" b="1" dirty="0">
                <a:solidFill>
                  <a:schemeClr val="accent2"/>
                </a:solidFill>
              </a:rPr>
              <a:t>contenu</a:t>
            </a:r>
            <a:r>
              <a:rPr lang="fr-FR" sz="1200" dirty="0"/>
              <a:t>, des </a:t>
            </a:r>
            <a:r>
              <a:rPr lang="fr-FR" sz="1200" b="1" dirty="0">
                <a:solidFill>
                  <a:schemeClr val="accent2"/>
                </a:solidFill>
              </a:rPr>
              <a:t>recommandations</a:t>
            </a:r>
            <a:r>
              <a:rPr lang="fr-FR" sz="1200" dirty="0"/>
              <a:t> ou des </a:t>
            </a:r>
            <a:r>
              <a:rPr lang="fr-FR" sz="1200" b="1" dirty="0">
                <a:solidFill>
                  <a:schemeClr val="accent2"/>
                </a:solidFill>
              </a:rPr>
              <a:t>décisions</a:t>
            </a:r>
            <a:r>
              <a:rPr lang="fr-FR" sz="1200" dirty="0"/>
              <a:t> qui peuvent influencer des environnements physiques ou virtuels.</a:t>
            </a:r>
            <a:endParaRPr lang="fr-FR" sz="10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fr-FR" b="0" i="0" u="none" dirty="0">
                <a:solidFill>
                  <a:schemeClr val="dk1"/>
                </a:solidFill>
                <a:latin typeface="Arial"/>
                <a:ea typeface="Arial"/>
                <a:cs typeface="Arial"/>
                <a:sym typeface="Arial"/>
              </a:rPr>
              <a:t>(Règlement européen sur l’IA = AI </a:t>
            </a:r>
            <a:r>
              <a:rPr lang="fr-FR" b="0" i="0" u="none" dirty="0" err="1">
                <a:solidFill>
                  <a:schemeClr val="dk1"/>
                </a:solidFill>
                <a:latin typeface="Arial"/>
                <a:ea typeface="Arial"/>
                <a:cs typeface="Arial"/>
                <a:sym typeface="Arial"/>
              </a:rPr>
              <a:t>Act</a:t>
            </a:r>
            <a:r>
              <a:rPr lang="fr-FR" b="0" i="0" u="none" dirty="0">
                <a:solidFill>
                  <a:schemeClr val="dk1"/>
                </a:solidFill>
                <a:latin typeface="Arial"/>
                <a:ea typeface="Arial"/>
                <a:cs typeface="Arial"/>
                <a:sym typeface="Arial"/>
              </a:rPr>
              <a:t>)</a:t>
            </a:r>
          </a:p>
          <a:p>
            <a:pPr marL="457200" lvl="0" indent="-228600" algn="l" rtl="0">
              <a:lnSpc>
                <a:spcPct val="100000"/>
              </a:lnSpc>
              <a:spcBef>
                <a:spcPts val="0"/>
              </a:spcBef>
              <a:spcAft>
                <a:spcPts val="0"/>
              </a:spcAft>
              <a:buSzPts val="1400"/>
              <a:buNone/>
            </a:pPr>
            <a:endParaRPr lang="fr-FR" b="1" i="0" u="sng" dirty="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fr-FR" b="1" i="0" u="sng" dirty="0">
                <a:solidFill>
                  <a:schemeClr val="dk1"/>
                </a:solidFill>
                <a:latin typeface="Arial"/>
                <a:ea typeface="Arial"/>
                <a:cs typeface="Arial"/>
                <a:sym typeface="Arial"/>
              </a:rPr>
              <a:t>Définition de l’IA analytique </a:t>
            </a:r>
            <a:endParaRPr dirty="0">
              <a:solidFill>
                <a:schemeClr val="dk1"/>
              </a:solidFill>
            </a:endParaRPr>
          </a:p>
          <a:p>
            <a:pPr marL="457200" lvl="0" indent="-228600" algn="l" rtl="0">
              <a:lnSpc>
                <a:spcPct val="100000"/>
              </a:lnSpc>
              <a:spcBef>
                <a:spcPts val="0"/>
              </a:spcBef>
              <a:spcAft>
                <a:spcPts val="0"/>
              </a:spcAft>
              <a:buSzPts val="1400"/>
              <a:buNone/>
            </a:pPr>
            <a:r>
              <a:rPr lang="fr-FR" b="0" i="0" dirty="0">
                <a:solidFill>
                  <a:schemeClr val="dk1"/>
                </a:solidFill>
                <a:latin typeface="Arial"/>
                <a:ea typeface="Arial"/>
                <a:cs typeface="Arial"/>
                <a:sym typeface="Arial"/>
              </a:rPr>
              <a:t>« Une intelligence artificielle (IA) analytique est un type d'IA qui est utilisée pour analyser de grandes quantités de données afin de découvrir des modèles et des tendances cachés, prédire des événements futurs et effectuer des recommandations basées sur ces analyses. L'IA analytique peut être utilisée dans de nombreux domaines, tels que la finance, la santé, la sécurité nationale et les médias, pour aider à prendre des décisions informées et à améliorer l'efficacité et la productivité.</a:t>
            </a:r>
            <a:endParaRPr dirty="0">
              <a:solidFill>
                <a:schemeClr val="dk1"/>
              </a:solidFill>
            </a:endParaRPr>
          </a:p>
          <a:p>
            <a:pPr marL="457200" lvl="0" indent="-228600" algn="l" rtl="0">
              <a:lnSpc>
                <a:spcPct val="100000"/>
              </a:lnSpc>
              <a:spcBef>
                <a:spcPts val="0"/>
              </a:spcBef>
              <a:spcAft>
                <a:spcPts val="0"/>
              </a:spcAft>
              <a:buSzPts val="1400"/>
              <a:buNone/>
            </a:pPr>
            <a:r>
              <a:rPr lang="fr-FR" b="0" i="0" dirty="0">
                <a:solidFill>
                  <a:schemeClr val="dk1"/>
                </a:solidFill>
                <a:latin typeface="Arial"/>
                <a:ea typeface="Arial"/>
                <a:cs typeface="Arial"/>
                <a:sym typeface="Arial"/>
              </a:rPr>
              <a:t>L'IA analytique utilise le plus souvent des algorithmes de machine </a:t>
            </a:r>
            <a:r>
              <a:rPr lang="fr-FR" b="0" i="0" dirty="0" err="1">
                <a:solidFill>
                  <a:schemeClr val="dk1"/>
                </a:solidFill>
                <a:latin typeface="Arial"/>
                <a:ea typeface="Arial"/>
                <a:cs typeface="Arial"/>
                <a:sym typeface="Arial"/>
              </a:rPr>
              <a:t>learning</a:t>
            </a:r>
            <a:r>
              <a:rPr lang="fr-FR" b="0" i="0" dirty="0">
                <a:solidFill>
                  <a:schemeClr val="dk1"/>
                </a:solidFill>
                <a:latin typeface="Arial"/>
                <a:ea typeface="Arial"/>
                <a:cs typeface="Arial"/>
                <a:sym typeface="Arial"/>
              </a:rPr>
              <a:t> (apprentissage automatique) pour analyser les données et générer des insights. Elle peut être utilisée en combinaison avec d'autres types d'IA, tels que l'IA de traitement du langage naturel ou l'IA de reconnaissance de la parole, pour aider à interpréter les données et à fournir des informations contextuelles.</a:t>
            </a:r>
            <a:endParaRPr dirty="0">
              <a:solidFill>
                <a:schemeClr val="dk1"/>
              </a:solidFill>
            </a:endParaRPr>
          </a:p>
          <a:p>
            <a:pPr marL="457200" lvl="0" indent="-228600" algn="l" rtl="0">
              <a:lnSpc>
                <a:spcPct val="100000"/>
              </a:lnSpc>
              <a:spcBef>
                <a:spcPts val="0"/>
              </a:spcBef>
              <a:spcAft>
                <a:spcPts val="0"/>
              </a:spcAft>
              <a:buSzPts val="1400"/>
              <a:buNone/>
            </a:pPr>
            <a:r>
              <a:rPr lang="fr-FR" b="0" i="0" dirty="0">
                <a:solidFill>
                  <a:schemeClr val="dk1"/>
                </a:solidFill>
                <a:latin typeface="Arial"/>
                <a:ea typeface="Arial"/>
                <a:cs typeface="Arial"/>
                <a:sym typeface="Arial"/>
              </a:rPr>
              <a:t>En général, l'IA analytique est conçue pour aider les entreprises et les organisations à mieux comprendre leurs données et à prendre des décisions plus informées en utilisant l'analyse de données avancée et la prévision de modèles. »</a:t>
            </a:r>
            <a:endParaRPr dirty="0">
              <a:solidFill>
                <a:schemeClr val="dk1"/>
              </a:solidFill>
            </a:endParaRPr>
          </a:p>
          <a:p>
            <a:pPr marL="457200" lvl="0" indent="-228600" algn="l" rtl="0">
              <a:lnSpc>
                <a:spcPct val="100000"/>
              </a:lnSpc>
              <a:spcBef>
                <a:spcPts val="0"/>
              </a:spcBef>
              <a:spcAft>
                <a:spcPts val="0"/>
              </a:spcAft>
              <a:buSzPts val="1400"/>
              <a:buNone/>
            </a:pPr>
            <a:endParaRPr b="0" i="0" dirty="0">
              <a:solidFill>
                <a:srgbClr val="D1D5DB"/>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fr-FR" b="1" i="0" u="sng" dirty="0">
                <a:solidFill>
                  <a:schemeClr val="dk1"/>
                </a:solidFill>
                <a:latin typeface="Arial"/>
                <a:ea typeface="Arial"/>
                <a:cs typeface="Arial"/>
                <a:sym typeface="Arial"/>
              </a:rPr>
              <a:t>Pareil pour ‘IA générative’:</a:t>
            </a:r>
            <a:endParaRPr dirty="0">
              <a:solidFill>
                <a:schemeClr val="dk1"/>
              </a:solidFill>
            </a:endParaRPr>
          </a:p>
          <a:p>
            <a:pPr marL="457200" lvl="0" indent="-228600" algn="l" rtl="0">
              <a:lnSpc>
                <a:spcPct val="100000"/>
              </a:lnSpc>
              <a:spcBef>
                <a:spcPts val="0"/>
              </a:spcBef>
              <a:spcAft>
                <a:spcPts val="0"/>
              </a:spcAft>
              <a:buSzPts val="1400"/>
              <a:buNone/>
            </a:pPr>
            <a:r>
              <a:rPr lang="fr-FR" b="0" i="0" dirty="0">
                <a:solidFill>
                  <a:schemeClr val="dk1"/>
                </a:solidFill>
                <a:latin typeface="Arial"/>
                <a:ea typeface="Arial"/>
                <a:cs typeface="Arial"/>
                <a:sym typeface="Arial"/>
              </a:rPr>
              <a:t>« Une intelligence artificielle (IA) générative est un type d'IA qui est utilisée pour générer du contenu de manière autonome, en utilisant des algorithmes de machine </a:t>
            </a:r>
            <a:r>
              <a:rPr lang="fr-FR" b="0" i="0" dirty="0" err="1">
                <a:solidFill>
                  <a:schemeClr val="dk1"/>
                </a:solidFill>
                <a:latin typeface="Arial"/>
                <a:ea typeface="Arial"/>
                <a:cs typeface="Arial"/>
                <a:sym typeface="Arial"/>
              </a:rPr>
              <a:t>learning</a:t>
            </a:r>
            <a:r>
              <a:rPr lang="fr-FR" b="0" i="0" dirty="0">
                <a:solidFill>
                  <a:schemeClr val="dk1"/>
                </a:solidFill>
                <a:latin typeface="Arial"/>
                <a:ea typeface="Arial"/>
                <a:cs typeface="Arial"/>
                <a:sym typeface="Arial"/>
              </a:rPr>
              <a:t> pour produire du texte, de l'audio, de l'image ou d'autres types de contenu. L'IA générative peut être utilisée pour générer du contenu de manière expressive, créative et originale, en s'inspirant de modèles et de tendances dans les données d'apprentissage sur lesquelles elle a été entraînée. En général, l'IA générative est conçue pour aider les entreprises et les organisations à produire du contenu de manière plus efficace, plus rapidement et permet depuis récemment de créer du contenu de qualité. »</a:t>
            </a:r>
            <a:endParaRPr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dirty="0">
              <a:solidFill>
                <a:schemeClr val="dk1"/>
              </a:solidFill>
            </a:endParaRPr>
          </a:p>
        </p:txBody>
      </p:sp>
    </p:spTree>
    <p:extLst>
      <p:ext uri="{BB962C8B-B14F-4D97-AF65-F5344CB8AC3E}">
        <p14:creationId xmlns:p14="http://schemas.microsoft.com/office/powerpoint/2010/main" val="342612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4"/>
        <p:cNvGrpSpPr/>
        <p:nvPr/>
      </p:nvGrpSpPr>
      <p:grpSpPr>
        <a:xfrm>
          <a:off x="0" y="0"/>
          <a:ext cx="0" cy="0"/>
          <a:chOff x="0" y="0"/>
          <a:chExt cx="0" cy="0"/>
        </a:xfrm>
      </p:grpSpPr>
      <p:sp>
        <p:nvSpPr>
          <p:cNvPr id="15" name="Google Shape;15;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Calibri"/>
              <a:buNone/>
              <a:defRPr sz="5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dk1"/>
              </a:buClr>
              <a:buSzPts val="2400"/>
              <a:buNone/>
              <a:defRPr sz="2800" b="0" i="1">
                <a:solidFill>
                  <a:srgbClr val="AC11A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0"/>
          <p:cNvSpPr>
            <a:spLocks noGrp="1"/>
          </p:cNvSpPr>
          <p:nvPr>
            <p:ph type="pic" idx="2"/>
          </p:nvPr>
        </p:nvSpPr>
        <p:spPr>
          <a:xfrm>
            <a:off x="5183188" y="987425"/>
            <a:ext cx="6172200" cy="4873625"/>
          </a:xfrm>
          <a:prstGeom prst="rect">
            <a:avLst/>
          </a:prstGeom>
          <a:noFill/>
          <a:ln>
            <a:noFill/>
          </a:ln>
        </p:spPr>
      </p:sp>
      <p:sp>
        <p:nvSpPr>
          <p:cNvPr id="87" name="Google Shape;8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322460" y="0"/>
            <a:ext cx="10193139" cy="1119187"/>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399"/>
              <a:buNone/>
              <a:defRPr b="0" cap="none">
                <a:solidFill>
                  <a:schemeClr val="accent3"/>
                </a:solidFill>
              </a:defRPr>
            </a:lvl1pPr>
            <a:lvl2pPr lvl="1" algn="l">
              <a:lnSpc>
                <a:spcPct val="90000"/>
              </a:lnSpc>
              <a:spcBef>
                <a:spcPts val="0"/>
              </a:spcBef>
              <a:spcAft>
                <a:spcPts val="0"/>
              </a:spcAft>
              <a:buSzPts val="4399"/>
              <a:buNone/>
              <a:defRPr/>
            </a:lvl2pPr>
            <a:lvl3pPr lvl="2" algn="l">
              <a:lnSpc>
                <a:spcPct val="90000"/>
              </a:lnSpc>
              <a:spcBef>
                <a:spcPts val="0"/>
              </a:spcBef>
              <a:spcAft>
                <a:spcPts val="0"/>
              </a:spcAft>
              <a:buSzPts val="4399"/>
              <a:buNone/>
              <a:defRPr/>
            </a:lvl3pPr>
            <a:lvl4pPr lvl="3" algn="l">
              <a:lnSpc>
                <a:spcPct val="90000"/>
              </a:lnSpc>
              <a:spcBef>
                <a:spcPts val="0"/>
              </a:spcBef>
              <a:spcAft>
                <a:spcPts val="0"/>
              </a:spcAft>
              <a:buSzPts val="4399"/>
              <a:buNone/>
              <a:defRPr/>
            </a:lvl4pPr>
            <a:lvl5pPr lvl="4" algn="l">
              <a:lnSpc>
                <a:spcPct val="90000"/>
              </a:lnSpc>
              <a:spcBef>
                <a:spcPts val="0"/>
              </a:spcBef>
              <a:spcAft>
                <a:spcPts val="0"/>
              </a:spcAft>
              <a:buSzPts val="4399"/>
              <a:buNone/>
              <a:defRPr/>
            </a:lvl5pPr>
            <a:lvl6pPr lvl="5" algn="l">
              <a:lnSpc>
                <a:spcPct val="90000"/>
              </a:lnSpc>
              <a:spcBef>
                <a:spcPts val="0"/>
              </a:spcBef>
              <a:spcAft>
                <a:spcPts val="0"/>
              </a:spcAft>
              <a:buSzPts val="4399"/>
              <a:buNone/>
              <a:defRPr/>
            </a:lvl6pPr>
            <a:lvl7pPr lvl="6" algn="l">
              <a:lnSpc>
                <a:spcPct val="90000"/>
              </a:lnSpc>
              <a:spcBef>
                <a:spcPts val="0"/>
              </a:spcBef>
              <a:spcAft>
                <a:spcPts val="0"/>
              </a:spcAft>
              <a:buSzPts val="4399"/>
              <a:buNone/>
              <a:defRPr/>
            </a:lvl7pPr>
            <a:lvl8pPr lvl="7" algn="l">
              <a:lnSpc>
                <a:spcPct val="90000"/>
              </a:lnSpc>
              <a:spcBef>
                <a:spcPts val="0"/>
              </a:spcBef>
              <a:spcAft>
                <a:spcPts val="0"/>
              </a:spcAft>
              <a:buSzPts val="4399"/>
              <a:buNone/>
              <a:defRPr/>
            </a:lvl8pPr>
            <a:lvl9pPr lvl="8" algn="l">
              <a:lnSpc>
                <a:spcPct val="90000"/>
              </a:lnSpc>
              <a:spcBef>
                <a:spcPts val="0"/>
              </a:spcBef>
              <a:spcAft>
                <a:spcPts val="0"/>
              </a:spcAft>
              <a:buSzPts val="4399"/>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SzPts val="4399"/>
              <a:buNone/>
              <a:defRPr sz="4399" b="0" i="0" u="none" strike="noStrike" cap="none">
                <a:solidFill>
                  <a:schemeClr val="accent3"/>
                </a:solidFill>
                <a:latin typeface="Calibri"/>
                <a:ea typeface="Calibri"/>
                <a:cs typeface="Calibri"/>
                <a:sym typeface="Calibri"/>
              </a:defRPr>
            </a:lvl1pPr>
            <a:lvl2pPr lvl="1" algn="l">
              <a:lnSpc>
                <a:spcPct val="90000"/>
              </a:lnSpc>
              <a:spcBef>
                <a:spcPts val="0"/>
              </a:spcBef>
              <a:spcAft>
                <a:spcPts val="0"/>
              </a:spcAft>
              <a:buSzPts val="4399"/>
              <a:buNone/>
              <a:defRPr/>
            </a:lvl2pPr>
            <a:lvl3pPr lvl="2" algn="l">
              <a:lnSpc>
                <a:spcPct val="90000"/>
              </a:lnSpc>
              <a:spcBef>
                <a:spcPts val="0"/>
              </a:spcBef>
              <a:spcAft>
                <a:spcPts val="0"/>
              </a:spcAft>
              <a:buSzPts val="4399"/>
              <a:buNone/>
              <a:defRPr/>
            </a:lvl3pPr>
            <a:lvl4pPr lvl="3" algn="l">
              <a:lnSpc>
                <a:spcPct val="90000"/>
              </a:lnSpc>
              <a:spcBef>
                <a:spcPts val="0"/>
              </a:spcBef>
              <a:spcAft>
                <a:spcPts val="0"/>
              </a:spcAft>
              <a:buSzPts val="4399"/>
              <a:buNone/>
              <a:defRPr/>
            </a:lvl4pPr>
            <a:lvl5pPr lvl="4" algn="l">
              <a:lnSpc>
                <a:spcPct val="90000"/>
              </a:lnSpc>
              <a:spcBef>
                <a:spcPts val="0"/>
              </a:spcBef>
              <a:spcAft>
                <a:spcPts val="0"/>
              </a:spcAft>
              <a:buSzPts val="4399"/>
              <a:buNone/>
              <a:defRPr/>
            </a:lvl5pPr>
            <a:lvl6pPr lvl="5" algn="l">
              <a:lnSpc>
                <a:spcPct val="90000"/>
              </a:lnSpc>
              <a:spcBef>
                <a:spcPts val="0"/>
              </a:spcBef>
              <a:spcAft>
                <a:spcPts val="0"/>
              </a:spcAft>
              <a:buSzPts val="4399"/>
              <a:buNone/>
              <a:defRPr/>
            </a:lvl6pPr>
            <a:lvl7pPr lvl="6" algn="l">
              <a:lnSpc>
                <a:spcPct val="90000"/>
              </a:lnSpc>
              <a:spcBef>
                <a:spcPts val="0"/>
              </a:spcBef>
              <a:spcAft>
                <a:spcPts val="0"/>
              </a:spcAft>
              <a:buSzPts val="4399"/>
              <a:buNone/>
              <a:defRPr/>
            </a:lvl7pPr>
            <a:lvl8pPr lvl="7" algn="l">
              <a:lnSpc>
                <a:spcPct val="90000"/>
              </a:lnSpc>
              <a:spcBef>
                <a:spcPts val="0"/>
              </a:spcBef>
              <a:spcAft>
                <a:spcPts val="0"/>
              </a:spcAft>
              <a:buSzPts val="4399"/>
              <a:buNone/>
              <a:defRPr/>
            </a:lvl8pPr>
            <a:lvl9pPr lvl="8" algn="l">
              <a:lnSpc>
                <a:spcPct val="90000"/>
              </a:lnSpc>
              <a:spcBef>
                <a:spcPts val="0"/>
              </a:spcBef>
              <a:spcAft>
                <a:spcPts val="0"/>
              </a:spcAft>
              <a:buSzPts val="4399"/>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
    <p:spTree>
      <p:nvGrpSpPr>
        <p:cNvPr id="1" name="Shape 23"/>
        <p:cNvGrpSpPr/>
        <p:nvPr/>
      </p:nvGrpSpPr>
      <p:grpSpPr>
        <a:xfrm>
          <a:off x="0" y="0"/>
          <a:ext cx="0" cy="0"/>
          <a:chOff x="0" y="0"/>
          <a:chExt cx="0" cy="0"/>
        </a:xfrm>
      </p:grpSpPr>
      <p:sp>
        <p:nvSpPr>
          <p:cNvPr id="24" name="Google Shape;24;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Calibri"/>
              <a:buNone/>
              <a:defRPr sz="5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dk1"/>
              </a:buClr>
              <a:buSzPts val="2400"/>
              <a:buNone/>
              <a:defRPr sz="2800" b="0" i="1">
                <a:solidFill>
                  <a:srgbClr val="AC11A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28" name="Google Shape;28;p8"/>
          <p:cNvCxnSpPr/>
          <p:nvPr/>
        </p:nvCxnSpPr>
        <p:spPr>
          <a:xfrm>
            <a:off x="838200" y="3509963"/>
            <a:ext cx="9829800" cy="0"/>
          </a:xfrm>
          <a:prstGeom prst="straightConnector1">
            <a:avLst/>
          </a:prstGeom>
          <a:noFill/>
          <a:ln w="38100"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p:cSld name="Titre de section">
    <p:bg>
      <p:bgPr>
        <a:solidFill>
          <a:srgbClr val="3A4146"/>
        </a:solidFill>
        <a:effectLst/>
      </p:bgPr>
    </p:bg>
    <p:spTree>
      <p:nvGrpSpPr>
        <p:cNvPr id="1" name="Shape 29"/>
        <p:cNvGrpSpPr/>
        <p:nvPr/>
      </p:nvGrpSpPr>
      <p:grpSpPr>
        <a:xfrm>
          <a:off x="0" y="0"/>
          <a:ext cx="0" cy="0"/>
          <a:chOff x="0" y="0"/>
          <a:chExt cx="0" cy="0"/>
        </a:xfrm>
      </p:grpSpPr>
      <p:sp>
        <p:nvSpPr>
          <p:cNvPr id="30" name="Google Shape;30;p68"/>
          <p:cNvSpPr txBox="1">
            <a:spLocks noGrp="1"/>
          </p:cNvSpPr>
          <p:nvPr>
            <p:ph type="title"/>
          </p:nvPr>
        </p:nvSpPr>
        <p:spPr>
          <a:xfrm>
            <a:off x="831852" y="1709747"/>
            <a:ext cx="10515600" cy="2852739"/>
          </a:xfrm>
          <a:prstGeom prst="rect">
            <a:avLst/>
          </a:prstGeom>
          <a:noFill/>
          <a:ln>
            <a:noFill/>
          </a:ln>
        </p:spPr>
        <p:txBody>
          <a:bodyPr spcFirstLastPara="1" wrap="square" lIns="45700" tIns="45700" rIns="45700" bIns="45700" anchor="b" anchorCtr="0">
            <a:noAutofit/>
          </a:bodyPr>
          <a:lstStyle>
            <a:lvl1pPr marR="0" lvl="0" algn="r">
              <a:lnSpc>
                <a:spcPct val="90000"/>
              </a:lnSpc>
              <a:spcBef>
                <a:spcPts val="0"/>
              </a:spcBef>
              <a:spcAft>
                <a:spcPts val="0"/>
              </a:spcAft>
              <a:buClr>
                <a:srgbClr val="000000"/>
              </a:buClr>
              <a:buSzPts val="5999"/>
              <a:buFont typeface="Calibri"/>
              <a:buNone/>
              <a:defRPr sz="5999" b="0" i="0" u="none" strike="noStrike" cap="none">
                <a:solidFill>
                  <a:schemeClr val="lt1"/>
                </a:solidFill>
                <a:latin typeface="Calibri"/>
                <a:ea typeface="Calibri"/>
                <a:cs typeface="Calibri"/>
                <a:sym typeface="Calibri"/>
              </a:defRPr>
            </a:lvl1pPr>
            <a:lvl2pPr marR="0" lvl="1"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endParaRPr/>
          </a:p>
        </p:txBody>
      </p:sp>
      <p:sp>
        <p:nvSpPr>
          <p:cNvPr id="31" name="Google Shape;31;p68"/>
          <p:cNvSpPr txBox="1">
            <a:spLocks noGrp="1"/>
          </p:cNvSpPr>
          <p:nvPr>
            <p:ph type="body" idx="1"/>
          </p:nvPr>
        </p:nvSpPr>
        <p:spPr>
          <a:xfrm>
            <a:off x="831852" y="4589463"/>
            <a:ext cx="10515600" cy="1500188"/>
          </a:xfrm>
          <a:prstGeom prst="rect">
            <a:avLst/>
          </a:prstGeom>
          <a:noFill/>
          <a:ln>
            <a:noFill/>
          </a:ln>
        </p:spPr>
        <p:txBody>
          <a:bodyPr spcFirstLastPara="1" wrap="square" lIns="45700" tIns="45700" rIns="45700" bIns="45700" anchor="t" anchorCtr="0">
            <a:noAutofit/>
          </a:bodyPr>
          <a:lstStyle>
            <a:lvl1pPr marL="457200" marR="0" lvl="0" indent="-228600" algn="r">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5pPr>
            <a:lvl6pPr marL="2743200" marR="0" lvl="5"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cxnSp>
        <p:nvCxnSpPr>
          <p:cNvPr id="32" name="Google Shape;32;p68"/>
          <p:cNvCxnSpPr/>
          <p:nvPr/>
        </p:nvCxnSpPr>
        <p:spPr>
          <a:xfrm>
            <a:off x="6096000" y="4562486"/>
            <a:ext cx="5233987" cy="0"/>
          </a:xfrm>
          <a:prstGeom prst="straightConnector1">
            <a:avLst/>
          </a:prstGeom>
          <a:noFill/>
          <a:ln w="25400"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8"/>
        <p:cNvGrpSpPr/>
        <p:nvPr/>
      </p:nvGrpSpPr>
      <p:grpSpPr>
        <a:xfrm>
          <a:off x="0" y="0"/>
          <a:ext cx="0" cy="0"/>
          <a:chOff x="0" y="0"/>
          <a:chExt cx="0" cy="0"/>
        </a:xfrm>
      </p:grpSpPr>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42"/>
        <p:cNvGrpSpPr/>
        <p:nvPr/>
      </p:nvGrpSpPr>
      <p:grpSpPr>
        <a:xfrm>
          <a:off x="0" y="0"/>
          <a:ext cx="0" cy="0"/>
          <a:chOff x="0" y="0"/>
          <a:chExt cx="0" cy="0"/>
        </a:xfrm>
      </p:grpSpPr>
      <p:sp>
        <p:nvSpPr>
          <p:cNvPr id="43" name="Google Shape;43;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7"/>
        <p:cNvGrpSpPr/>
        <p:nvPr/>
      </p:nvGrpSpPr>
      <p:grpSpPr>
        <a:xfrm>
          <a:off x="0" y="0"/>
          <a:ext cx="0" cy="0"/>
          <a:chOff x="0" y="0"/>
          <a:chExt cx="0" cy="0"/>
        </a:xfrm>
      </p:grpSpPr>
      <p:sp>
        <p:nvSpPr>
          <p:cNvPr id="48" name="Google Shape;4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67"/>
          <p:cNvPicPr preferRelativeResize="0"/>
          <p:nvPr/>
        </p:nvPicPr>
        <p:blipFill rotWithShape="1">
          <a:blip r:embed="rId7">
            <a:alphaModFix/>
          </a:blip>
          <a:srcRect r="14953"/>
          <a:stretch/>
        </p:blipFill>
        <p:spPr>
          <a:xfrm>
            <a:off x="942674" y="3627836"/>
            <a:ext cx="4816442" cy="2709850"/>
          </a:xfrm>
          <a:prstGeom prst="rect">
            <a:avLst/>
          </a:prstGeom>
          <a:noFill/>
          <a:ln>
            <a:noFill/>
          </a:ln>
        </p:spPr>
      </p:pic>
      <p:sp>
        <p:nvSpPr>
          <p:cNvPr id="7" name="Google Shape;7;p67"/>
          <p:cNvSpPr txBox="1">
            <a:spLocks noGrp="1"/>
          </p:cNvSpPr>
          <p:nvPr>
            <p:ph type="title"/>
          </p:nvPr>
        </p:nvSpPr>
        <p:spPr>
          <a:xfrm>
            <a:off x="838204" y="365135"/>
            <a:ext cx="10515600" cy="1325563"/>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endParaRPr/>
          </a:p>
        </p:txBody>
      </p:sp>
      <p:sp>
        <p:nvSpPr>
          <p:cNvPr id="8" name="Google Shape;8;p67"/>
          <p:cNvSpPr txBox="1">
            <a:spLocks noGrp="1"/>
          </p:cNvSpPr>
          <p:nvPr>
            <p:ph type="body" idx="1"/>
          </p:nvPr>
        </p:nvSpPr>
        <p:spPr>
          <a:xfrm>
            <a:off x="838204" y="1825635"/>
            <a:ext cx="10515600" cy="4351339"/>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9" name="Google Shape;9;p67"/>
          <p:cNvSpPr txBox="1">
            <a:spLocks noGrp="1"/>
          </p:cNvSpPr>
          <p:nvPr>
            <p:ph type="dt" idx="10"/>
          </p:nvPr>
        </p:nvSpPr>
        <p:spPr>
          <a:xfrm>
            <a:off x="1897456" y="6339889"/>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67"/>
          <p:cNvSpPr txBox="1">
            <a:spLocks noGrp="1"/>
          </p:cNvSpPr>
          <p:nvPr>
            <p:ph type="ftr" idx="11"/>
          </p:nvPr>
        </p:nvSpPr>
        <p:spPr>
          <a:xfrm>
            <a:off x="557769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 name="Google Shape;11;p67"/>
          <p:cNvPicPr preferRelativeResize="0"/>
          <p:nvPr/>
        </p:nvPicPr>
        <p:blipFill rotWithShape="1">
          <a:blip r:embed="rId8">
            <a:alphaModFix/>
          </a:blip>
          <a:srcRect/>
          <a:stretch/>
        </p:blipFill>
        <p:spPr>
          <a:xfrm>
            <a:off x="10645219" y="81141"/>
            <a:ext cx="1449237" cy="1417315"/>
          </a:xfrm>
          <a:prstGeom prst="rect">
            <a:avLst/>
          </a:prstGeom>
          <a:noFill/>
          <a:ln>
            <a:noFill/>
          </a:ln>
        </p:spPr>
      </p:pic>
      <p:pic>
        <p:nvPicPr>
          <p:cNvPr id="12" name="Google Shape;12;p67"/>
          <p:cNvPicPr preferRelativeResize="0"/>
          <p:nvPr/>
        </p:nvPicPr>
        <p:blipFill rotWithShape="1">
          <a:blip r:embed="rId9">
            <a:alphaModFix/>
          </a:blip>
          <a:srcRect/>
          <a:stretch/>
        </p:blipFill>
        <p:spPr>
          <a:xfrm>
            <a:off x="11036968" y="5620946"/>
            <a:ext cx="1109818" cy="1038676"/>
          </a:xfrm>
          <a:prstGeom prst="rect">
            <a:avLst/>
          </a:prstGeom>
          <a:noFill/>
          <a:ln>
            <a:noFill/>
          </a:ln>
        </p:spPr>
      </p:pic>
      <p:pic>
        <p:nvPicPr>
          <p:cNvPr id="13" name="Google Shape;13;p67" descr="https://lh3.googleusercontent.com/HXV8o97McmXvNLiF8seq-mi09FWhg1uD9axE6BZhwjCDl3lrG5mmtBnN0yPGlQV3UvB9P3zP4kHbuZ1vcHxFYeVnK34a1_4_2InQ7bedxAh0qov0mCQU_N4YKjAePiLhmfQxYTG_iHUj1_dV35yScQ=s2048"/>
          <p:cNvPicPr preferRelativeResize="0"/>
          <p:nvPr/>
        </p:nvPicPr>
        <p:blipFill rotWithShape="1">
          <a:blip r:embed="rId10">
            <a:alphaModFix/>
          </a:blip>
          <a:srcRect/>
          <a:stretch/>
        </p:blipFill>
        <p:spPr>
          <a:xfrm>
            <a:off x="0" y="5453396"/>
            <a:ext cx="1268079" cy="12680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asimovinstitute.org/neural-network-zoo/"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r0JRLCYA7KU"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uwniFRS13Z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neovision.fr/nos_realisations/" TargetMode="External"/><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elisabeth.zan@le-campus-numerique.fr" TargetMode="External"/><Relationship Id="rId7" Type="http://schemas.openxmlformats.org/officeDocument/2006/relationships/hyperlink" Target="https://www.linkedin.com/in/klaasjan-maa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klaasjan.maas@le-campus-numerique.fr" TargetMode="Externa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ideo" Target="https://www.youtube.com/embed/X8v1GWzZYJ4?feature=oembed" TargetMode="External"/><Relationship Id="rId5" Type="http://schemas.openxmlformats.org/officeDocument/2006/relationships/image" Target="../media/image50.jpeg"/><Relationship Id="rId4" Type="http://schemas.openxmlformats.org/officeDocument/2006/relationships/hyperlink" Target="https://quickdraw.withgoogle.com/dat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2.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2.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mx/pin/436989970065220428/"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1.gi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ideo" Target="https://www.youtube.com/embed/vlrmIdokOQ8?feature=oembed" TargetMode="External"/><Relationship Id="rId6" Type="http://schemas.openxmlformats.org/officeDocument/2006/relationships/hyperlink" Target="https://youtu.be/vlrmIdokOQ8"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teachablemachine.withgoogle.com/" TargetMode="External"/><Relationship Id="rId5" Type="http://schemas.openxmlformats.org/officeDocument/2006/relationships/image" Target="../media/image65.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hyperlink" Target="https://thisxdoesnotexist.com/"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s://www.thispersondoesnotexist.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rwF-X5STYk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beta.dreamstudio.ai/prompt-guide" TargetMode="External"/><Relationship Id="rId5" Type="http://schemas.openxmlformats.org/officeDocument/2006/relationships/hyperlink" Target="https://beta.dreamstudio.ai/" TargetMode="External"/><Relationship Id="rId4" Type="http://schemas.openxmlformats.org/officeDocument/2006/relationships/hyperlink" Target="https://chat.openai.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compilatio.net/blog/fonctionnement-chatgp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https://twitter.com/hlntnr/status/163203058346228531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video" Target="https://www.youtube.com/embed/VOisHLCW7co?feature=oembed" TargetMode="External"/><Relationship Id="rId5" Type="http://schemas.openxmlformats.org/officeDocument/2006/relationships/hyperlink" Target="https://www.youtube.com/watch?v=VOisHLCW7co" TargetMode="Externa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hyperlink" Target="https://www.artstation.com/channels/environmental_concept_design?sort_by=trending&amp;dimension=all"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ww.artstation.com/channels/environmental_concept_design?sort_by=trending&amp;dimension=all"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98.png"/><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09.pn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mailto:youtube.com/@CNRS-FIDLE"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8" Type="http://schemas.openxmlformats.org/officeDocument/2006/relationships/hyperlink" Target="https://www.comparia.beta.gouv.fr/" TargetMode="External"/><Relationship Id="rId3" Type="http://schemas.openxmlformats.org/officeDocument/2006/relationships/hyperlink" Target="https://youtu.be/uwniFRS13ZM" TargetMode="External"/><Relationship Id="rId7" Type="http://schemas.openxmlformats.org/officeDocument/2006/relationships/hyperlink" Target="https://www.youtube.com/watch?v=VOisHLCW7co" TargetMode="External"/><Relationship Id="rId2" Type="http://schemas.openxmlformats.org/officeDocument/2006/relationships/hyperlink" Target="https://youtu.be/r0JRLCYA7KU" TargetMode="External"/><Relationship Id="rId1" Type="http://schemas.openxmlformats.org/officeDocument/2006/relationships/slideLayout" Target="../slideLayouts/slideLayout2.xml"/><Relationship Id="rId6" Type="http://schemas.openxmlformats.org/officeDocument/2006/relationships/hyperlink" Target="https://www.youtube.com/watch?v=rwF-X5STYks" TargetMode="External"/><Relationship Id="rId5" Type="http://schemas.openxmlformats.org/officeDocument/2006/relationships/hyperlink" Target="https://youtu.be/X8v1GWzZYJ4" TargetMode="External"/><Relationship Id="rId4" Type="http://schemas.openxmlformats.org/officeDocument/2006/relationships/hyperlink" Target="https://youtu.be/vlrmIdokOQ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7e90fe0525_0_0"/>
          <p:cNvSpPr txBox="1">
            <a:spLocks noGrp="1"/>
          </p:cNvSpPr>
          <p:nvPr>
            <p:ph type="ctrTitle"/>
          </p:nvPr>
        </p:nvSpPr>
        <p:spPr>
          <a:xfrm>
            <a:off x="338098" y="1684213"/>
            <a:ext cx="11515800" cy="277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66"/>
              </a:buClr>
              <a:buSzPts val="6667"/>
              <a:buFont typeface="Arial"/>
              <a:buNone/>
            </a:pPr>
            <a:r>
              <a:rPr lang="fr-FR" sz="4800" b="1">
                <a:solidFill>
                  <a:schemeClr val="accent3"/>
                </a:solidFill>
              </a:rPr>
              <a:t>Intelligence Artificielle </a:t>
            </a:r>
            <a:r>
              <a:rPr lang="fr-FR" sz="4800">
                <a:solidFill>
                  <a:schemeClr val="accent3"/>
                </a:solidFill>
              </a:rPr>
              <a:t>:</a:t>
            </a:r>
            <a:endParaRPr sz="4800">
              <a:highlight>
                <a:srgbClr val="FFFF00"/>
              </a:highlight>
            </a:endParaRPr>
          </a:p>
          <a:p>
            <a:pPr marL="0" lvl="0" indent="0" algn="ctr" rtl="0">
              <a:lnSpc>
                <a:spcPct val="90000"/>
              </a:lnSpc>
              <a:spcBef>
                <a:spcPts val="0"/>
              </a:spcBef>
              <a:spcAft>
                <a:spcPts val="0"/>
              </a:spcAft>
              <a:buClr>
                <a:srgbClr val="FF0066"/>
              </a:buClr>
              <a:buSzPts val="6667"/>
              <a:buFont typeface="Arial"/>
              <a:buNone/>
            </a:pPr>
            <a:r>
              <a:rPr lang="fr-FR" sz="3800" dirty="0"/>
              <a:t>Apprendre, comprendre, expérimenter</a:t>
            </a:r>
            <a:endParaRPr sz="4400" dirty="0">
              <a:solidFill>
                <a:schemeClr val="accent3"/>
              </a:solidFill>
            </a:endParaRPr>
          </a:p>
        </p:txBody>
      </p:sp>
      <p:sp>
        <p:nvSpPr>
          <p:cNvPr id="108" name="Google Shape;108;g27e90fe0525_0_0"/>
          <p:cNvSpPr txBox="1">
            <a:spLocks noGrp="1"/>
          </p:cNvSpPr>
          <p:nvPr>
            <p:ph type="subTitle" idx="1"/>
          </p:nvPr>
        </p:nvSpPr>
        <p:spPr>
          <a:xfrm>
            <a:off x="1523998" y="3997448"/>
            <a:ext cx="9144000" cy="1140600"/>
          </a:xfrm>
          <a:prstGeom prst="rect">
            <a:avLst/>
          </a:prstGeom>
          <a:noFill/>
          <a:ln>
            <a:noFill/>
          </a:ln>
        </p:spPr>
        <p:txBody>
          <a:bodyPr spcFirstLastPara="1" wrap="square" lIns="91425" tIns="45700" rIns="91425" bIns="45700" anchor="t" anchorCtr="0">
            <a:normAutofit/>
          </a:bodyPr>
          <a:lstStyle/>
          <a:p>
            <a:pPr marL="0" indent="0" algn="ctr">
              <a:spcBef>
                <a:spcPts val="0"/>
              </a:spcBef>
            </a:pPr>
            <a:r>
              <a:rPr lang="fr-FR" b="1" dirty="0">
                <a:solidFill>
                  <a:srgbClr val="E73FEB"/>
                </a:solidFill>
              </a:rPr>
              <a:t>Atelier Introduction à l'IA</a:t>
            </a:r>
            <a:endParaRPr b="1" dirty="0">
              <a:solidFill>
                <a:srgbClr val="E73FEB"/>
              </a:solidFill>
            </a:endParaRPr>
          </a:p>
        </p:txBody>
      </p:sp>
      <p:sp>
        <p:nvSpPr>
          <p:cNvPr id="109" name="Google Shape;109;g27e90fe0525_0_0"/>
          <p:cNvSpPr txBox="1">
            <a:spLocks noGrp="1"/>
          </p:cNvSpPr>
          <p:nvPr>
            <p:ph type="sldNum" idx="12"/>
          </p:nvPr>
        </p:nvSpPr>
        <p:spPr>
          <a:xfrm>
            <a:off x="94488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pic>
        <p:nvPicPr>
          <p:cNvPr id="110" name="Google Shape;110;g27e90fe0525_0_0"/>
          <p:cNvPicPr preferRelativeResize="0"/>
          <p:nvPr/>
        </p:nvPicPr>
        <p:blipFill rotWithShape="1">
          <a:blip r:embed="rId3">
            <a:alphaModFix/>
          </a:blip>
          <a:srcRect/>
          <a:stretch/>
        </p:blipFill>
        <p:spPr>
          <a:xfrm>
            <a:off x="9191784" y="5489175"/>
            <a:ext cx="3000218" cy="1354134"/>
          </a:xfrm>
          <a:prstGeom prst="rect">
            <a:avLst/>
          </a:prstGeom>
          <a:noFill/>
          <a:ln>
            <a:noFill/>
          </a:ln>
        </p:spPr>
      </p:pic>
      <p:sp>
        <p:nvSpPr>
          <p:cNvPr id="111" name="Google Shape;111;g27e90fe0525_0_0"/>
          <p:cNvSpPr/>
          <p:nvPr/>
        </p:nvSpPr>
        <p:spPr>
          <a:xfrm>
            <a:off x="8590742" y="6487094"/>
            <a:ext cx="3601200" cy="1002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103000"/>
              </a:lnSpc>
              <a:spcBef>
                <a:spcPts val="0"/>
              </a:spcBef>
              <a:spcAft>
                <a:spcPts val="0"/>
              </a:spcAft>
              <a:buClr>
                <a:srgbClr val="000000"/>
              </a:buClr>
              <a:buSzPts val="1200"/>
              <a:buFont typeface="Arial"/>
              <a:buNone/>
            </a:pPr>
            <a:r>
              <a:rPr lang="fr-FR" sz="1000" b="1" i="0" u="none" strike="noStrike" cap="none">
                <a:solidFill>
                  <a:srgbClr val="670066"/>
                </a:solidFill>
                <a:latin typeface="Avenir"/>
                <a:ea typeface="Avenir"/>
                <a:cs typeface="Avenir"/>
                <a:sym typeface="Avenir"/>
              </a:rPr>
              <a:t>Accompagner l’ouverture des possibles</a:t>
            </a:r>
            <a:endParaRPr sz="1000" b="0" i="0" u="none" strike="noStrike" cap="none">
              <a:solidFill>
                <a:schemeClr val="lt1"/>
              </a:solidFill>
              <a:latin typeface="Arial"/>
              <a:ea typeface="Arial"/>
              <a:cs typeface="Arial"/>
              <a:sym typeface="Arial"/>
            </a:endParaRPr>
          </a:p>
        </p:txBody>
      </p:sp>
      <p:sp>
        <p:nvSpPr>
          <p:cNvPr id="112" name="Google Shape;112;g27e90fe0525_0_0"/>
          <p:cNvSpPr txBox="1"/>
          <p:nvPr/>
        </p:nvSpPr>
        <p:spPr>
          <a:xfrm>
            <a:off x="10667998" y="1516916"/>
            <a:ext cx="19443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venir"/>
                <a:ea typeface="Avenir"/>
                <a:cs typeface="Avenir"/>
                <a:sym typeface="Avenir"/>
              </a:rPr>
              <a:t>ANR-18- NCUN-0029</a:t>
            </a:r>
            <a:endParaRPr sz="1400" b="1" i="0" u="none" strike="noStrike" cap="none">
              <a:solidFill>
                <a:srgbClr val="000000"/>
              </a:solidFill>
              <a:latin typeface="Avenir"/>
              <a:ea typeface="Avenir"/>
              <a:cs typeface="Avenir"/>
              <a:sym typeface="Avenir"/>
            </a:endParaRPr>
          </a:p>
        </p:txBody>
      </p:sp>
      <p:pic>
        <p:nvPicPr>
          <p:cNvPr id="113" name="Google Shape;113;g27e90fe0525_0_0"/>
          <p:cNvPicPr preferRelativeResize="0"/>
          <p:nvPr/>
        </p:nvPicPr>
        <p:blipFill rotWithShape="1">
          <a:blip r:embed="rId4">
            <a:alphaModFix/>
          </a:blip>
          <a:srcRect/>
          <a:stretch/>
        </p:blipFill>
        <p:spPr>
          <a:xfrm>
            <a:off x="6293881" y="5819883"/>
            <a:ext cx="2272967" cy="912697"/>
          </a:xfrm>
          <a:prstGeom prst="rect">
            <a:avLst/>
          </a:prstGeom>
          <a:noFill/>
          <a:ln>
            <a:noFill/>
          </a:ln>
        </p:spPr>
      </p:pic>
      <p:pic>
        <p:nvPicPr>
          <p:cNvPr id="114" name="Google Shape;114;g27e90fe0525_0_0"/>
          <p:cNvPicPr preferRelativeResize="0"/>
          <p:nvPr/>
        </p:nvPicPr>
        <p:blipFill rotWithShape="1">
          <a:blip r:embed="rId5">
            <a:alphaModFix/>
          </a:blip>
          <a:srcRect t="6954" b="5899"/>
          <a:stretch/>
        </p:blipFill>
        <p:spPr>
          <a:xfrm>
            <a:off x="4531274" y="5659649"/>
            <a:ext cx="1468474" cy="1061826"/>
          </a:xfrm>
          <a:prstGeom prst="rect">
            <a:avLst/>
          </a:prstGeom>
          <a:noFill/>
          <a:ln>
            <a:noFill/>
          </a:ln>
        </p:spPr>
      </p:pic>
      <p:pic>
        <p:nvPicPr>
          <p:cNvPr id="115" name="Google Shape;115;g27e90fe0525_0_0"/>
          <p:cNvPicPr preferRelativeResize="0"/>
          <p:nvPr/>
        </p:nvPicPr>
        <p:blipFill>
          <a:blip r:embed="rId6"/>
          <a:stretch>
            <a:fillRect/>
          </a:stretch>
        </p:blipFill>
        <p:spPr>
          <a:xfrm>
            <a:off x="1711775" y="5138048"/>
            <a:ext cx="2272967" cy="20641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0" name="Google Shape;190;p38"/>
          <p:cNvGrpSpPr/>
          <p:nvPr/>
        </p:nvGrpSpPr>
        <p:grpSpPr>
          <a:xfrm>
            <a:off x="3467322" y="2582332"/>
            <a:ext cx="2160000" cy="2160000"/>
            <a:chOff x="4639142" y="1372762"/>
            <a:chExt cx="2160000" cy="2160000"/>
          </a:xfrm>
        </p:grpSpPr>
        <p:sp>
          <p:nvSpPr>
            <p:cNvPr id="191" name="Google Shape;191;p38"/>
            <p:cNvSpPr/>
            <p:nvPr/>
          </p:nvSpPr>
          <p:spPr>
            <a:xfrm>
              <a:off x="4639142" y="1372762"/>
              <a:ext cx="2160000" cy="2160000"/>
            </a:xfrm>
            <a:prstGeom prst="ellipse">
              <a:avLst/>
            </a:prstGeom>
            <a:solidFill>
              <a:srgbClr val="D9D9D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192" name="Google Shape;192;p38"/>
            <p:cNvSpPr txBox="1"/>
            <p:nvPr/>
          </p:nvSpPr>
          <p:spPr>
            <a:xfrm>
              <a:off x="4837178" y="2191152"/>
              <a:ext cx="1763930" cy="52322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Intelligence Artificielle</a:t>
              </a:r>
              <a:endParaRPr sz="1400" b="0" i="0" u="none" strike="noStrike" cap="none">
                <a:solidFill>
                  <a:srgbClr val="000000"/>
                </a:solidFill>
                <a:latin typeface="Arial"/>
                <a:ea typeface="Arial"/>
                <a:cs typeface="Arial"/>
                <a:sym typeface="Arial"/>
              </a:endParaRPr>
            </a:p>
          </p:txBody>
        </p:sp>
      </p:grpSp>
      <p:sp>
        <p:nvSpPr>
          <p:cNvPr id="193" name="Google Shape;193;p38"/>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3900" dirty="0"/>
              <a:t>Des termes que vous avez sûrement déjà entendus</a:t>
            </a:r>
            <a:endParaRPr dirty="0"/>
          </a:p>
        </p:txBody>
      </p:sp>
      <p:grpSp>
        <p:nvGrpSpPr>
          <p:cNvPr id="194" name="Google Shape;194;p38"/>
          <p:cNvGrpSpPr/>
          <p:nvPr/>
        </p:nvGrpSpPr>
        <p:grpSpPr>
          <a:xfrm>
            <a:off x="5896397" y="2582332"/>
            <a:ext cx="2160000" cy="2160000"/>
            <a:chOff x="5525359" y="3314469"/>
            <a:chExt cx="2160000" cy="2160000"/>
          </a:xfrm>
        </p:grpSpPr>
        <p:sp>
          <p:nvSpPr>
            <p:cNvPr id="195" name="Google Shape;195;p38"/>
            <p:cNvSpPr/>
            <p:nvPr/>
          </p:nvSpPr>
          <p:spPr>
            <a:xfrm>
              <a:off x="5525359" y="3314469"/>
              <a:ext cx="2160000" cy="2160000"/>
            </a:xfrm>
            <a:prstGeom prst="ellipse">
              <a:avLst/>
            </a:prstGeom>
            <a:gradFill>
              <a:gsLst>
                <a:gs pos="0">
                  <a:srgbClr val="E2597D"/>
                </a:gs>
                <a:gs pos="100000">
                  <a:srgbClr val="E2597D"/>
                </a:gs>
              </a:gsLst>
              <a:path path="circle">
                <a:fillToRect l="50000" t="50000" r="50000" b="50000"/>
              </a:path>
              <a:tileRect/>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196" name="Google Shape;196;p38"/>
            <p:cNvSpPr txBox="1"/>
            <p:nvPr/>
          </p:nvSpPr>
          <p:spPr>
            <a:xfrm>
              <a:off x="5843699" y="4132859"/>
              <a:ext cx="1523322" cy="52322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000000"/>
                  </a:solidFill>
                  <a:latin typeface="Arial"/>
                  <a:ea typeface="Arial"/>
                  <a:cs typeface="Arial"/>
                  <a:sym typeface="Arial"/>
                </a:rPr>
                <a:t>Machine Learning</a:t>
              </a:r>
              <a:endParaRPr sz="1400" b="1" i="0" u="none" strike="noStrike" cap="none" dirty="0">
                <a:solidFill>
                  <a:srgbClr val="000000"/>
                </a:solidFill>
                <a:latin typeface="Arial"/>
                <a:ea typeface="Arial"/>
                <a:cs typeface="Arial"/>
                <a:sym typeface="Arial"/>
              </a:endParaRPr>
            </a:p>
          </p:txBody>
        </p:sp>
      </p:grpSp>
      <p:grpSp>
        <p:nvGrpSpPr>
          <p:cNvPr id="197" name="Google Shape;197;p38"/>
          <p:cNvGrpSpPr/>
          <p:nvPr/>
        </p:nvGrpSpPr>
        <p:grpSpPr>
          <a:xfrm>
            <a:off x="1038248" y="2582332"/>
            <a:ext cx="2160000" cy="2160000"/>
            <a:chOff x="2037454" y="3263686"/>
            <a:chExt cx="1497338" cy="1397490"/>
          </a:xfrm>
        </p:grpSpPr>
        <p:sp>
          <p:nvSpPr>
            <p:cNvPr id="198" name="Google Shape;198;p38"/>
            <p:cNvSpPr/>
            <p:nvPr/>
          </p:nvSpPr>
          <p:spPr>
            <a:xfrm>
              <a:off x="2037454" y="3263686"/>
              <a:ext cx="1497338" cy="1397490"/>
            </a:xfrm>
            <a:prstGeom prst="ellipse">
              <a:avLst/>
            </a:prstGeom>
            <a:solidFill>
              <a:srgbClr val="FAA91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199" name="Google Shape;199;p38"/>
            <p:cNvSpPr txBox="1"/>
            <p:nvPr/>
          </p:nvSpPr>
          <p:spPr>
            <a:xfrm>
              <a:off x="2037454" y="3808543"/>
              <a:ext cx="1497338" cy="30777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Deep Learning</a:t>
              </a:r>
              <a:endParaRPr sz="1400" b="1" i="0" u="none" strike="noStrike" cap="none">
                <a:solidFill>
                  <a:srgbClr val="000000"/>
                </a:solidFill>
                <a:latin typeface="Arial"/>
                <a:ea typeface="Arial"/>
                <a:cs typeface="Arial"/>
                <a:sym typeface="Arial"/>
              </a:endParaRPr>
            </a:p>
          </p:txBody>
        </p:sp>
      </p:grpSp>
      <p:pic>
        <p:nvPicPr>
          <p:cNvPr id="200" name="Google Shape;200;p38"/>
          <p:cNvPicPr preferRelativeResize="0"/>
          <p:nvPr/>
        </p:nvPicPr>
        <p:blipFill rotWithShape="1">
          <a:blip r:embed="rId3">
            <a:alphaModFix/>
          </a:blip>
          <a:srcRect l="32300" t="24617" r="31132" b="34988"/>
          <a:stretch/>
        </p:blipFill>
        <p:spPr>
          <a:xfrm rot="-1812953">
            <a:off x="6468037" y="1273443"/>
            <a:ext cx="1406468" cy="1858211"/>
          </a:xfrm>
          <a:prstGeom prst="rect">
            <a:avLst/>
          </a:prstGeom>
          <a:noFill/>
          <a:ln>
            <a:noFill/>
          </a:ln>
        </p:spPr>
      </p:pic>
      <p:pic>
        <p:nvPicPr>
          <p:cNvPr id="201" name="Google Shape;201;p38"/>
          <p:cNvPicPr preferRelativeResize="0"/>
          <p:nvPr/>
        </p:nvPicPr>
        <p:blipFill rotWithShape="1">
          <a:blip r:embed="rId3">
            <a:alphaModFix/>
          </a:blip>
          <a:srcRect l="32300" t="24617" r="31132" b="34988"/>
          <a:stretch/>
        </p:blipFill>
        <p:spPr>
          <a:xfrm rot="2283706">
            <a:off x="3928334" y="4763816"/>
            <a:ext cx="1406468" cy="1858211"/>
          </a:xfrm>
          <a:prstGeom prst="rect">
            <a:avLst/>
          </a:prstGeom>
          <a:noFill/>
          <a:ln>
            <a:noFill/>
          </a:ln>
        </p:spPr>
      </p:pic>
      <p:grpSp>
        <p:nvGrpSpPr>
          <p:cNvPr id="5" name="Google Shape;194;p38">
            <a:extLst>
              <a:ext uri="{FF2B5EF4-FFF2-40B4-BE49-F238E27FC236}">
                <a16:creationId xmlns:a16="http://schemas.microsoft.com/office/drawing/2014/main" id="{738B4296-68B9-E07D-F9BB-91BF0CA15F0C}"/>
              </a:ext>
            </a:extLst>
          </p:cNvPr>
          <p:cNvGrpSpPr/>
          <p:nvPr/>
        </p:nvGrpSpPr>
        <p:grpSpPr>
          <a:xfrm>
            <a:off x="8383136" y="2582332"/>
            <a:ext cx="2160000" cy="2160000"/>
            <a:chOff x="5525359" y="3314469"/>
            <a:chExt cx="2160000" cy="2160000"/>
          </a:xfrm>
        </p:grpSpPr>
        <p:sp>
          <p:nvSpPr>
            <p:cNvPr id="6" name="Google Shape;195;p38">
              <a:extLst>
                <a:ext uri="{FF2B5EF4-FFF2-40B4-BE49-F238E27FC236}">
                  <a16:creationId xmlns:a16="http://schemas.microsoft.com/office/drawing/2014/main" id="{D26EDBD9-7501-6315-C757-C6B4FFDEEDC6}"/>
                </a:ext>
              </a:extLst>
            </p:cNvPr>
            <p:cNvSpPr/>
            <p:nvPr/>
          </p:nvSpPr>
          <p:spPr>
            <a:xfrm>
              <a:off x="5525359" y="3314469"/>
              <a:ext cx="2160000" cy="2160000"/>
            </a:xfrm>
            <a:prstGeom prst="ellipse">
              <a:avLst/>
            </a:prstGeom>
            <a:solidFill>
              <a:srgbClr val="00B05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7" name="Google Shape;196;p38">
              <a:extLst>
                <a:ext uri="{FF2B5EF4-FFF2-40B4-BE49-F238E27FC236}">
                  <a16:creationId xmlns:a16="http://schemas.microsoft.com/office/drawing/2014/main" id="{07D0E437-A0A9-4AEB-2C73-80A57C54BCF4}"/>
                </a:ext>
              </a:extLst>
            </p:cNvPr>
            <p:cNvSpPr txBox="1"/>
            <p:nvPr/>
          </p:nvSpPr>
          <p:spPr>
            <a:xfrm>
              <a:off x="5843699" y="4240601"/>
              <a:ext cx="1523322" cy="30773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000000"/>
                  </a:solidFill>
                  <a:latin typeface="Arial"/>
                  <a:ea typeface="Arial"/>
                  <a:cs typeface="Arial"/>
                  <a:sym typeface="Arial"/>
                </a:rPr>
                <a:t>IA Générative</a:t>
              </a:r>
              <a:endParaRPr sz="1400" b="1"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fade">
                                      <p:cBhvr>
                                        <p:cTn id="11" dur="500"/>
                                        <p:tgtEl>
                                          <p:spTgt spid="1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fade">
                                      <p:cBhvr>
                                        <p:cTn id="15" dur="500"/>
                                        <p:tgtEl>
                                          <p:spTgt spid="194"/>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200"/>
                                        </p:tgtEl>
                                        <p:attrNameLst>
                                          <p:attrName>style.visibility</p:attrName>
                                        </p:attrNameLst>
                                      </p:cBhvr>
                                      <p:to>
                                        <p:strVal val="visible"/>
                                      </p:to>
                                    </p:set>
                                    <p:anim calcmode="lin" valueType="num">
                                      <p:cBhvr>
                                        <p:cTn id="19" dur="500" fill="hold"/>
                                        <p:tgtEl>
                                          <p:spTgt spid="200"/>
                                        </p:tgtEl>
                                        <p:attrNameLst>
                                          <p:attrName>ppt_w</p:attrName>
                                        </p:attrNameLst>
                                      </p:cBhvr>
                                      <p:tavLst>
                                        <p:tav tm="0">
                                          <p:val>
                                            <p:fltVal val="0"/>
                                          </p:val>
                                        </p:tav>
                                        <p:tav tm="100000">
                                          <p:val>
                                            <p:strVal val="#ppt_w"/>
                                          </p:val>
                                        </p:tav>
                                      </p:tavLst>
                                    </p:anim>
                                    <p:anim calcmode="lin" valueType="num">
                                      <p:cBhvr>
                                        <p:cTn id="20" dur="500" fill="hold"/>
                                        <p:tgtEl>
                                          <p:spTgt spid="200"/>
                                        </p:tgtEl>
                                        <p:attrNameLst>
                                          <p:attrName>ppt_h</p:attrName>
                                        </p:attrNameLst>
                                      </p:cBhvr>
                                      <p:tavLst>
                                        <p:tav tm="0">
                                          <p:val>
                                            <p:fltVal val="0"/>
                                          </p:val>
                                        </p:tav>
                                        <p:tav tm="100000">
                                          <p:val>
                                            <p:strVal val="#ppt_h"/>
                                          </p:val>
                                        </p:tav>
                                      </p:tavLst>
                                    </p:anim>
                                    <p:anim calcmode="lin" valueType="num">
                                      <p:cBhvr>
                                        <p:cTn id="21" dur="500" fill="hold"/>
                                        <p:tgtEl>
                                          <p:spTgt spid="200"/>
                                        </p:tgtEl>
                                        <p:attrNameLst>
                                          <p:attrName>style.rotation</p:attrName>
                                        </p:attrNameLst>
                                      </p:cBhvr>
                                      <p:tavLst>
                                        <p:tav tm="0">
                                          <p:val>
                                            <p:fltVal val="90"/>
                                          </p:val>
                                        </p:tav>
                                        <p:tav tm="100000">
                                          <p:val>
                                            <p:fltVal val="0"/>
                                          </p:val>
                                        </p:tav>
                                      </p:tavLst>
                                    </p:anim>
                                    <p:animEffect transition="in" filter="fade">
                                      <p:cBhvr>
                                        <p:cTn id="22" dur="500"/>
                                        <p:tgtEl>
                                          <p:spTgt spid="200"/>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201"/>
                                        </p:tgtEl>
                                        <p:attrNameLst>
                                          <p:attrName>style.visibility</p:attrName>
                                        </p:attrNameLst>
                                      </p:cBhvr>
                                      <p:to>
                                        <p:strVal val="visible"/>
                                      </p:to>
                                    </p:set>
                                    <p:anim calcmode="lin" valueType="num">
                                      <p:cBhvr>
                                        <p:cTn id="26" dur="500" fill="hold"/>
                                        <p:tgtEl>
                                          <p:spTgt spid="201"/>
                                        </p:tgtEl>
                                        <p:attrNameLst>
                                          <p:attrName>ppt_w</p:attrName>
                                        </p:attrNameLst>
                                      </p:cBhvr>
                                      <p:tavLst>
                                        <p:tav tm="0">
                                          <p:val>
                                            <p:fltVal val="0"/>
                                          </p:val>
                                        </p:tav>
                                        <p:tav tm="100000">
                                          <p:val>
                                            <p:strVal val="#ppt_w"/>
                                          </p:val>
                                        </p:tav>
                                      </p:tavLst>
                                    </p:anim>
                                    <p:anim calcmode="lin" valueType="num">
                                      <p:cBhvr>
                                        <p:cTn id="27" dur="500" fill="hold"/>
                                        <p:tgtEl>
                                          <p:spTgt spid="201"/>
                                        </p:tgtEl>
                                        <p:attrNameLst>
                                          <p:attrName>ppt_h</p:attrName>
                                        </p:attrNameLst>
                                      </p:cBhvr>
                                      <p:tavLst>
                                        <p:tav tm="0">
                                          <p:val>
                                            <p:fltVal val="0"/>
                                          </p:val>
                                        </p:tav>
                                        <p:tav tm="100000">
                                          <p:val>
                                            <p:strVal val="#ppt_h"/>
                                          </p:val>
                                        </p:tav>
                                      </p:tavLst>
                                    </p:anim>
                                    <p:anim calcmode="lin" valueType="num">
                                      <p:cBhvr>
                                        <p:cTn id="28" dur="500" fill="hold"/>
                                        <p:tgtEl>
                                          <p:spTgt spid="201"/>
                                        </p:tgtEl>
                                        <p:attrNameLst>
                                          <p:attrName>style.rotation</p:attrName>
                                        </p:attrNameLst>
                                      </p:cBhvr>
                                      <p:tavLst>
                                        <p:tav tm="0">
                                          <p:val>
                                            <p:fltVal val="90"/>
                                          </p:val>
                                        </p:tav>
                                        <p:tav tm="100000">
                                          <p:val>
                                            <p:fltVal val="0"/>
                                          </p:val>
                                        </p:tav>
                                      </p:tavLst>
                                    </p:anim>
                                    <p:animEffect transition="in" filter="fade">
                                      <p:cBhvr>
                                        <p:cTn id="29" dur="500"/>
                                        <p:tgtEl>
                                          <p:spTgt spid="20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7c556bce23_0_16"/>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3900"/>
              <a:t>Des termes que vous avez sûrement déjà entendus</a:t>
            </a:r>
            <a:endParaRPr/>
          </a:p>
        </p:txBody>
      </p:sp>
      <p:sp>
        <p:nvSpPr>
          <p:cNvPr id="213" name="Google Shape;213;g27c556bce23_0_16"/>
          <p:cNvSpPr txBox="1"/>
          <p:nvPr/>
        </p:nvSpPr>
        <p:spPr>
          <a:xfrm>
            <a:off x="6096000" y="1550377"/>
            <a:ext cx="5533291" cy="89251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fr-FR" sz="2000" b="1" i="0" u="none" strike="noStrike" cap="none" dirty="0">
                <a:solidFill>
                  <a:srgbClr val="000000"/>
                </a:solidFill>
                <a:latin typeface="Arial"/>
                <a:ea typeface="Arial"/>
                <a:cs typeface="Arial"/>
                <a:sym typeface="Arial"/>
              </a:rPr>
              <a:t>Intelligence Artificielle</a:t>
            </a:r>
          </a:p>
          <a:p>
            <a:pPr marL="0" marR="0" lvl="0" indent="0" algn="l" rtl="0">
              <a:lnSpc>
                <a:spcPct val="100000"/>
              </a:lnSpc>
              <a:spcBef>
                <a:spcPts val="0"/>
              </a:spcBef>
              <a:spcAft>
                <a:spcPts val="0"/>
              </a:spcAft>
              <a:buClr>
                <a:srgbClr val="000000"/>
              </a:buClr>
              <a:buSzPts val="1300"/>
              <a:buFont typeface="Arial"/>
              <a:buNone/>
            </a:pPr>
            <a:r>
              <a:rPr lang="fr-FR" sz="1600" b="0" i="0" u="none" strike="noStrike" cap="none" dirty="0">
                <a:solidFill>
                  <a:srgbClr val="434343"/>
                </a:solidFill>
                <a:latin typeface="Arial"/>
                <a:ea typeface="Arial"/>
                <a:cs typeface="Arial"/>
                <a:sym typeface="Arial"/>
              </a:rPr>
              <a:t>Résolution de tâches complexes et variées jusqu’ici réservées aux humains.</a:t>
            </a:r>
          </a:p>
        </p:txBody>
      </p:sp>
      <p:grpSp>
        <p:nvGrpSpPr>
          <p:cNvPr id="2" name="Google Shape;190;p38">
            <a:extLst>
              <a:ext uri="{FF2B5EF4-FFF2-40B4-BE49-F238E27FC236}">
                <a16:creationId xmlns:a16="http://schemas.microsoft.com/office/drawing/2014/main" id="{C75678A9-73B1-7A8F-A80C-71EEEBF8B543}"/>
              </a:ext>
            </a:extLst>
          </p:cNvPr>
          <p:cNvGrpSpPr/>
          <p:nvPr/>
        </p:nvGrpSpPr>
        <p:grpSpPr>
          <a:xfrm>
            <a:off x="1198132" y="1332449"/>
            <a:ext cx="4493335" cy="4493335"/>
            <a:chOff x="4567756" y="2044407"/>
            <a:chExt cx="2160000" cy="2160000"/>
          </a:xfrm>
        </p:grpSpPr>
        <p:sp>
          <p:nvSpPr>
            <p:cNvPr id="3" name="Google Shape;191;p38">
              <a:extLst>
                <a:ext uri="{FF2B5EF4-FFF2-40B4-BE49-F238E27FC236}">
                  <a16:creationId xmlns:a16="http://schemas.microsoft.com/office/drawing/2014/main" id="{683E87A4-3B7A-B03A-D050-84DCF9900F56}"/>
                </a:ext>
              </a:extLst>
            </p:cNvPr>
            <p:cNvSpPr/>
            <p:nvPr/>
          </p:nvSpPr>
          <p:spPr>
            <a:xfrm>
              <a:off x="4567756" y="2044407"/>
              <a:ext cx="2160000" cy="2160000"/>
            </a:xfrm>
            <a:prstGeom prst="ellipse">
              <a:avLst/>
            </a:prstGeom>
            <a:solidFill>
              <a:srgbClr val="D9D9D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4" name="Google Shape;192;p38">
              <a:extLst>
                <a:ext uri="{FF2B5EF4-FFF2-40B4-BE49-F238E27FC236}">
                  <a16:creationId xmlns:a16="http://schemas.microsoft.com/office/drawing/2014/main" id="{8670B82E-D4CF-2C45-5ADB-598156234954}"/>
                </a:ext>
              </a:extLst>
            </p:cNvPr>
            <p:cNvSpPr txBox="1"/>
            <p:nvPr/>
          </p:nvSpPr>
          <p:spPr>
            <a:xfrm>
              <a:off x="4765791" y="2255574"/>
              <a:ext cx="1763930" cy="16272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00000"/>
                  </a:solidFill>
                  <a:latin typeface="Arial"/>
                  <a:ea typeface="Arial"/>
                  <a:cs typeface="Arial"/>
                  <a:sym typeface="Arial"/>
                </a:rPr>
                <a:t>Intelligence Artificielle</a:t>
              </a:r>
              <a:endParaRPr sz="1600" b="0" i="0" u="none" strike="noStrike" cap="none">
                <a:solidFill>
                  <a:srgbClr val="000000"/>
                </a:solidFill>
                <a:latin typeface="Arial"/>
                <a:ea typeface="Arial"/>
                <a:cs typeface="Arial"/>
                <a:sym typeface="Arial"/>
              </a:endParaRPr>
            </a:p>
          </p:txBody>
        </p:sp>
      </p:grpSp>
      <p:grpSp>
        <p:nvGrpSpPr>
          <p:cNvPr id="5" name="Google Shape;194;p38">
            <a:extLst>
              <a:ext uri="{FF2B5EF4-FFF2-40B4-BE49-F238E27FC236}">
                <a16:creationId xmlns:a16="http://schemas.microsoft.com/office/drawing/2014/main" id="{44BD47E3-8484-4526-DCFF-005DF9D7BCE6}"/>
              </a:ext>
            </a:extLst>
          </p:cNvPr>
          <p:cNvGrpSpPr/>
          <p:nvPr/>
        </p:nvGrpSpPr>
        <p:grpSpPr>
          <a:xfrm>
            <a:off x="1665042" y="2266271"/>
            <a:ext cx="3559514" cy="3559514"/>
            <a:chOff x="5525359" y="3314469"/>
            <a:chExt cx="2160000" cy="2160000"/>
          </a:xfrm>
        </p:grpSpPr>
        <p:sp>
          <p:nvSpPr>
            <p:cNvPr id="6" name="Google Shape;195;p38">
              <a:extLst>
                <a:ext uri="{FF2B5EF4-FFF2-40B4-BE49-F238E27FC236}">
                  <a16:creationId xmlns:a16="http://schemas.microsoft.com/office/drawing/2014/main" id="{C1889266-FA81-75D6-0081-B8C961CD0DF9}"/>
                </a:ext>
              </a:extLst>
            </p:cNvPr>
            <p:cNvSpPr/>
            <p:nvPr/>
          </p:nvSpPr>
          <p:spPr>
            <a:xfrm>
              <a:off x="5525359" y="3314469"/>
              <a:ext cx="2160000" cy="2160000"/>
            </a:xfrm>
            <a:prstGeom prst="ellipse">
              <a:avLst/>
            </a:prstGeom>
            <a:gradFill>
              <a:gsLst>
                <a:gs pos="0">
                  <a:srgbClr val="E2597D"/>
                </a:gs>
                <a:gs pos="100000">
                  <a:srgbClr val="E2597D"/>
                </a:gs>
              </a:gsLst>
              <a:path path="circle">
                <a:fillToRect l="50000" t="50000" r="50000" b="50000"/>
              </a:path>
              <a:tileRect/>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7" name="Google Shape;196;p38">
              <a:extLst>
                <a:ext uri="{FF2B5EF4-FFF2-40B4-BE49-F238E27FC236}">
                  <a16:creationId xmlns:a16="http://schemas.microsoft.com/office/drawing/2014/main" id="{5CA46E66-941E-7654-3143-4DC46670320B}"/>
                </a:ext>
              </a:extLst>
            </p:cNvPr>
            <p:cNvSpPr txBox="1"/>
            <p:nvPr/>
          </p:nvSpPr>
          <p:spPr>
            <a:xfrm>
              <a:off x="5865633" y="3657494"/>
              <a:ext cx="1523322" cy="20541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00000"/>
                  </a:solidFill>
                  <a:latin typeface="Arial"/>
                  <a:ea typeface="Arial"/>
                  <a:cs typeface="Arial"/>
                  <a:sym typeface="Arial"/>
                </a:rPr>
                <a:t>Machine Learning</a:t>
              </a:r>
              <a:endParaRPr sz="1600" b="1" i="0" u="none" strike="noStrike" cap="none">
                <a:solidFill>
                  <a:srgbClr val="000000"/>
                </a:solidFill>
                <a:latin typeface="Arial"/>
                <a:ea typeface="Arial"/>
                <a:cs typeface="Arial"/>
                <a:sym typeface="Arial"/>
              </a:endParaRPr>
            </a:p>
          </p:txBody>
        </p:sp>
      </p:grpSp>
      <p:grpSp>
        <p:nvGrpSpPr>
          <p:cNvPr id="8" name="Google Shape;197;p38">
            <a:extLst>
              <a:ext uri="{FF2B5EF4-FFF2-40B4-BE49-F238E27FC236}">
                <a16:creationId xmlns:a16="http://schemas.microsoft.com/office/drawing/2014/main" id="{FCA71CC6-CCAA-0886-131E-06E895B439F6}"/>
              </a:ext>
            </a:extLst>
          </p:cNvPr>
          <p:cNvGrpSpPr/>
          <p:nvPr/>
        </p:nvGrpSpPr>
        <p:grpSpPr>
          <a:xfrm>
            <a:off x="2225788" y="3387762"/>
            <a:ext cx="2480125" cy="2438022"/>
            <a:chOff x="2037454" y="3263686"/>
            <a:chExt cx="1523196" cy="1397490"/>
          </a:xfrm>
        </p:grpSpPr>
        <p:sp>
          <p:nvSpPr>
            <p:cNvPr id="9" name="Google Shape;198;p38">
              <a:extLst>
                <a:ext uri="{FF2B5EF4-FFF2-40B4-BE49-F238E27FC236}">
                  <a16:creationId xmlns:a16="http://schemas.microsoft.com/office/drawing/2014/main" id="{3F55383B-DC37-0F5E-4443-F401FC430251}"/>
                </a:ext>
              </a:extLst>
            </p:cNvPr>
            <p:cNvSpPr/>
            <p:nvPr/>
          </p:nvSpPr>
          <p:spPr>
            <a:xfrm>
              <a:off x="2037454" y="3263686"/>
              <a:ext cx="1497338" cy="1397490"/>
            </a:xfrm>
            <a:prstGeom prst="ellipse">
              <a:avLst/>
            </a:prstGeom>
            <a:solidFill>
              <a:srgbClr val="FAA91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10" name="Google Shape;199;p38">
              <a:extLst>
                <a:ext uri="{FF2B5EF4-FFF2-40B4-BE49-F238E27FC236}">
                  <a16:creationId xmlns:a16="http://schemas.microsoft.com/office/drawing/2014/main" id="{9964684F-D622-672E-18F0-FCA2A13A9032}"/>
                </a:ext>
              </a:extLst>
            </p:cNvPr>
            <p:cNvSpPr txBox="1"/>
            <p:nvPr/>
          </p:nvSpPr>
          <p:spPr>
            <a:xfrm>
              <a:off x="2063312" y="3460901"/>
              <a:ext cx="1497338" cy="19403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dirty="0">
                  <a:solidFill>
                    <a:srgbClr val="000000"/>
                  </a:solidFill>
                  <a:latin typeface="Arial"/>
                  <a:ea typeface="Arial"/>
                  <a:cs typeface="Arial"/>
                  <a:sym typeface="Arial"/>
                </a:rPr>
                <a:t>Deep Learning</a:t>
              </a:r>
              <a:endParaRPr sz="1600" b="1" i="0" u="none" strike="noStrike" cap="none" dirty="0">
                <a:solidFill>
                  <a:srgbClr val="000000"/>
                </a:solidFill>
                <a:latin typeface="Arial"/>
                <a:ea typeface="Arial"/>
                <a:cs typeface="Arial"/>
                <a:sym typeface="Arial"/>
              </a:endParaRPr>
            </a:p>
          </p:txBody>
        </p:sp>
      </p:grpSp>
      <p:sp>
        <p:nvSpPr>
          <p:cNvPr id="13" name="Google Shape;213;g27c556bce23_0_16">
            <a:extLst>
              <a:ext uri="{FF2B5EF4-FFF2-40B4-BE49-F238E27FC236}">
                <a16:creationId xmlns:a16="http://schemas.microsoft.com/office/drawing/2014/main" id="{47263D41-CD68-13F3-B6AA-74555E9395AA}"/>
              </a:ext>
            </a:extLst>
          </p:cNvPr>
          <p:cNvSpPr txBox="1"/>
          <p:nvPr/>
        </p:nvSpPr>
        <p:spPr>
          <a:xfrm>
            <a:off x="6096000" y="2595660"/>
            <a:ext cx="5533291" cy="89251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fr-FR" sz="2000" b="1" i="0" u="none" strike="noStrike" cap="none" dirty="0">
                <a:solidFill>
                  <a:srgbClr val="000000"/>
                </a:solidFill>
                <a:latin typeface="Arial"/>
                <a:ea typeface="Arial"/>
                <a:cs typeface="Arial"/>
                <a:sym typeface="Arial"/>
              </a:rPr>
              <a:t>Machine Learning</a:t>
            </a:r>
          </a:p>
          <a:p>
            <a:pPr marL="0" marR="0" lvl="0" indent="0" algn="l" rtl="0">
              <a:lnSpc>
                <a:spcPct val="100000"/>
              </a:lnSpc>
              <a:spcBef>
                <a:spcPts val="0"/>
              </a:spcBef>
              <a:spcAft>
                <a:spcPts val="0"/>
              </a:spcAft>
              <a:buClr>
                <a:srgbClr val="000000"/>
              </a:buClr>
              <a:buSzPts val="1100"/>
              <a:buFont typeface="Arial"/>
              <a:buNone/>
            </a:pPr>
            <a:r>
              <a:rPr lang="fr-FR" sz="1600" b="0" i="0" u="none" strike="noStrike" cap="none" dirty="0">
                <a:solidFill>
                  <a:srgbClr val="434343"/>
                </a:solidFill>
                <a:latin typeface="Arial"/>
                <a:ea typeface="Arial"/>
                <a:cs typeface="Arial"/>
                <a:sym typeface="Arial"/>
              </a:rPr>
              <a:t>Résolution de tâches spécifiques à partir d’une quantité importante de données.</a:t>
            </a:r>
          </a:p>
        </p:txBody>
      </p:sp>
      <p:sp>
        <p:nvSpPr>
          <p:cNvPr id="14" name="Google Shape;213;g27c556bce23_0_16">
            <a:extLst>
              <a:ext uri="{FF2B5EF4-FFF2-40B4-BE49-F238E27FC236}">
                <a16:creationId xmlns:a16="http://schemas.microsoft.com/office/drawing/2014/main" id="{F853AA4F-3642-58E9-E06A-060C3408B075}"/>
              </a:ext>
            </a:extLst>
          </p:cNvPr>
          <p:cNvSpPr txBox="1"/>
          <p:nvPr/>
        </p:nvSpPr>
        <p:spPr>
          <a:xfrm>
            <a:off x="6096000" y="3572448"/>
            <a:ext cx="5533291" cy="114899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1000"/>
              </a:spcBef>
              <a:spcAft>
                <a:spcPts val="0"/>
              </a:spcAft>
              <a:buClr>
                <a:srgbClr val="000000"/>
              </a:buClr>
              <a:buSzPts val="1700"/>
              <a:buFont typeface="Arial"/>
              <a:buNone/>
            </a:pPr>
            <a:r>
              <a:rPr lang="fr-FR" sz="2000" b="1" i="0" u="none" strike="noStrike" cap="none" dirty="0">
                <a:solidFill>
                  <a:srgbClr val="000000"/>
                </a:solidFill>
                <a:latin typeface="Arial"/>
                <a:ea typeface="Arial"/>
                <a:cs typeface="Arial"/>
                <a:sym typeface="Arial"/>
              </a:rPr>
              <a:t>Deep Learning</a:t>
            </a:r>
          </a:p>
          <a:p>
            <a:pPr marL="0" marR="0" lvl="0" indent="0" algn="l" rtl="0">
              <a:lnSpc>
                <a:spcPct val="100000"/>
              </a:lnSpc>
              <a:spcBef>
                <a:spcPts val="0"/>
              </a:spcBef>
              <a:spcAft>
                <a:spcPts val="1000"/>
              </a:spcAft>
              <a:buClr>
                <a:srgbClr val="000000"/>
              </a:buClr>
              <a:buSzPts val="1100"/>
              <a:buFont typeface="Arial"/>
              <a:buNone/>
            </a:pPr>
            <a:r>
              <a:rPr lang="fr-FR" sz="1600" dirty="0">
                <a:solidFill>
                  <a:srgbClr val="434343"/>
                </a:solidFill>
              </a:rPr>
              <a:t>Méthode d’apprentissage automatique (Machine Learning) basée sur des </a:t>
            </a:r>
            <a:r>
              <a:rPr lang="fr-FR" sz="1600" b="1" dirty="0">
                <a:solidFill>
                  <a:srgbClr val="434343"/>
                </a:solidFill>
              </a:rPr>
              <a:t>réseaux de neurones </a:t>
            </a:r>
            <a:r>
              <a:rPr lang="fr-FR" sz="1600" dirty="0">
                <a:solidFill>
                  <a:srgbClr val="434343"/>
                </a:solidFill>
              </a:rPr>
              <a:t>artificiels.</a:t>
            </a:r>
          </a:p>
        </p:txBody>
      </p:sp>
      <p:grpSp>
        <p:nvGrpSpPr>
          <p:cNvPr id="11" name="Google Shape;197;p38">
            <a:extLst>
              <a:ext uri="{FF2B5EF4-FFF2-40B4-BE49-F238E27FC236}">
                <a16:creationId xmlns:a16="http://schemas.microsoft.com/office/drawing/2014/main" id="{231DF2C6-A3E5-7058-1F50-15F92C3E9CFC}"/>
              </a:ext>
            </a:extLst>
          </p:cNvPr>
          <p:cNvGrpSpPr/>
          <p:nvPr/>
        </p:nvGrpSpPr>
        <p:grpSpPr>
          <a:xfrm>
            <a:off x="2246840" y="4148345"/>
            <a:ext cx="2438022" cy="1677439"/>
            <a:chOff x="1966056" y="3962430"/>
            <a:chExt cx="1497338" cy="961519"/>
          </a:xfrm>
        </p:grpSpPr>
        <p:sp>
          <p:nvSpPr>
            <p:cNvPr id="12" name="Google Shape;198;p38">
              <a:extLst>
                <a:ext uri="{FF2B5EF4-FFF2-40B4-BE49-F238E27FC236}">
                  <a16:creationId xmlns:a16="http://schemas.microsoft.com/office/drawing/2014/main" id="{687DF207-237F-B23C-03D3-02A9DEE95CAB}"/>
                </a:ext>
              </a:extLst>
            </p:cNvPr>
            <p:cNvSpPr/>
            <p:nvPr/>
          </p:nvSpPr>
          <p:spPr>
            <a:xfrm>
              <a:off x="2199616" y="3962430"/>
              <a:ext cx="1030218" cy="961519"/>
            </a:xfrm>
            <a:prstGeom prst="ellipse">
              <a:avLst/>
            </a:prstGeom>
            <a:solidFill>
              <a:srgbClr val="00B05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15" name="Google Shape;199;p38">
              <a:extLst>
                <a:ext uri="{FF2B5EF4-FFF2-40B4-BE49-F238E27FC236}">
                  <a16:creationId xmlns:a16="http://schemas.microsoft.com/office/drawing/2014/main" id="{E2A1C629-D94A-7337-E578-4B17940E6A90}"/>
                </a:ext>
              </a:extLst>
            </p:cNvPr>
            <p:cNvSpPr txBox="1"/>
            <p:nvPr/>
          </p:nvSpPr>
          <p:spPr>
            <a:xfrm>
              <a:off x="1966056" y="4290932"/>
              <a:ext cx="1497338" cy="19403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dirty="0">
                  <a:solidFill>
                    <a:srgbClr val="000000"/>
                  </a:solidFill>
                  <a:latin typeface="Arial"/>
                  <a:ea typeface="Arial"/>
                  <a:cs typeface="Arial"/>
                  <a:sym typeface="Arial"/>
                </a:rPr>
                <a:t>IA Générative</a:t>
              </a:r>
              <a:endParaRPr sz="1600" b="1" i="0" u="none" strike="noStrike" cap="none" dirty="0">
                <a:solidFill>
                  <a:srgbClr val="000000"/>
                </a:solidFill>
                <a:latin typeface="Arial"/>
                <a:ea typeface="Arial"/>
                <a:cs typeface="Arial"/>
                <a:sym typeface="Arial"/>
              </a:endParaRPr>
            </a:p>
          </p:txBody>
        </p:sp>
      </p:grpSp>
      <p:sp>
        <p:nvSpPr>
          <p:cNvPr id="17" name="ZoneTexte 16">
            <a:extLst>
              <a:ext uri="{FF2B5EF4-FFF2-40B4-BE49-F238E27FC236}">
                <a16:creationId xmlns:a16="http://schemas.microsoft.com/office/drawing/2014/main" id="{54577CB8-A39F-CAD0-E91E-1080D8733A33}"/>
              </a:ext>
            </a:extLst>
          </p:cNvPr>
          <p:cNvSpPr txBox="1"/>
          <p:nvPr/>
        </p:nvSpPr>
        <p:spPr>
          <a:xfrm>
            <a:off x="6158377" y="4721440"/>
            <a:ext cx="6096000" cy="861774"/>
          </a:xfrm>
          <a:prstGeom prst="rect">
            <a:avLst/>
          </a:prstGeom>
          <a:noFill/>
        </p:spPr>
        <p:txBody>
          <a:bodyPr wrap="square">
            <a:spAutoFit/>
          </a:bodyPr>
          <a:lstStyle/>
          <a:p>
            <a:pPr marL="0" marR="0" lvl="0" indent="0" algn="l" rtl="0">
              <a:lnSpc>
                <a:spcPct val="100000"/>
              </a:lnSpc>
              <a:spcBef>
                <a:spcPts val="1000"/>
              </a:spcBef>
              <a:spcAft>
                <a:spcPts val="0"/>
              </a:spcAft>
              <a:buClr>
                <a:srgbClr val="000000"/>
              </a:buClr>
              <a:buSzPts val="1700"/>
              <a:buFont typeface="Arial"/>
              <a:buNone/>
            </a:pPr>
            <a:r>
              <a:rPr lang="fr-FR" sz="1800" b="1" i="0" u="none" strike="noStrike" cap="none" dirty="0">
                <a:solidFill>
                  <a:srgbClr val="000000"/>
                </a:solidFill>
                <a:latin typeface="Arial"/>
                <a:ea typeface="Arial"/>
                <a:cs typeface="Arial"/>
                <a:sym typeface="Arial"/>
              </a:rPr>
              <a:t>IA Générative</a:t>
            </a:r>
          </a:p>
          <a:p>
            <a:pPr marL="0" marR="0" lvl="0" indent="0" algn="l" rtl="0">
              <a:lnSpc>
                <a:spcPct val="100000"/>
              </a:lnSpc>
              <a:spcBef>
                <a:spcPts val="0"/>
              </a:spcBef>
              <a:spcAft>
                <a:spcPts val="1000"/>
              </a:spcAft>
              <a:buClr>
                <a:srgbClr val="000000"/>
              </a:buClr>
              <a:buSzPts val="1100"/>
              <a:buFont typeface="Arial"/>
              <a:buNone/>
            </a:pPr>
            <a:r>
              <a:rPr lang="fr-FR" sz="1600" dirty="0">
                <a:solidFill>
                  <a:srgbClr val="434343"/>
                </a:solidFill>
              </a:rPr>
              <a:t>Production de contenu (texte, image) à partir de requêtes (prompts) sur la base de modèles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wipe(left)">
                                      <p:cBhvr>
                                        <p:cTn id="7" dur="500"/>
                                        <p:tgtEl>
                                          <p:spTgt spid="2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13"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3" name="Google Shape;213;g27c556bce23_0_16"/>
          <p:cNvSpPr txBox="1"/>
          <p:nvPr/>
        </p:nvSpPr>
        <p:spPr>
          <a:xfrm>
            <a:off x="6096000" y="1550377"/>
            <a:ext cx="5533291" cy="89251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fr-FR" sz="2000" b="1" i="0" u="none" strike="noStrike" cap="none">
                <a:solidFill>
                  <a:schemeClr val="bg1">
                    <a:lumMod val="85000"/>
                  </a:schemeClr>
                </a:solidFill>
                <a:latin typeface="Arial"/>
                <a:ea typeface="Arial"/>
                <a:cs typeface="Arial"/>
                <a:sym typeface="Arial"/>
              </a:rPr>
              <a:t>Intelligence Artificielle</a:t>
            </a:r>
          </a:p>
          <a:p>
            <a:pPr marL="0" marR="0" lvl="0" indent="0" algn="l" rtl="0">
              <a:lnSpc>
                <a:spcPct val="100000"/>
              </a:lnSpc>
              <a:spcBef>
                <a:spcPts val="0"/>
              </a:spcBef>
              <a:spcAft>
                <a:spcPts val="0"/>
              </a:spcAft>
              <a:buClr>
                <a:srgbClr val="000000"/>
              </a:buClr>
              <a:buSzPts val="1300"/>
              <a:buFont typeface="Arial"/>
              <a:buNone/>
            </a:pPr>
            <a:r>
              <a:rPr lang="fr-FR" sz="1600" b="0" i="0" u="none" strike="noStrike" cap="none">
                <a:solidFill>
                  <a:schemeClr val="bg1">
                    <a:lumMod val="85000"/>
                  </a:schemeClr>
                </a:solidFill>
                <a:latin typeface="Arial"/>
                <a:ea typeface="Arial"/>
                <a:cs typeface="Arial"/>
                <a:sym typeface="Arial"/>
              </a:rPr>
              <a:t>Résolution de tâches complexes et variées imitant le comportement humain.</a:t>
            </a:r>
          </a:p>
        </p:txBody>
      </p:sp>
      <p:sp>
        <p:nvSpPr>
          <p:cNvPr id="13" name="Google Shape;213;g27c556bce23_0_16">
            <a:extLst>
              <a:ext uri="{FF2B5EF4-FFF2-40B4-BE49-F238E27FC236}">
                <a16:creationId xmlns:a16="http://schemas.microsoft.com/office/drawing/2014/main" id="{47263D41-CD68-13F3-B6AA-74555E9395AA}"/>
              </a:ext>
            </a:extLst>
          </p:cNvPr>
          <p:cNvSpPr txBox="1"/>
          <p:nvPr/>
        </p:nvSpPr>
        <p:spPr>
          <a:xfrm>
            <a:off x="6096000" y="2925561"/>
            <a:ext cx="5533291" cy="89251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fr-FR" sz="2000" b="1" i="0" u="none" strike="noStrike" cap="none">
                <a:solidFill>
                  <a:schemeClr val="bg1">
                    <a:lumMod val="85000"/>
                  </a:schemeClr>
                </a:solidFill>
                <a:latin typeface="Arial"/>
                <a:ea typeface="Arial"/>
                <a:cs typeface="Arial"/>
                <a:sym typeface="Arial"/>
              </a:rPr>
              <a:t>Machine Learning</a:t>
            </a:r>
          </a:p>
          <a:p>
            <a:pPr marL="0" marR="0" lvl="0" indent="0" algn="l" rtl="0">
              <a:lnSpc>
                <a:spcPct val="100000"/>
              </a:lnSpc>
              <a:spcBef>
                <a:spcPts val="0"/>
              </a:spcBef>
              <a:spcAft>
                <a:spcPts val="0"/>
              </a:spcAft>
              <a:buClr>
                <a:srgbClr val="000000"/>
              </a:buClr>
              <a:buSzPts val="1100"/>
              <a:buFont typeface="Arial"/>
              <a:buNone/>
            </a:pPr>
            <a:r>
              <a:rPr lang="fr-FR" sz="1600" b="0" i="0" u="none" strike="noStrike" cap="none">
                <a:solidFill>
                  <a:schemeClr val="bg1">
                    <a:lumMod val="85000"/>
                  </a:schemeClr>
                </a:solidFill>
                <a:latin typeface="Arial"/>
                <a:ea typeface="Arial"/>
                <a:cs typeface="Arial"/>
                <a:sym typeface="Arial"/>
              </a:rPr>
              <a:t>Résolution de tâches spécifiques à partir d’une quantité importante de données.</a:t>
            </a:r>
          </a:p>
        </p:txBody>
      </p:sp>
      <p:sp>
        <p:nvSpPr>
          <p:cNvPr id="14" name="Google Shape;213;g27c556bce23_0_16">
            <a:extLst>
              <a:ext uri="{FF2B5EF4-FFF2-40B4-BE49-F238E27FC236}">
                <a16:creationId xmlns:a16="http://schemas.microsoft.com/office/drawing/2014/main" id="{F853AA4F-3642-58E9-E06A-060C3408B075}"/>
              </a:ext>
            </a:extLst>
          </p:cNvPr>
          <p:cNvSpPr txBox="1"/>
          <p:nvPr/>
        </p:nvSpPr>
        <p:spPr>
          <a:xfrm>
            <a:off x="6096000" y="4300745"/>
            <a:ext cx="5533291" cy="114899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1000"/>
              </a:spcBef>
              <a:spcAft>
                <a:spcPts val="0"/>
              </a:spcAft>
              <a:buClr>
                <a:srgbClr val="000000"/>
              </a:buClr>
              <a:buSzPts val="1700"/>
              <a:buFont typeface="Arial"/>
              <a:buNone/>
            </a:pPr>
            <a:r>
              <a:rPr lang="fr-FR" sz="2000" b="1" i="0" u="none" strike="noStrike" cap="none">
                <a:solidFill>
                  <a:srgbClr val="000000"/>
                </a:solidFill>
                <a:latin typeface="Arial"/>
                <a:ea typeface="Arial"/>
                <a:cs typeface="Arial"/>
                <a:sym typeface="Arial"/>
              </a:rPr>
              <a:t>Deep Learning</a:t>
            </a:r>
          </a:p>
          <a:p>
            <a:pPr marL="0" marR="0" lvl="0" indent="0" algn="l" rtl="0">
              <a:lnSpc>
                <a:spcPct val="100000"/>
              </a:lnSpc>
              <a:spcBef>
                <a:spcPts val="0"/>
              </a:spcBef>
              <a:spcAft>
                <a:spcPts val="1000"/>
              </a:spcAft>
              <a:buClr>
                <a:srgbClr val="000000"/>
              </a:buClr>
              <a:buSzPts val="1100"/>
              <a:buFont typeface="Arial"/>
              <a:buNone/>
            </a:pPr>
            <a:r>
              <a:rPr lang="fr-FR" sz="1600" b="0" i="0" u="none" strike="noStrike" cap="none">
                <a:solidFill>
                  <a:srgbClr val="434343"/>
                </a:solidFill>
                <a:latin typeface="Arial"/>
                <a:ea typeface="Arial"/>
                <a:cs typeface="Arial"/>
                <a:sym typeface="Arial"/>
              </a:rPr>
              <a:t>Méthode d’apprentissage automatique (Machine Learning) basée sur des </a:t>
            </a:r>
            <a:r>
              <a:rPr lang="fr-FR" sz="1600" b="0" i="1" u="none" strike="noStrike" cap="none">
                <a:solidFill>
                  <a:srgbClr val="434343"/>
                </a:solidFill>
                <a:latin typeface="Arial"/>
                <a:ea typeface="Arial"/>
                <a:cs typeface="Arial"/>
                <a:sym typeface="Arial"/>
              </a:rPr>
              <a:t>réseaux de neurones artificiels</a:t>
            </a:r>
            <a:r>
              <a:rPr lang="fr-FR" sz="1600" b="0" i="0" u="none" strike="noStrike" cap="none">
                <a:solidFill>
                  <a:srgbClr val="434343"/>
                </a:solidFill>
                <a:latin typeface="Arial"/>
                <a:ea typeface="Arial"/>
                <a:cs typeface="Arial"/>
                <a:sym typeface="Arial"/>
              </a:rPr>
              <a:t>.</a:t>
            </a:r>
            <a:endParaRPr lang="fr-FR" sz="1800" b="1" i="0" u="none" strike="noStrike" cap="none">
              <a:solidFill>
                <a:srgbClr val="000000"/>
              </a:solidFill>
              <a:latin typeface="Arial"/>
              <a:ea typeface="Arial"/>
              <a:cs typeface="Arial"/>
              <a:sym typeface="Arial"/>
            </a:endParaRPr>
          </a:p>
        </p:txBody>
      </p:sp>
      <p:grpSp>
        <p:nvGrpSpPr>
          <p:cNvPr id="34" name="Group 33">
            <a:extLst>
              <a:ext uri="{FF2B5EF4-FFF2-40B4-BE49-F238E27FC236}">
                <a16:creationId xmlns:a16="http://schemas.microsoft.com/office/drawing/2014/main" id="{54E608FB-4255-5EDF-C11B-77C97F0104E9}"/>
              </a:ext>
            </a:extLst>
          </p:cNvPr>
          <p:cNvGrpSpPr/>
          <p:nvPr/>
        </p:nvGrpSpPr>
        <p:grpSpPr>
          <a:xfrm>
            <a:off x="1198132" y="1332449"/>
            <a:ext cx="4493335" cy="4493336"/>
            <a:chOff x="1198132" y="1332449"/>
            <a:chExt cx="4493335" cy="4493336"/>
          </a:xfrm>
        </p:grpSpPr>
        <p:grpSp>
          <p:nvGrpSpPr>
            <p:cNvPr id="25" name="Google Shape;190;p38">
              <a:extLst>
                <a:ext uri="{FF2B5EF4-FFF2-40B4-BE49-F238E27FC236}">
                  <a16:creationId xmlns:a16="http://schemas.microsoft.com/office/drawing/2014/main" id="{EF289F75-16DB-4ED6-D092-841601DA293E}"/>
                </a:ext>
              </a:extLst>
            </p:cNvPr>
            <p:cNvGrpSpPr/>
            <p:nvPr/>
          </p:nvGrpSpPr>
          <p:grpSpPr>
            <a:xfrm>
              <a:off x="1198132" y="1332449"/>
              <a:ext cx="4493335" cy="4493335"/>
              <a:chOff x="4567756" y="2044407"/>
              <a:chExt cx="2160000" cy="2160000"/>
            </a:xfrm>
          </p:grpSpPr>
          <p:sp>
            <p:nvSpPr>
              <p:cNvPr id="26" name="Google Shape;191;p38">
                <a:extLst>
                  <a:ext uri="{FF2B5EF4-FFF2-40B4-BE49-F238E27FC236}">
                    <a16:creationId xmlns:a16="http://schemas.microsoft.com/office/drawing/2014/main" id="{EEF3D32D-9786-438B-6F85-385FD9C3EB65}"/>
                  </a:ext>
                </a:extLst>
              </p:cNvPr>
              <p:cNvSpPr/>
              <p:nvPr/>
            </p:nvSpPr>
            <p:spPr>
              <a:xfrm>
                <a:off x="4567756" y="2044407"/>
                <a:ext cx="2160000" cy="2160000"/>
              </a:xfrm>
              <a:prstGeom prst="ellipse">
                <a:avLst/>
              </a:prstGeom>
              <a:solidFill>
                <a:srgbClr val="D9D9D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7" name="Google Shape;192;p38">
                <a:extLst>
                  <a:ext uri="{FF2B5EF4-FFF2-40B4-BE49-F238E27FC236}">
                    <a16:creationId xmlns:a16="http://schemas.microsoft.com/office/drawing/2014/main" id="{3EAC7B0D-4EA1-B97D-885B-AC135E4FEFF8}"/>
                  </a:ext>
                </a:extLst>
              </p:cNvPr>
              <p:cNvSpPr txBox="1"/>
              <p:nvPr/>
            </p:nvSpPr>
            <p:spPr>
              <a:xfrm>
                <a:off x="4765791" y="2255574"/>
                <a:ext cx="1763930" cy="16272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00000"/>
                    </a:solidFill>
                    <a:latin typeface="Arial"/>
                    <a:ea typeface="Arial"/>
                    <a:cs typeface="Arial"/>
                    <a:sym typeface="Arial"/>
                  </a:rPr>
                  <a:t>Intelligence Artificielle</a:t>
                </a:r>
                <a:endParaRPr sz="1600" b="0" i="0" u="none" strike="noStrike" cap="none">
                  <a:solidFill>
                    <a:srgbClr val="000000"/>
                  </a:solidFill>
                  <a:latin typeface="Arial"/>
                  <a:ea typeface="Arial"/>
                  <a:cs typeface="Arial"/>
                  <a:sym typeface="Arial"/>
                </a:endParaRPr>
              </a:p>
            </p:txBody>
          </p:sp>
        </p:grpSp>
        <p:grpSp>
          <p:nvGrpSpPr>
            <p:cNvPr id="28" name="Google Shape;194;p38">
              <a:extLst>
                <a:ext uri="{FF2B5EF4-FFF2-40B4-BE49-F238E27FC236}">
                  <a16:creationId xmlns:a16="http://schemas.microsoft.com/office/drawing/2014/main" id="{02E12F9A-CA42-E840-32F3-9BA6547F5433}"/>
                </a:ext>
              </a:extLst>
            </p:cNvPr>
            <p:cNvGrpSpPr/>
            <p:nvPr/>
          </p:nvGrpSpPr>
          <p:grpSpPr>
            <a:xfrm>
              <a:off x="1665042" y="2266271"/>
              <a:ext cx="3559514" cy="3559514"/>
              <a:chOff x="5525359" y="3314469"/>
              <a:chExt cx="2160000" cy="2160000"/>
            </a:xfrm>
          </p:grpSpPr>
          <p:sp>
            <p:nvSpPr>
              <p:cNvPr id="29" name="Google Shape;195;p38">
                <a:extLst>
                  <a:ext uri="{FF2B5EF4-FFF2-40B4-BE49-F238E27FC236}">
                    <a16:creationId xmlns:a16="http://schemas.microsoft.com/office/drawing/2014/main" id="{2499AE15-3993-C6E8-A835-9F4F03499BF0}"/>
                  </a:ext>
                </a:extLst>
              </p:cNvPr>
              <p:cNvSpPr/>
              <p:nvPr/>
            </p:nvSpPr>
            <p:spPr>
              <a:xfrm>
                <a:off x="5525359" y="3314469"/>
                <a:ext cx="2160000" cy="2160000"/>
              </a:xfrm>
              <a:prstGeom prst="ellipse">
                <a:avLst/>
              </a:prstGeom>
              <a:gradFill>
                <a:gsLst>
                  <a:gs pos="0">
                    <a:srgbClr val="E2597D"/>
                  </a:gs>
                  <a:gs pos="100000">
                    <a:srgbClr val="E2597D"/>
                  </a:gs>
                </a:gsLst>
                <a:path path="circle">
                  <a:fillToRect l="50000" t="50000" r="50000" b="50000"/>
                </a:path>
                <a:tileRect/>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0" name="Google Shape;196;p38">
                <a:extLst>
                  <a:ext uri="{FF2B5EF4-FFF2-40B4-BE49-F238E27FC236}">
                    <a16:creationId xmlns:a16="http://schemas.microsoft.com/office/drawing/2014/main" id="{56377F34-1129-C6A3-848D-A1C6605D3CD5}"/>
                  </a:ext>
                </a:extLst>
              </p:cNvPr>
              <p:cNvSpPr txBox="1"/>
              <p:nvPr/>
            </p:nvSpPr>
            <p:spPr>
              <a:xfrm>
                <a:off x="5865633" y="3657494"/>
                <a:ext cx="1523322" cy="20541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00000"/>
                    </a:solidFill>
                    <a:latin typeface="Arial"/>
                    <a:ea typeface="Arial"/>
                    <a:cs typeface="Arial"/>
                    <a:sym typeface="Arial"/>
                  </a:rPr>
                  <a:t>Machine Learning</a:t>
                </a:r>
                <a:endParaRPr sz="1600" b="1" i="0" u="none" strike="noStrike" cap="none">
                  <a:solidFill>
                    <a:srgbClr val="000000"/>
                  </a:solidFill>
                  <a:latin typeface="Arial"/>
                  <a:ea typeface="Arial"/>
                  <a:cs typeface="Arial"/>
                  <a:sym typeface="Arial"/>
                </a:endParaRPr>
              </a:p>
            </p:txBody>
          </p:sp>
        </p:grpSp>
        <p:grpSp>
          <p:nvGrpSpPr>
            <p:cNvPr id="31" name="Google Shape;197;p38">
              <a:extLst>
                <a:ext uri="{FF2B5EF4-FFF2-40B4-BE49-F238E27FC236}">
                  <a16:creationId xmlns:a16="http://schemas.microsoft.com/office/drawing/2014/main" id="{BF4A6195-0659-BE9B-BF0D-1026C49DEB44}"/>
                </a:ext>
              </a:extLst>
            </p:cNvPr>
            <p:cNvGrpSpPr/>
            <p:nvPr/>
          </p:nvGrpSpPr>
          <p:grpSpPr>
            <a:xfrm>
              <a:off x="2225788" y="3387762"/>
              <a:ext cx="2438022" cy="2438022"/>
              <a:chOff x="2037454" y="3263686"/>
              <a:chExt cx="1497338" cy="1397490"/>
            </a:xfrm>
          </p:grpSpPr>
          <p:sp>
            <p:nvSpPr>
              <p:cNvPr id="32" name="Google Shape;198;p38">
                <a:extLst>
                  <a:ext uri="{FF2B5EF4-FFF2-40B4-BE49-F238E27FC236}">
                    <a16:creationId xmlns:a16="http://schemas.microsoft.com/office/drawing/2014/main" id="{BED1A855-F677-59F9-9231-6940E2869404}"/>
                  </a:ext>
                </a:extLst>
              </p:cNvPr>
              <p:cNvSpPr/>
              <p:nvPr/>
            </p:nvSpPr>
            <p:spPr>
              <a:xfrm>
                <a:off x="2037454" y="3263686"/>
                <a:ext cx="1497338" cy="1397490"/>
              </a:xfrm>
              <a:prstGeom prst="ellipse">
                <a:avLst/>
              </a:prstGeom>
              <a:solidFill>
                <a:srgbClr val="FAA919"/>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3" name="Google Shape;199;p38">
                <a:extLst>
                  <a:ext uri="{FF2B5EF4-FFF2-40B4-BE49-F238E27FC236}">
                    <a16:creationId xmlns:a16="http://schemas.microsoft.com/office/drawing/2014/main" id="{9E2BE84F-A9ED-D9F0-40DA-0D7F6B45E81D}"/>
                  </a:ext>
                </a:extLst>
              </p:cNvPr>
              <p:cNvSpPr txBox="1"/>
              <p:nvPr/>
            </p:nvSpPr>
            <p:spPr>
              <a:xfrm>
                <a:off x="2037454" y="3865411"/>
                <a:ext cx="1497338" cy="19403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00000"/>
                    </a:solidFill>
                    <a:latin typeface="Arial"/>
                    <a:ea typeface="Arial"/>
                    <a:cs typeface="Arial"/>
                    <a:sym typeface="Arial"/>
                  </a:rPr>
                  <a:t>Deep Learning</a:t>
                </a:r>
                <a:endParaRPr sz="1600" b="1" i="0" u="none" strike="noStrike" cap="none">
                  <a:solidFill>
                    <a:srgbClr val="000000"/>
                  </a:solidFill>
                  <a:latin typeface="Arial"/>
                  <a:ea typeface="Arial"/>
                  <a:cs typeface="Arial"/>
                  <a:sym typeface="Arial"/>
                </a:endParaRPr>
              </a:p>
            </p:txBody>
          </p:sp>
        </p:grpSp>
      </p:grpSp>
      <p:grpSp>
        <p:nvGrpSpPr>
          <p:cNvPr id="35" name="Group 34">
            <a:extLst>
              <a:ext uri="{FF2B5EF4-FFF2-40B4-BE49-F238E27FC236}">
                <a16:creationId xmlns:a16="http://schemas.microsoft.com/office/drawing/2014/main" id="{53318A6E-FF01-3005-7367-0068E1E7329F}"/>
              </a:ext>
            </a:extLst>
          </p:cNvPr>
          <p:cNvGrpSpPr/>
          <p:nvPr/>
        </p:nvGrpSpPr>
        <p:grpSpPr>
          <a:xfrm>
            <a:off x="1528252" y="168174"/>
            <a:ext cx="3845038" cy="6712687"/>
            <a:chOff x="1434467" y="168174"/>
            <a:chExt cx="3845038" cy="6712687"/>
          </a:xfrm>
        </p:grpSpPr>
        <p:pic>
          <p:nvPicPr>
            <p:cNvPr id="36" name="Google Shape;226;g280b2df8aac_0_1">
              <a:extLst>
                <a:ext uri="{FF2B5EF4-FFF2-40B4-BE49-F238E27FC236}">
                  <a16:creationId xmlns:a16="http://schemas.microsoft.com/office/drawing/2014/main" id="{1B84E883-BB95-8A81-9AF2-4DDA86B616DC}"/>
                </a:ext>
              </a:extLst>
            </p:cNvPr>
            <p:cNvPicPr preferRelativeResize="0"/>
            <p:nvPr/>
          </p:nvPicPr>
          <p:blipFill rotWithShape="1">
            <a:blip r:embed="rId3">
              <a:alphaModFix/>
            </a:blip>
            <a:srcRect/>
            <a:stretch/>
          </p:blipFill>
          <p:spPr>
            <a:xfrm>
              <a:off x="1434468" y="168174"/>
              <a:ext cx="3845037" cy="6378622"/>
            </a:xfrm>
            <a:prstGeom prst="rect">
              <a:avLst/>
            </a:prstGeom>
            <a:noFill/>
            <a:ln w="9525" cap="flat" cmpd="sng">
              <a:solidFill>
                <a:schemeClr val="accent1"/>
              </a:solidFill>
              <a:prstDash val="solid"/>
              <a:round/>
              <a:headEnd type="none" w="sm" len="sm"/>
              <a:tailEnd type="none" w="sm" len="sm"/>
            </a:ln>
          </p:spPr>
        </p:pic>
        <p:sp>
          <p:nvSpPr>
            <p:cNvPr id="37" name="Google Shape;227;g280b2df8aac_0_1">
              <a:extLst>
                <a:ext uri="{FF2B5EF4-FFF2-40B4-BE49-F238E27FC236}">
                  <a16:creationId xmlns:a16="http://schemas.microsoft.com/office/drawing/2014/main" id="{AD05077F-A8FD-F0C7-FA75-FF06A7860DB6}"/>
                </a:ext>
              </a:extLst>
            </p:cNvPr>
            <p:cNvSpPr txBox="1"/>
            <p:nvPr/>
          </p:nvSpPr>
          <p:spPr>
            <a:xfrm>
              <a:off x="1434467" y="6542161"/>
              <a:ext cx="3845037"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4"/>
                </a:rPr>
                <a:t>https://www.asimovinstitute.org/neural-network-zoo/</a:t>
              </a:r>
              <a:r>
                <a:rPr lang="fr-FR"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175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9"/>
          <p:cNvSpPr txBox="1">
            <a:spLocks noGrp="1"/>
          </p:cNvSpPr>
          <p:nvPr>
            <p:ph type="title"/>
          </p:nvPr>
        </p:nvSpPr>
        <p:spPr>
          <a:xfrm>
            <a:off x="322461" y="37071"/>
            <a:ext cx="10515600" cy="1120139"/>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3600" dirty="0"/>
              <a:t>Un peu d’histoire : 2 courants s’affrontent</a:t>
            </a:r>
            <a:br>
              <a:rPr lang="fr-FR" sz="3600" dirty="0"/>
            </a:br>
            <a:r>
              <a:rPr lang="fr-FR" sz="3600" dirty="0"/>
              <a:t>=&gt; Les systèmes experts se servent des </a:t>
            </a:r>
            <a:r>
              <a:rPr lang="fr-FR" sz="3600" b="1" dirty="0"/>
              <a:t>connaissances</a:t>
            </a:r>
            <a:endParaRPr sz="3600" dirty="0"/>
          </a:p>
        </p:txBody>
      </p:sp>
      <p:sp>
        <p:nvSpPr>
          <p:cNvPr id="4" name="Flèche : bas 3">
            <a:extLst>
              <a:ext uri="{FF2B5EF4-FFF2-40B4-BE49-F238E27FC236}">
                <a16:creationId xmlns:a16="http://schemas.microsoft.com/office/drawing/2014/main" id="{283AFDD3-886C-CDEA-0A33-00104728C206}"/>
              </a:ext>
            </a:extLst>
          </p:cNvPr>
          <p:cNvSpPr/>
          <p:nvPr/>
        </p:nvSpPr>
        <p:spPr>
          <a:xfrm>
            <a:off x="824753" y="1397946"/>
            <a:ext cx="2316480" cy="5253866"/>
          </a:xfrm>
          <a:prstGeom prst="downArrow">
            <a:avLst>
              <a:gd name="adj1" fmla="val 50000"/>
              <a:gd name="adj2" fmla="val 67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17B4401-55D5-B0EB-730F-6BD870792A5F}"/>
              </a:ext>
            </a:extLst>
          </p:cNvPr>
          <p:cNvSpPr/>
          <p:nvPr/>
        </p:nvSpPr>
        <p:spPr>
          <a:xfrm>
            <a:off x="1013897" y="1824843"/>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56234A2-D6F9-9C2A-5D24-D5A11797C9E3}"/>
              </a:ext>
            </a:extLst>
          </p:cNvPr>
          <p:cNvSpPr/>
          <p:nvPr/>
        </p:nvSpPr>
        <p:spPr>
          <a:xfrm>
            <a:off x="1026105" y="3620097"/>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275D091-D7DD-B383-B9FF-A6437352684D}"/>
              </a:ext>
            </a:extLst>
          </p:cNvPr>
          <p:cNvSpPr/>
          <p:nvPr/>
        </p:nvSpPr>
        <p:spPr>
          <a:xfrm>
            <a:off x="1015076" y="447961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F7F123EF-D7EC-976E-C170-30C015E3287D}"/>
              </a:ext>
            </a:extLst>
          </p:cNvPr>
          <p:cNvSpPr/>
          <p:nvPr/>
        </p:nvSpPr>
        <p:spPr>
          <a:xfrm rot="16200000">
            <a:off x="-43901" y="2356132"/>
            <a:ext cx="1053391" cy="758549"/>
          </a:xfrm>
          <a:prstGeom prst="downArrow">
            <a:avLst>
              <a:gd name="adj1" fmla="val 67028"/>
              <a:gd name="adj2" fmla="val 835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Google Shape;181;g27b8172e565_0_323">
            <a:extLst>
              <a:ext uri="{FF2B5EF4-FFF2-40B4-BE49-F238E27FC236}">
                <a16:creationId xmlns:a16="http://schemas.microsoft.com/office/drawing/2014/main" id="{426A9F12-6B09-65DC-A703-36BE34EC1CB3}"/>
              </a:ext>
            </a:extLst>
          </p:cNvPr>
          <p:cNvSpPr txBox="1">
            <a:spLocks/>
          </p:cNvSpPr>
          <p:nvPr/>
        </p:nvSpPr>
        <p:spPr>
          <a:xfrm rot="16200000">
            <a:off x="-354278" y="2730027"/>
            <a:ext cx="4711857" cy="139794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pPr algn="ctr"/>
            <a:r>
              <a:rPr lang="fr-FR" sz="2800" dirty="0">
                <a:solidFill>
                  <a:schemeClr val="bg1"/>
                </a:solidFill>
              </a:rPr>
              <a:t>1. Les systèmes experts</a:t>
            </a:r>
          </a:p>
        </p:txBody>
      </p:sp>
      <p:sp>
        <p:nvSpPr>
          <p:cNvPr id="11" name="Google Shape;181;g27b8172e565_0_323">
            <a:extLst>
              <a:ext uri="{FF2B5EF4-FFF2-40B4-BE49-F238E27FC236}">
                <a16:creationId xmlns:a16="http://schemas.microsoft.com/office/drawing/2014/main" id="{898532F1-26BA-B9D6-5688-7269BA2CEA3F}"/>
              </a:ext>
            </a:extLst>
          </p:cNvPr>
          <p:cNvSpPr txBox="1">
            <a:spLocks/>
          </p:cNvSpPr>
          <p:nvPr/>
        </p:nvSpPr>
        <p:spPr>
          <a:xfrm>
            <a:off x="79753" y="2320109"/>
            <a:ext cx="674633" cy="873292"/>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2000" b="1" dirty="0">
                <a:solidFill>
                  <a:schemeClr val="bg1"/>
                </a:solidFill>
              </a:rPr>
              <a:t>1970</a:t>
            </a:r>
          </a:p>
          <a:p>
            <a:r>
              <a:rPr lang="fr-FR" sz="2000" b="1" dirty="0">
                <a:solidFill>
                  <a:schemeClr val="bg1"/>
                </a:solidFill>
              </a:rPr>
              <a:t>1990</a:t>
            </a:r>
          </a:p>
        </p:txBody>
      </p:sp>
      <p:sp>
        <p:nvSpPr>
          <p:cNvPr id="13" name="Rectangle 12">
            <a:extLst>
              <a:ext uri="{FF2B5EF4-FFF2-40B4-BE49-F238E27FC236}">
                <a16:creationId xmlns:a16="http://schemas.microsoft.com/office/drawing/2014/main" id="{8CFE5DCE-F433-226D-DE8E-501970D2632C}"/>
              </a:ext>
            </a:extLst>
          </p:cNvPr>
          <p:cNvSpPr/>
          <p:nvPr/>
        </p:nvSpPr>
        <p:spPr>
          <a:xfrm>
            <a:off x="1011219" y="2653853"/>
            <a:ext cx="537883" cy="2134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hlinkClick r:id="rId3"/>
            <a:extLst>
              <a:ext uri="{FF2B5EF4-FFF2-40B4-BE49-F238E27FC236}">
                <a16:creationId xmlns:a16="http://schemas.microsoft.com/office/drawing/2014/main" id="{3A10C339-11CF-4CEF-B15C-F777F8E5C903}"/>
              </a:ext>
            </a:extLst>
          </p:cNvPr>
          <p:cNvPicPr>
            <a:picLocks noChangeAspect="1"/>
          </p:cNvPicPr>
          <p:nvPr/>
        </p:nvPicPr>
        <p:blipFill>
          <a:blip r:embed="rId4"/>
          <a:stretch>
            <a:fillRect/>
          </a:stretch>
        </p:blipFill>
        <p:spPr>
          <a:xfrm>
            <a:off x="3141232" y="1386172"/>
            <a:ext cx="8021169" cy="4467849"/>
          </a:xfrm>
          <a:prstGeom prst="rect">
            <a:avLst/>
          </a:prstGeom>
        </p:spPr>
      </p:pic>
      <p:sp>
        <p:nvSpPr>
          <p:cNvPr id="14" name="ZoneTexte 13">
            <a:extLst>
              <a:ext uri="{FF2B5EF4-FFF2-40B4-BE49-F238E27FC236}">
                <a16:creationId xmlns:a16="http://schemas.microsoft.com/office/drawing/2014/main" id="{E5EF8B50-1598-4C8F-A8B4-4009D0C4F256}"/>
              </a:ext>
            </a:extLst>
          </p:cNvPr>
          <p:cNvSpPr txBox="1"/>
          <p:nvPr/>
        </p:nvSpPr>
        <p:spPr>
          <a:xfrm>
            <a:off x="3052574" y="5805162"/>
            <a:ext cx="8633298" cy="1446550"/>
          </a:xfrm>
          <a:prstGeom prst="rect">
            <a:avLst/>
          </a:prstGeom>
          <a:noFill/>
        </p:spPr>
        <p:txBody>
          <a:bodyPr wrap="square">
            <a:spAutoFit/>
          </a:bodyPr>
          <a:lstStyle/>
          <a:p>
            <a:r>
              <a:rPr lang="fr-FR" sz="2000" b="1" dirty="0">
                <a:latin typeface="Calibri" panose="020F0502020204030204" pitchFamily="34" charset="0"/>
                <a:cs typeface="Calibri" panose="020F0502020204030204" pitchFamily="34" charset="0"/>
              </a:rPr>
              <a:t>L'IA </a:t>
            </a:r>
            <a:r>
              <a:rPr lang="fr-FR" sz="2000" b="1" dirty="0">
                <a:solidFill>
                  <a:srgbClr val="7030A0"/>
                </a:solidFill>
                <a:latin typeface="Calibri" panose="020F0502020204030204" pitchFamily="34" charset="0"/>
                <a:cs typeface="Calibri" panose="020F0502020204030204" pitchFamily="34" charset="0"/>
              </a:rPr>
              <a:t>symbolique</a:t>
            </a:r>
            <a:r>
              <a:rPr lang="fr-FR" sz="2000" b="1" dirty="0">
                <a:latin typeface="Calibri" panose="020F0502020204030204" pitchFamily="34" charset="0"/>
                <a:cs typeface="Calibri" panose="020F0502020204030204" pitchFamily="34" charset="0"/>
              </a:rPr>
              <a:t>. </a:t>
            </a:r>
          </a:p>
          <a:p>
            <a:r>
              <a:rPr lang="fr-FR" sz="2000" b="1" dirty="0">
                <a:latin typeface="Calibri" panose="020F0502020204030204" pitchFamily="34" charset="0"/>
                <a:cs typeface="Calibri" panose="020F0502020204030204" pitchFamily="34" charset="0"/>
              </a:rPr>
              <a:t>Extrait d’un documentaire Arte : </a:t>
            </a:r>
            <a:r>
              <a:rPr lang="fr-FR" sz="2000" b="1" i="1" dirty="0">
                <a:latin typeface="Calibri" panose="020F0502020204030204" pitchFamily="34" charset="0"/>
                <a:cs typeface="Calibri" panose="020F0502020204030204" pitchFamily="34" charset="0"/>
              </a:rPr>
              <a:t>Autopsie d'une intelligence artificielle </a:t>
            </a:r>
            <a:r>
              <a:rPr lang="fr-FR" sz="2000" b="1" dirty="0">
                <a:latin typeface="Calibri" panose="020F0502020204030204" pitchFamily="34" charset="0"/>
                <a:cs typeface="Calibri" panose="020F0502020204030204" pitchFamily="34" charset="0"/>
              </a:rPr>
              <a:t>(2022) </a:t>
            </a:r>
            <a:r>
              <a:rPr lang="fr-FR" sz="2000" dirty="0">
                <a:latin typeface="Calibri" panose="020F0502020204030204" pitchFamily="34" charset="0"/>
                <a:cs typeface="Calibri" panose="020F0502020204030204" pitchFamily="34" charset="0"/>
                <a:hlinkClick r:id="rId3"/>
              </a:rPr>
              <a:t>https://youtu.be/r0JRLCYA7KU</a:t>
            </a:r>
            <a:endParaRPr lang="fr-FR" sz="2000" dirty="0">
              <a:latin typeface="Calibri" panose="020F0502020204030204" pitchFamily="34" charset="0"/>
              <a:cs typeface="Calibri" panose="020F0502020204030204" pitchFamily="34" charset="0"/>
            </a:endParaRPr>
          </a:p>
          <a:p>
            <a:endParaRPr lang="fr-FR" sz="2800" dirty="0"/>
          </a:p>
        </p:txBody>
      </p:sp>
    </p:spTree>
    <p:extLst>
      <p:ext uri="{BB962C8B-B14F-4D97-AF65-F5344CB8AC3E}">
        <p14:creationId xmlns:p14="http://schemas.microsoft.com/office/powerpoint/2010/main" val="174409399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Flèche : bas 1">
            <a:extLst>
              <a:ext uri="{FF2B5EF4-FFF2-40B4-BE49-F238E27FC236}">
                <a16:creationId xmlns:a16="http://schemas.microsoft.com/office/drawing/2014/main" id="{89FABBBA-B1DE-7F3E-CCB6-6CA25DF314E4}"/>
              </a:ext>
            </a:extLst>
          </p:cNvPr>
          <p:cNvSpPr/>
          <p:nvPr/>
        </p:nvSpPr>
        <p:spPr>
          <a:xfrm>
            <a:off x="824753" y="1397946"/>
            <a:ext cx="2316480" cy="5253866"/>
          </a:xfrm>
          <a:prstGeom prst="downArrow">
            <a:avLst>
              <a:gd name="adj1" fmla="val 50000"/>
              <a:gd name="adj2" fmla="val 67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AF55E16-7A5E-7BD3-2C23-F5811B9DA26B}"/>
              </a:ext>
            </a:extLst>
          </p:cNvPr>
          <p:cNvSpPr/>
          <p:nvPr/>
        </p:nvSpPr>
        <p:spPr>
          <a:xfrm>
            <a:off x="1013897" y="1824843"/>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E44A675-0BAF-5DEA-3F1A-A6FDCA903990}"/>
              </a:ext>
            </a:extLst>
          </p:cNvPr>
          <p:cNvSpPr/>
          <p:nvPr/>
        </p:nvSpPr>
        <p:spPr>
          <a:xfrm>
            <a:off x="1015076" y="447961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0FF653B8-66D9-494B-774F-91D2CB2D166A}"/>
              </a:ext>
            </a:extLst>
          </p:cNvPr>
          <p:cNvSpPr/>
          <p:nvPr/>
        </p:nvSpPr>
        <p:spPr>
          <a:xfrm rot="16200000">
            <a:off x="-56679" y="3260039"/>
            <a:ext cx="1053391" cy="758549"/>
          </a:xfrm>
          <a:prstGeom prst="downArrow">
            <a:avLst>
              <a:gd name="adj1" fmla="val 67028"/>
              <a:gd name="adj2" fmla="val 835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181;g27b8172e565_0_323">
            <a:extLst>
              <a:ext uri="{FF2B5EF4-FFF2-40B4-BE49-F238E27FC236}">
                <a16:creationId xmlns:a16="http://schemas.microsoft.com/office/drawing/2014/main" id="{AA29BD7F-BB01-274E-4CDD-B62DA908CC00}"/>
              </a:ext>
            </a:extLst>
          </p:cNvPr>
          <p:cNvSpPr txBox="1">
            <a:spLocks/>
          </p:cNvSpPr>
          <p:nvPr/>
        </p:nvSpPr>
        <p:spPr>
          <a:xfrm>
            <a:off x="66975" y="3224016"/>
            <a:ext cx="674633" cy="873292"/>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2000" b="1" dirty="0">
                <a:solidFill>
                  <a:schemeClr val="bg1"/>
                </a:solidFill>
              </a:rPr>
              <a:t>2010</a:t>
            </a:r>
          </a:p>
        </p:txBody>
      </p:sp>
      <p:sp>
        <p:nvSpPr>
          <p:cNvPr id="10" name="Rectangle 9">
            <a:extLst>
              <a:ext uri="{FF2B5EF4-FFF2-40B4-BE49-F238E27FC236}">
                <a16:creationId xmlns:a16="http://schemas.microsoft.com/office/drawing/2014/main" id="{8641B47F-9DF1-BE21-B5B0-0ABF1019032B}"/>
              </a:ext>
            </a:extLst>
          </p:cNvPr>
          <p:cNvSpPr/>
          <p:nvPr/>
        </p:nvSpPr>
        <p:spPr>
          <a:xfrm>
            <a:off x="998441" y="3557760"/>
            <a:ext cx="537883" cy="2134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EE34E65-E00E-722A-C81F-7CED7A9D85F6}"/>
              </a:ext>
            </a:extLst>
          </p:cNvPr>
          <p:cNvSpPr/>
          <p:nvPr/>
        </p:nvSpPr>
        <p:spPr>
          <a:xfrm>
            <a:off x="1015076" y="276058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Google Shape;181;g27b8172e565_0_323">
            <a:extLst>
              <a:ext uri="{FF2B5EF4-FFF2-40B4-BE49-F238E27FC236}">
                <a16:creationId xmlns:a16="http://schemas.microsoft.com/office/drawing/2014/main" id="{94C63610-E79D-5D53-CA61-F85A38879F37}"/>
              </a:ext>
            </a:extLst>
          </p:cNvPr>
          <p:cNvSpPr txBox="1">
            <a:spLocks/>
          </p:cNvSpPr>
          <p:nvPr/>
        </p:nvSpPr>
        <p:spPr>
          <a:xfrm rot="16200000">
            <a:off x="27718" y="2781604"/>
            <a:ext cx="4133421" cy="1397946"/>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pPr algn="ctr"/>
            <a:r>
              <a:rPr lang="fr-FR" sz="2800" dirty="0">
                <a:solidFill>
                  <a:schemeClr val="bg1"/>
                </a:solidFill>
              </a:rPr>
              <a:t>2. Les réseaux de neurones</a:t>
            </a:r>
          </a:p>
          <a:p>
            <a:pPr algn="ctr"/>
            <a:r>
              <a:rPr lang="fr-FR" sz="2800" dirty="0">
                <a:solidFill>
                  <a:schemeClr val="bg1"/>
                </a:solidFill>
              </a:rPr>
              <a:t>Deep Learning</a:t>
            </a:r>
          </a:p>
        </p:txBody>
      </p:sp>
      <p:sp>
        <p:nvSpPr>
          <p:cNvPr id="6" name="Titre 5">
            <a:extLst>
              <a:ext uri="{FF2B5EF4-FFF2-40B4-BE49-F238E27FC236}">
                <a16:creationId xmlns:a16="http://schemas.microsoft.com/office/drawing/2014/main" id="{7805165F-CC40-43A7-81A4-8A65BECE4399}"/>
              </a:ext>
            </a:extLst>
          </p:cNvPr>
          <p:cNvSpPr>
            <a:spLocks noGrp="1"/>
          </p:cNvSpPr>
          <p:nvPr>
            <p:ph type="title"/>
          </p:nvPr>
        </p:nvSpPr>
        <p:spPr>
          <a:xfrm>
            <a:off x="404291" y="390240"/>
            <a:ext cx="10515600" cy="1120139"/>
          </a:xfrm>
        </p:spPr>
        <p:txBody>
          <a:bodyPr>
            <a:noAutofit/>
          </a:bodyPr>
          <a:lstStyle/>
          <a:p>
            <a:r>
              <a:rPr lang="fr-FR" sz="3600" dirty="0"/>
              <a:t>Un peu d’histoire : 2 courants s’affrontent</a:t>
            </a:r>
            <a:br>
              <a:rPr lang="fr-FR" sz="3600" dirty="0"/>
            </a:br>
            <a:r>
              <a:rPr lang="fr-FR" sz="3600" dirty="0"/>
              <a:t>=&gt; Les réseaux de neurones se servent des </a:t>
            </a:r>
            <a:r>
              <a:rPr lang="fr-FR" sz="3600" b="1" dirty="0"/>
              <a:t>données</a:t>
            </a:r>
            <a:br>
              <a:rPr lang="fr-FR" sz="3600" dirty="0"/>
            </a:br>
            <a:endParaRPr lang="fr-FR" sz="3600" dirty="0"/>
          </a:p>
        </p:txBody>
      </p:sp>
      <p:pic>
        <p:nvPicPr>
          <p:cNvPr id="3" name="Image 2">
            <a:hlinkClick r:id="rId3"/>
            <a:extLst>
              <a:ext uri="{FF2B5EF4-FFF2-40B4-BE49-F238E27FC236}">
                <a16:creationId xmlns:a16="http://schemas.microsoft.com/office/drawing/2014/main" id="{A89A3461-0284-4716-8FE2-8352C0189F46}"/>
              </a:ext>
            </a:extLst>
          </p:cNvPr>
          <p:cNvPicPr>
            <a:picLocks noChangeAspect="1"/>
          </p:cNvPicPr>
          <p:nvPr/>
        </p:nvPicPr>
        <p:blipFill rotWithShape="1">
          <a:blip r:embed="rId4"/>
          <a:srcRect t="2433" b="1941"/>
          <a:stretch/>
        </p:blipFill>
        <p:spPr>
          <a:xfrm>
            <a:off x="3173781" y="1397946"/>
            <a:ext cx="8192643" cy="4418159"/>
          </a:xfrm>
          <a:prstGeom prst="rect">
            <a:avLst/>
          </a:prstGeom>
        </p:spPr>
      </p:pic>
      <p:sp>
        <p:nvSpPr>
          <p:cNvPr id="13" name="ZoneTexte 12">
            <a:extLst>
              <a:ext uri="{FF2B5EF4-FFF2-40B4-BE49-F238E27FC236}">
                <a16:creationId xmlns:a16="http://schemas.microsoft.com/office/drawing/2014/main" id="{FDD12BFD-2C27-4AB5-85A0-A1E8088479D2}"/>
              </a:ext>
            </a:extLst>
          </p:cNvPr>
          <p:cNvSpPr txBox="1"/>
          <p:nvPr/>
        </p:nvSpPr>
        <p:spPr>
          <a:xfrm>
            <a:off x="3065352" y="5816105"/>
            <a:ext cx="8633298" cy="1446550"/>
          </a:xfrm>
          <a:prstGeom prst="rect">
            <a:avLst/>
          </a:prstGeom>
          <a:noFill/>
        </p:spPr>
        <p:txBody>
          <a:bodyPr wrap="square">
            <a:spAutoFit/>
          </a:bodyPr>
          <a:lstStyle/>
          <a:p>
            <a:r>
              <a:rPr lang="fr-FR" sz="2000" b="1" dirty="0">
                <a:latin typeface="Calibri" panose="020F0502020204030204" pitchFamily="34" charset="0"/>
                <a:cs typeface="Calibri" panose="020F0502020204030204" pitchFamily="34" charset="0"/>
              </a:rPr>
              <a:t>L’IA </a:t>
            </a:r>
            <a:r>
              <a:rPr lang="fr-FR" sz="2000" b="1" dirty="0">
                <a:solidFill>
                  <a:srgbClr val="7030A0"/>
                </a:solidFill>
                <a:latin typeface="Calibri" panose="020F0502020204030204" pitchFamily="34" charset="0"/>
                <a:cs typeface="Calibri" panose="020F0502020204030204" pitchFamily="34" charset="0"/>
              </a:rPr>
              <a:t>connexionniste</a:t>
            </a:r>
            <a:r>
              <a:rPr lang="fr-FR" sz="2000" b="1" dirty="0">
                <a:latin typeface="Calibri" panose="020F0502020204030204" pitchFamily="34" charset="0"/>
                <a:cs typeface="Calibri" panose="020F0502020204030204" pitchFamily="34" charset="0"/>
              </a:rPr>
              <a:t> </a:t>
            </a:r>
          </a:p>
          <a:p>
            <a:r>
              <a:rPr lang="fr-FR" sz="2000" b="1" dirty="0">
                <a:latin typeface="Calibri" panose="020F0502020204030204" pitchFamily="34" charset="0"/>
                <a:cs typeface="Calibri" panose="020F0502020204030204" pitchFamily="34" charset="0"/>
              </a:rPr>
              <a:t>Extrait d’un documentaire Arte : </a:t>
            </a:r>
            <a:r>
              <a:rPr lang="fr-FR" sz="2000" b="1" i="1" dirty="0">
                <a:latin typeface="Calibri" panose="020F0502020204030204" pitchFamily="34" charset="0"/>
                <a:cs typeface="Calibri" panose="020F0502020204030204" pitchFamily="34" charset="0"/>
              </a:rPr>
              <a:t>Autopsie d'une intelligence artificielle </a:t>
            </a:r>
            <a:r>
              <a:rPr lang="fr-FR" sz="2000" b="1" dirty="0">
                <a:latin typeface="Calibri" panose="020F0502020204030204" pitchFamily="34" charset="0"/>
                <a:cs typeface="Calibri" panose="020F0502020204030204" pitchFamily="34" charset="0"/>
              </a:rPr>
              <a:t>(2022) </a:t>
            </a:r>
          </a:p>
          <a:p>
            <a:r>
              <a:rPr lang="fr-FR" sz="2000" dirty="0">
                <a:latin typeface="Calibri" panose="020F0502020204030204" pitchFamily="34" charset="0"/>
                <a:cs typeface="Calibri" panose="020F0502020204030204" pitchFamily="34" charset="0"/>
                <a:hlinkClick r:id="rId3"/>
              </a:rPr>
              <a:t>https://youtu.be/uwniFRS13ZM</a:t>
            </a:r>
            <a:endParaRPr lang="fr-FR" sz="2000" dirty="0">
              <a:latin typeface="Calibri" panose="020F0502020204030204" pitchFamily="34" charset="0"/>
              <a:cs typeface="Calibri" panose="020F0502020204030204" pitchFamily="34" charset="0"/>
            </a:endParaRPr>
          </a:p>
          <a:p>
            <a:endParaRPr lang="fr-FR" sz="2800" dirty="0"/>
          </a:p>
        </p:txBody>
      </p:sp>
    </p:spTree>
    <p:extLst>
      <p:ext uri="{BB962C8B-B14F-4D97-AF65-F5344CB8AC3E}">
        <p14:creationId xmlns:p14="http://schemas.microsoft.com/office/powerpoint/2010/main" val="184733411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9"/>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3900" dirty="0"/>
              <a:t>D’autres termes à connaître</a:t>
            </a:r>
            <a:endParaRPr dirty="0"/>
          </a:p>
        </p:txBody>
      </p:sp>
      <p:sp>
        <p:nvSpPr>
          <p:cNvPr id="233" name="Google Shape;233;p59"/>
          <p:cNvSpPr txBox="1"/>
          <p:nvPr/>
        </p:nvSpPr>
        <p:spPr>
          <a:xfrm>
            <a:off x="320246" y="1287072"/>
            <a:ext cx="5531754" cy="40006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2000" i="0" u="none" strike="noStrike" cap="none">
                <a:solidFill>
                  <a:schemeClr val="dk1"/>
                </a:solidFill>
                <a:latin typeface="Arial"/>
                <a:ea typeface="Arial"/>
                <a:cs typeface="Arial"/>
                <a:sym typeface="Arial"/>
              </a:rPr>
              <a:t>Apprentissage Supervisé</a:t>
            </a:r>
            <a:endParaRPr sz="2000" i="0" u="none" strike="noStrike" cap="none">
              <a:solidFill>
                <a:schemeClr val="dk1"/>
              </a:solidFill>
              <a:latin typeface="Arial"/>
              <a:ea typeface="Arial"/>
              <a:cs typeface="Arial"/>
              <a:sym typeface="Arial"/>
            </a:endParaRPr>
          </a:p>
        </p:txBody>
      </p:sp>
      <p:sp>
        <p:nvSpPr>
          <p:cNvPr id="234" name="Google Shape;234;p59"/>
          <p:cNvSpPr txBox="1"/>
          <p:nvPr/>
        </p:nvSpPr>
        <p:spPr>
          <a:xfrm>
            <a:off x="6471700" y="1287091"/>
            <a:ext cx="5397850" cy="40006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2000" i="0" u="none" strike="noStrike" cap="none">
                <a:solidFill>
                  <a:schemeClr val="dk1"/>
                </a:solidFill>
                <a:latin typeface="Arial"/>
                <a:ea typeface="Arial"/>
                <a:cs typeface="Arial"/>
                <a:sym typeface="Arial"/>
              </a:rPr>
              <a:t>Apprentissage </a:t>
            </a:r>
            <a:r>
              <a:rPr lang="fr-FR" sz="2000" b="1" i="1" u="none" strike="noStrike" cap="none">
                <a:solidFill>
                  <a:schemeClr val="dk1"/>
                </a:solidFill>
                <a:latin typeface="Arial"/>
                <a:ea typeface="Arial"/>
                <a:cs typeface="Arial"/>
                <a:sym typeface="Arial"/>
              </a:rPr>
              <a:t>Non</a:t>
            </a:r>
            <a:r>
              <a:rPr lang="fr-FR" sz="2000" i="0" u="none" strike="noStrike" cap="none">
                <a:solidFill>
                  <a:schemeClr val="dk1"/>
                </a:solidFill>
                <a:latin typeface="Arial"/>
                <a:ea typeface="Arial"/>
                <a:cs typeface="Arial"/>
                <a:sym typeface="Arial"/>
              </a:rPr>
              <a:t>-supervisé</a:t>
            </a:r>
            <a:endParaRPr sz="2000" i="0" u="none" strike="noStrike" cap="none">
              <a:solidFill>
                <a:schemeClr val="dk1"/>
              </a:solidFill>
              <a:latin typeface="Arial"/>
              <a:ea typeface="Arial"/>
              <a:cs typeface="Arial"/>
              <a:sym typeface="Arial"/>
            </a:endParaRPr>
          </a:p>
        </p:txBody>
      </p:sp>
      <p:pic>
        <p:nvPicPr>
          <p:cNvPr id="235" name="Google Shape;235;p59" descr="Non-supervised learning"/>
          <p:cNvPicPr preferRelativeResize="0"/>
          <p:nvPr/>
        </p:nvPicPr>
        <p:blipFill rotWithShape="1">
          <a:blip r:embed="rId3">
            <a:alphaModFix/>
          </a:blip>
          <a:srcRect/>
          <a:stretch/>
        </p:blipFill>
        <p:spPr>
          <a:xfrm>
            <a:off x="6469496" y="1854100"/>
            <a:ext cx="5402258" cy="477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6" name="Google Shape;236;p59" descr="Supervised learning"/>
          <p:cNvPicPr preferRelativeResize="0"/>
          <p:nvPr/>
        </p:nvPicPr>
        <p:blipFill rotWithShape="1">
          <a:blip r:embed="rId4">
            <a:alphaModFix/>
          </a:blip>
          <a:srcRect/>
          <a:stretch/>
        </p:blipFill>
        <p:spPr>
          <a:xfrm>
            <a:off x="337073" y="1854050"/>
            <a:ext cx="5498100" cy="4775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anim calcmode="lin" valueType="num">
                                      <p:cBhvr>
                                        <p:cTn id="8" dur="1000" fill="hold"/>
                                        <p:tgtEl>
                                          <p:spTgt spid="233"/>
                                        </p:tgtEl>
                                        <p:attrNameLst>
                                          <p:attrName>ppt_x</p:attrName>
                                        </p:attrNameLst>
                                      </p:cBhvr>
                                      <p:tavLst>
                                        <p:tav tm="0">
                                          <p:val>
                                            <p:strVal val="#ppt_x"/>
                                          </p:val>
                                        </p:tav>
                                        <p:tav tm="100000">
                                          <p:val>
                                            <p:strVal val="#ppt_x"/>
                                          </p:val>
                                        </p:tav>
                                      </p:tavLst>
                                    </p:anim>
                                    <p:anim calcmode="lin" valueType="num">
                                      <p:cBhvr>
                                        <p:cTn id="9"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6"/>
                                        </p:tgtEl>
                                        <p:attrNameLst>
                                          <p:attrName>style.visibility</p:attrName>
                                        </p:attrNameLst>
                                      </p:cBhvr>
                                      <p:to>
                                        <p:strVal val="visible"/>
                                      </p:to>
                                    </p:set>
                                    <p:animEffect transition="in" filter="fade">
                                      <p:cBhvr>
                                        <p:cTn id="14" dur="500"/>
                                        <p:tgtEl>
                                          <p:spTgt spid="2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5"/>
                                        </p:tgtEl>
                                        <p:attrNameLst>
                                          <p:attrName>style.visibility</p:attrName>
                                        </p:attrNameLst>
                                      </p:cBhvr>
                                      <p:to>
                                        <p:strVal val="visible"/>
                                      </p:to>
                                    </p:set>
                                    <p:animEffect transition="in" filter="fade">
                                      <p:cBhvr>
                                        <p:cTn id="19" dur="500"/>
                                        <p:tgtEl>
                                          <p:spTgt spid="2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4"/>
                                        </p:tgtEl>
                                        <p:attrNameLst>
                                          <p:attrName>style.visibility</p:attrName>
                                        </p:attrNameLst>
                                      </p:cBhvr>
                                      <p:to>
                                        <p:strVal val="visible"/>
                                      </p:to>
                                    </p:set>
                                    <p:animEffect transition="in" filter="fade">
                                      <p:cBhvr>
                                        <p:cTn id="24" dur="1000"/>
                                        <p:tgtEl>
                                          <p:spTgt spid="234"/>
                                        </p:tgtEl>
                                      </p:cBhvr>
                                    </p:animEffect>
                                    <p:anim calcmode="lin" valueType="num">
                                      <p:cBhvr>
                                        <p:cTn id="25" dur="1000" fill="hold"/>
                                        <p:tgtEl>
                                          <p:spTgt spid="234"/>
                                        </p:tgtEl>
                                        <p:attrNameLst>
                                          <p:attrName>ppt_x</p:attrName>
                                        </p:attrNameLst>
                                      </p:cBhvr>
                                      <p:tavLst>
                                        <p:tav tm="0">
                                          <p:val>
                                            <p:strVal val="#ppt_x"/>
                                          </p:val>
                                        </p:tav>
                                        <p:tav tm="100000">
                                          <p:val>
                                            <p:strVal val="#ppt_x"/>
                                          </p:val>
                                        </p:tav>
                                      </p:tavLst>
                                    </p:anim>
                                    <p:anim calcmode="lin" valueType="num">
                                      <p:cBhvr>
                                        <p:cTn id="26"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b8172e565_0_323"/>
          <p:cNvSpPr txBox="1">
            <a:spLocks noGrp="1"/>
          </p:cNvSpPr>
          <p:nvPr>
            <p:ph type="title"/>
          </p:nvPr>
        </p:nvSpPr>
        <p:spPr>
          <a:xfrm>
            <a:off x="838200" y="2164050"/>
            <a:ext cx="10515600" cy="2529900"/>
          </a:xfrm>
          <a:prstGeom prst="rect">
            <a:avLst/>
          </a:prstGeom>
          <a:noFill/>
          <a:ln>
            <a:noFill/>
          </a:ln>
        </p:spPr>
        <p:txBody>
          <a:bodyPr spcFirstLastPara="1" wrap="square" lIns="45700" tIns="45700" rIns="45700" bIns="45700" anchor="ctr" anchorCtr="0">
            <a:noAutofit/>
          </a:bodyPr>
          <a:lstStyle/>
          <a:p>
            <a:pPr marL="0" lvl="0" indent="0" algn="ctr" rtl="0">
              <a:lnSpc>
                <a:spcPct val="90000"/>
              </a:lnSpc>
              <a:spcBef>
                <a:spcPts val="0"/>
              </a:spcBef>
              <a:spcAft>
                <a:spcPts val="0"/>
              </a:spcAft>
              <a:buSzPts val="4399"/>
              <a:buNone/>
            </a:pPr>
            <a:r>
              <a:rPr lang="fr-FR" sz="9600" dirty="0"/>
              <a:t>Des exemples!</a:t>
            </a:r>
            <a:endParaRPr sz="9600" dirty="0"/>
          </a:p>
        </p:txBody>
      </p:sp>
      <p:sp>
        <p:nvSpPr>
          <p:cNvPr id="185" name="Google Shape;185;g27b8172e565_0_3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689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27c556bce23_0_249"/>
          <p:cNvPicPr preferRelativeResize="0"/>
          <p:nvPr/>
        </p:nvPicPr>
        <p:blipFill rotWithShape="1">
          <a:blip r:embed="rId3">
            <a:alphaModFix/>
          </a:blip>
          <a:srcRect/>
          <a:stretch/>
        </p:blipFill>
        <p:spPr>
          <a:xfrm>
            <a:off x="8834731" y="3428601"/>
            <a:ext cx="3063954" cy="1723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0" name="Google Shape;260;g27c556bce23_0_249" descr="Le CAPTCHA : kesako ? - Granny Geek"/>
          <p:cNvPicPr preferRelativeResize="0"/>
          <p:nvPr/>
        </p:nvPicPr>
        <p:blipFill rotWithShape="1">
          <a:blip r:embed="rId4">
            <a:alphaModFix/>
          </a:blip>
          <a:srcRect/>
          <a:stretch/>
        </p:blipFill>
        <p:spPr>
          <a:xfrm>
            <a:off x="6033538" y="3093314"/>
            <a:ext cx="2348875" cy="3468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2" name="Google Shape;262;g27c556bce23_0_249"/>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a:t>Exemples d’utilisation de l’IA au quotidien</a:t>
            </a:r>
            <a:endParaRPr/>
          </a:p>
        </p:txBody>
      </p:sp>
      <p:grpSp>
        <p:nvGrpSpPr>
          <p:cNvPr id="263" name="Google Shape;263;g27c556bce23_0_249"/>
          <p:cNvGrpSpPr/>
          <p:nvPr/>
        </p:nvGrpSpPr>
        <p:grpSpPr>
          <a:xfrm>
            <a:off x="608652" y="1198075"/>
            <a:ext cx="4284324" cy="3087188"/>
            <a:chOff x="190887" y="1489910"/>
            <a:chExt cx="4284324" cy="3087188"/>
          </a:xfrm>
        </p:grpSpPr>
        <p:pic>
          <p:nvPicPr>
            <p:cNvPr id="264" name="Google Shape;264;g27c556bce23_0_249"/>
            <p:cNvPicPr preferRelativeResize="0"/>
            <p:nvPr/>
          </p:nvPicPr>
          <p:blipFill rotWithShape="1">
            <a:blip r:embed="rId5">
              <a:alphaModFix/>
            </a:blip>
            <a:srcRect l="16596"/>
            <a:stretch/>
          </p:blipFill>
          <p:spPr>
            <a:xfrm>
              <a:off x="190887" y="1489910"/>
              <a:ext cx="2736783" cy="132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 name="Google Shape;266;g27c556bce23_0_249"/>
            <p:cNvPicPr preferRelativeResize="0"/>
            <p:nvPr/>
          </p:nvPicPr>
          <p:blipFill rotWithShape="1">
            <a:blip r:embed="rId6">
              <a:alphaModFix/>
            </a:blip>
            <a:srcRect/>
            <a:stretch/>
          </p:blipFill>
          <p:spPr>
            <a:xfrm>
              <a:off x="1879209" y="1601948"/>
              <a:ext cx="2335020" cy="1553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7" name="Google Shape;267;g27c556bce23_0_249"/>
            <p:cNvPicPr preferRelativeResize="0"/>
            <p:nvPr/>
          </p:nvPicPr>
          <p:blipFill rotWithShape="1">
            <a:blip r:embed="rId7">
              <a:alphaModFix/>
            </a:blip>
            <a:srcRect/>
            <a:stretch/>
          </p:blipFill>
          <p:spPr>
            <a:xfrm>
              <a:off x="252049" y="2976898"/>
              <a:ext cx="285750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5" name="Google Shape;265;g27c556bce23_0_249"/>
            <p:cNvPicPr preferRelativeResize="0"/>
            <p:nvPr/>
          </p:nvPicPr>
          <p:blipFill rotWithShape="1">
            <a:blip r:embed="rId8">
              <a:alphaModFix/>
            </a:blip>
            <a:srcRect/>
            <a:stretch/>
          </p:blipFill>
          <p:spPr>
            <a:xfrm>
              <a:off x="2370011" y="2956844"/>
              <a:ext cx="2105200" cy="1400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 name="Group 2">
            <a:extLst>
              <a:ext uri="{FF2B5EF4-FFF2-40B4-BE49-F238E27FC236}">
                <a16:creationId xmlns:a16="http://schemas.microsoft.com/office/drawing/2014/main" id="{E7C424AA-DFB5-3D5D-8FBF-401F176DD718}"/>
              </a:ext>
            </a:extLst>
          </p:cNvPr>
          <p:cNvGrpSpPr/>
          <p:nvPr/>
        </p:nvGrpSpPr>
        <p:grpSpPr>
          <a:xfrm>
            <a:off x="1580663" y="4749569"/>
            <a:ext cx="3884802" cy="1674175"/>
            <a:chOff x="1823122" y="4920384"/>
            <a:chExt cx="3884802" cy="1674175"/>
          </a:xfrm>
        </p:grpSpPr>
        <p:pic>
          <p:nvPicPr>
            <p:cNvPr id="261" name="Google Shape;261;g27c556bce23_0_249"/>
            <p:cNvPicPr preferRelativeResize="0"/>
            <p:nvPr/>
          </p:nvPicPr>
          <p:blipFill rotWithShape="1">
            <a:blip r:embed="rId9">
              <a:alphaModFix/>
            </a:blip>
            <a:srcRect/>
            <a:stretch/>
          </p:blipFill>
          <p:spPr>
            <a:xfrm>
              <a:off x="1823122" y="4920384"/>
              <a:ext cx="2539475" cy="1195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1" name="Google Shape;271;g27c556bce23_0_249"/>
            <p:cNvPicPr preferRelativeResize="0"/>
            <p:nvPr/>
          </p:nvPicPr>
          <p:blipFill rotWithShape="1">
            <a:blip r:embed="rId10">
              <a:alphaModFix/>
            </a:blip>
            <a:srcRect/>
            <a:stretch/>
          </p:blipFill>
          <p:spPr>
            <a:xfrm>
              <a:off x="4111624" y="4998259"/>
              <a:ext cx="1596300" cy="1596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 name="Group 1">
            <a:extLst>
              <a:ext uri="{FF2B5EF4-FFF2-40B4-BE49-F238E27FC236}">
                <a16:creationId xmlns:a16="http://schemas.microsoft.com/office/drawing/2014/main" id="{7C323B57-A01C-B3F0-64EF-B8C35B9CFE5B}"/>
              </a:ext>
            </a:extLst>
          </p:cNvPr>
          <p:cNvGrpSpPr/>
          <p:nvPr/>
        </p:nvGrpSpPr>
        <p:grpSpPr>
          <a:xfrm>
            <a:off x="5851797" y="969756"/>
            <a:ext cx="4395516" cy="1776982"/>
            <a:chOff x="5851797" y="969756"/>
            <a:chExt cx="4395516" cy="1776982"/>
          </a:xfrm>
        </p:grpSpPr>
        <p:pic>
          <p:nvPicPr>
            <p:cNvPr id="268" name="Google Shape;268;g27c556bce23_0_249"/>
            <p:cNvPicPr preferRelativeResize="0"/>
            <p:nvPr/>
          </p:nvPicPr>
          <p:blipFill rotWithShape="1">
            <a:blip r:embed="rId11">
              <a:alphaModFix/>
            </a:blip>
            <a:srcRect/>
            <a:stretch/>
          </p:blipFill>
          <p:spPr>
            <a:xfrm>
              <a:off x="7399338" y="1146538"/>
              <a:ext cx="2847975"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4" name="Google Shape;274;g27c556bce23_0_249"/>
            <p:cNvPicPr preferRelativeResize="0"/>
            <p:nvPr/>
          </p:nvPicPr>
          <p:blipFill rotWithShape="1">
            <a:blip r:embed="rId12">
              <a:alphaModFix/>
            </a:blip>
            <a:srcRect/>
            <a:stretch/>
          </p:blipFill>
          <p:spPr>
            <a:xfrm>
              <a:off x="5851797" y="969756"/>
              <a:ext cx="2335026" cy="159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69" name="Google Shape;269;g27c556bce23_0_249"/>
          <p:cNvSpPr/>
          <p:nvPr/>
        </p:nvSpPr>
        <p:spPr>
          <a:xfrm rot="-257909">
            <a:off x="332211" y="2408476"/>
            <a:ext cx="2709722" cy="462710"/>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b="1">
                <a:latin typeface="Calibri"/>
                <a:ea typeface="Calibri"/>
                <a:cs typeface="Calibri"/>
                <a:sym typeface="Calibri"/>
              </a:rPr>
              <a:t>A</a:t>
            </a:r>
            <a:r>
              <a:rPr lang="fr-FR" sz="1400" b="1" i="0" u="none" strike="noStrike" cap="none">
                <a:solidFill>
                  <a:srgbClr val="000000"/>
                </a:solidFill>
                <a:latin typeface="Calibri"/>
                <a:ea typeface="Calibri"/>
                <a:cs typeface="Calibri"/>
                <a:sym typeface="Calibri"/>
              </a:rPr>
              <a:t>lgorithmes de Recommandation </a:t>
            </a:r>
            <a:endParaRPr sz="1400" b="1" i="0" u="none" strike="noStrike" cap="none">
              <a:solidFill>
                <a:srgbClr val="000000"/>
              </a:solidFill>
              <a:latin typeface="Calibri"/>
              <a:ea typeface="Calibri"/>
              <a:cs typeface="Calibri"/>
              <a:sym typeface="Calibri"/>
            </a:endParaRPr>
          </a:p>
        </p:txBody>
      </p:sp>
      <p:sp>
        <p:nvSpPr>
          <p:cNvPr id="270" name="Google Shape;270;g27c556bce23_0_249"/>
          <p:cNvSpPr/>
          <p:nvPr/>
        </p:nvSpPr>
        <p:spPr>
          <a:xfrm rot="704377">
            <a:off x="6505017" y="3705444"/>
            <a:ext cx="1405915" cy="446531"/>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b="1">
                <a:latin typeface="Calibri"/>
                <a:ea typeface="Calibri"/>
                <a:cs typeface="Calibri"/>
                <a:sym typeface="Calibri"/>
              </a:rPr>
              <a:t>C</a:t>
            </a:r>
            <a:r>
              <a:rPr lang="fr-FR" sz="1400" b="1" i="0" u="none" strike="noStrike" cap="none">
                <a:solidFill>
                  <a:srgbClr val="000000"/>
                </a:solidFill>
                <a:latin typeface="Calibri"/>
                <a:ea typeface="Calibri"/>
                <a:cs typeface="Calibri"/>
                <a:sym typeface="Calibri"/>
              </a:rPr>
              <a:t>aptcha</a:t>
            </a:r>
            <a:endParaRPr sz="1400" b="1" i="0" u="none" strike="noStrike" cap="none">
              <a:solidFill>
                <a:srgbClr val="000000"/>
              </a:solidFill>
              <a:latin typeface="Calibri"/>
              <a:ea typeface="Calibri"/>
              <a:cs typeface="Calibri"/>
              <a:sym typeface="Calibri"/>
            </a:endParaRPr>
          </a:p>
        </p:txBody>
      </p:sp>
      <p:sp>
        <p:nvSpPr>
          <p:cNvPr id="272" name="Google Shape;272;g27c556bce23_0_249"/>
          <p:cNvSpPr/>
          <p:nvPr/>
        </p:nvSpPr>
        <p:spPr>
          <a:xfrm rot="200343">
            <a:off x="9709607" y="4530190"/>
            <a:ext cx="1536411" cy="449508"/>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alibri"/>
                <a:ea typeface="Calibri"/>
                <a:cs typeface="Calibri"/>
                <a:sym typeface="Calibri"/>
              </a:rPr>
              <a:t>Filtres</a:t>
            </a:r>
            <a:endParaRPr sz="1400" b="1" i="0" u="none" strike="noStrike" cap="none">
              <a:solidFill>
                <a:srgbClr val="000000"/>
              </a:solidFill>
              <a:latin typeface="Calibri"/>
              <a:ea typeface="Calibri"/>
              <a:cs typeface="Calibri"/>
              <a:sym typeface="Calibri"/>
            </a:endParaRPr>
          </a:p>
        </p:txBody>
      </p:sp>
      <p:sp>
        <p:nvSpPr>
          <p:cNvPr id="273" name="Google Shape;273;g27c556bce23_0_249"/>
          <p:cNvSpPr/>
          <p:nvPr/>
        </p:nvSpPr>
        <p:spPr>
          <a:xfrm>
            <a:off x="1779873" y="6023405"/>
            <a:ext cx="2441999" cy="415180"/>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b="1">
                <a:latin typeface="Calibri"/>
                <a:ea typeface="Calibri"/>
                <a:cs typeface="Calibri"/>
                <a:sym typeface="Calibri"/>
              </a:rPr>
              <a:t>A</a:t>
            </a:r>
            <a:r>
              <a:rPr lang="fr-FR" sz="1400" b="1" i="0" u="none" strike="noStrike" cap="none">
                <a:solidFill>
                  <a:srgbClr val="000000"/>
                </a:solidFill>
                <a:latin typeface="Calibri"/>
                <a:ea typeface="Calibri"/>
                <a:cs typeface="Calibri"/>
                <a:sym typeface="Calibri"/>
              </a:rPr>
              <a:t>ssistants Vocaux &amp; </a:t>
            </a:r>
            <a:r>
              <a:rPr lang="fr-FR" b="1" err="1">
                <a:latin typeface="Calibri"/>
                <a:ea typeface="Calibri"/>
                <a:cs typeface="Calibri"/>
                <a:sym typeface="Calibri"/>
              </a:rPr>
              <a:t>C</a:t>
            </a:r>
            <a:r>
              <a:rPr lang="fr-FR" sz="1400" b="1" i="0" u="none" strike="noStrike" cap="none" err="1">
                <a:solidFill>
                  <a:srgbClr val="000000"/>
                </a:solidFill>
                <a:latin typeface="Calibri"/>
                <a:ea typeface="Calibri"/>
                <a:cs typeface="Calibri"/>
                <a:sym typeface="Calibri"/>
              </a:rPr>
              <a:t>hatbots</a:t>
            </a:r>
            <a:endParaRPr sz="1400" b="1" i="0" u="none" strike="noStrike" cap="none">
              <a:solidFill>
                <a:srgbClr val="000000"/>
              </a:solidFill>
              <a:latin typeface="Calibri"/>
              <a:ea typeface="Calibri"/>
              <a:cs typeface="Calibri"/>
              <a:sym typeface="Calibri"/>
            </a:endParaRPr>
          </a:p>
        </p:txBody>
      </p:sp>
      <p:sp>
        <p:nvSpPr>
          <p:cNvPr id="275" name="Google Shape;275;g27c556bce23_0_249"/>
          <p:cNvSpPr/>
          <p:nvPr/>
        </p:nvSpPr>
        <p:spPr>
          <a:xfrm rot="20978316">
            <a:off x="6709388" y="1026540"/>
            <a:ext cx="3106361" cy="375531"/>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alibri"/>
                <a:ea typeface="Calibri"/>
                <a:cs typeface="Calibri"/>
                <a:sym typeface="Calibri"/>
              </a:rPr>
              <a:t>reconnaissance faciale &amp; sécurité</a:t>
            </a:r>
            <a:endParaRPr sz="1400" b="1"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fade">
                                      <p:cBhvr>
                                        <p:cTn id="15" dur="500"/>
                                        <p:tgtEl>
                                          <p:spTgt spid="2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0"/>
                                        </p:tgtEl>
                                        <p:attrNameLst>
                                          <p:attrName>style.visibility</p:attrName>
                                        </p:attrNameLst>
                                      </p:cBhvr>
                                      <p:to>
                                        <p:strVal val="visible"/>
                                      </p:to>
                                    </p:set>
                                    <p:animEffect transition="in" filter="fade">
                                      <p:cBhvr>
                                        <p:cTn id="19" dur="500"/>
                                        <p:tgtEl>
                                          <p:spTgt spid="2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269"/>
                                        </p:tgtEl>
                                        <p:attrNameLst>
                                          <p:attrName>style.visibility</p:attrName>
                                        </p:attrNameLst>
                                      </p:cBhvr>
                                      <p:to>
                                        <p:strVal val="visible"/>
                                      </p:to>
                                    </p:set>
                                    <p:animEffect transition="in" filter="fade">
                                      <p:cBhvr>
                                        <p:cTn id="27" dur="500"/>
                                        <p:tgtEl>
                                          <p:spTgt spid="269"/>
                                        </p:tgtEl>
                                      </p:cBhvr>
                                    </p:animEffect>
                                    <p:anim calcmode="lin" valueType="num">
                                      <p:cBhvr>
                                        <p:cTn id="28" dur="500" fill="hold"/>
                                        <p:tgtEl>
                                          <p:spTgt spid="269"/>
                                        </p:tgtEl>
                                        <p:attrNameLst>
                                          <p:attrName>ppt_x</p:attrName>
                                        </p:attrNameLst>
                                      </p:cBhvr>
                                      <p:tavLst>
                                        <p:tav tm="0">
                                          <p:val>
                                            <p:strVal val="#ppt_x"/>
                                          </p:val>
                                        </p:tav>
                                        <p:tav tm="100000">
                                          <p:val>
                                            <p:strVal val="#ppt_x"/>
                                          </p:val>
                                        </p:tav>
                                      </p:tavLst>
                                    </p:anim>
                                    <p:anim calcmode="lin" valueType="num">
                                      <p:cBhvr>
                                        <p:cTn id="29" dur="500" fill="hold"/>
                                        <p:tgtEl>
                                          <p:spTgt spid="269"/>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75"/>
                                        </p:tgtEl>
                                        <p:attrNameLst>
                                          <p:attrName>style.visibility</p:attrName>
                                        </p:attrNameLst>
                                      </p:cBhvr>
                                      <p:to>
                                        <p:strVal val="visible"/>
                                      </p:to>
                                    </p:set>
                                    <p:animEffect transition="in" filter="fade">
                                      <p:cBhvr>
                                        <p:cTn id="33" dur="500"/>
                                        <p:tgtEl>
                                          <p:spTgt spid="275"/>
                                        </p:tgtEl>
                                      </p:cBhvr>
                                    </p:animEffect>
                                    <p:anim calcmode="lin" valueType="num">
                                      <p:cBhvr>
                                        <p:cTn id="34" dur="500" fill="hold"/>
                                        <p:tgtEl>
                                          <p:spTgt spid="275"/>
                                        </p:tgtEl>
                                        <p:attrNameLst>
                                          <p:attrName>ppt_x</p:attrName>
                                        </p:attrNameLst>
                                      </p:cBhvr>
                                      <p:tavLst>
                                        <p:tav tm="0">
                                          <p:val>
                                            <p:strVal val="#ppt_x"/>
                                          </p:val>
                                        </p:tav>
                                        <p:tav tm="100000">
                                          <p:val>
                                            <p:strVal val="#ppt_x"/>
                                          </p:val>
                                        </p:tav>
                                      </p:tavLst>
                                    </p:anim>
                                    <p:anim calcmode="lin" valueType="num">
                                      <p:cBhvr>
                                        <p:cTn id="35" dur="500" fill="hold"/>
                                        <p:tgtEl>
                                          <p:spTgt spid="275"/>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272"/>
                                        </p:tgtEl>
                                        <p:attrNameLst>
                                          <p:attrName>style.visibility</p:attrName>
                                        </p:attrNameLst>
                                      </p:cBhvr>
                                      <p:to>
                                        <p:strVal val="visible"/>
                                      </p:to>
                                    </p:set>
                                    <p:animEffect transition="in" filter="fade">
                                      <p:cBhvr>
                                        <p:cTn id="39" dur="500"/>
                                        <p:tgtEl>
                                          <p:spTgt spid="272"/>
                                        </p:tgtEl>
                                      </p:cBhvr>
                                    </p:animEffect>
                                    <p:anim calcmode="lin" valueType="num">
                                      <p:cBhvr>
                                        <p:cTn id="40" dur="500" fill="hold"/>
                                        <p:tgtEl>
                                          <p:spTgt spid="272"/>
                                        </p:tgtEl>
                                        <p:attrNameLst>
                                          <p:attrName>ppt_x</p:attrName>
                                        </p:attrNameLst>
                                      </p:cBhvr>
                                      <p:tavLst>
                                        <p:tav tm="0">
                                          <p:val>
                                            <p:strVal val="#ppt_x"/>
                                          </p:val>
                                        </p:tav>
                                        <p:tav tm="100000">
                                          <p:val>
                                            <p:strVal val="#ppt_x"/>
                                          </p:val>
                                        </p:tav>
                                      </p:tavLst>
                                    </p:anim>
                                    <p:anim calcmode="lin" valueType="num">
                                      <p:cBhvr>
                                        <p:cTn id="41" dur="500" fill="hold"/>
                                        <p:tgtEl>
                                          <p:spTgt spid="272"/>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270"/>
                                        </p:tgtEl>
                                        <p:attrNameLst>
                                          <p:attrName>style.visibility</p:attrName>
                                        </p:attrNameLst>
                                      </p:cBhvr>
                                      <p:to>
                                        <p:strVal val="visible"/>
                                      </p:to>
                                    </p:set>
                                    <p:animEffect transition="in" filter="fade">
                                      <p:cBhvr>
                                        <p:cTn id="45" dur="500"/>
                                        <p:tgtEl>
                                          <p:spTgt spid="270"/>
                                        </p:tgtEl>
                                      </p:cBhvr>
                                    </p:animEffect>
                                    <p:anim calcmode="lin" valueType="num">
                                      <p:cBhvr>
                                        <p:cTn id="46" dur="500" fill="hold"/>
                                        <p:tgtEl>
                                          <p:spTgt spid="270"/>
                                        </p:tgtEl>
                                        <p:attrNameLst>
                                          <p:attrName>ppt_x</p:attrName>
                                        </p:attrNameLst>
                                      </p:cBhvr>
                                      <p:tavLst>
                                        <p:tav tm="0">
                                          <p:val>
                                            <p:strVal val="#ppt_x"/>
                                          </p:val>
                                        </p:tav>
                                        <p:tav tm="100000">
                                          <p:val>
                                            <p:strVal val="#ppt_x"/>
                                          </p:val>
                                        </p:tav>
                                      </p:tavLst>
                                    </p:anim>
                                    <p:anim calcmode="lin" valueType="num">
                                      <p:cBhvr>
                                        <p:cTn id="47" dur="500" fill="hold"/>
                                        <p:tgtEl>
                                          <p:spTgt spid="270"/>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500"/>
                                        <p:tgtEl>
                                          <p:spTgt spid="273"/>
                                        </p:tgtEl>
                                      </p:cBhvr>
                                    </p:animEffect>
                                    <p:anim calcmode="lin" valueType="num">
                                      <p:cBhvr>
                                        <p:cTn id="52" dur="500" fill="hold"/>
                                        <p:tgtEl>
                                          <p:spTgt spid="273"/>
                                        </p:tgtEl>
                                        <p:attrNameLst>
                                          <p:attrName>ppt_x</p:attrName>
                                        </p:attrNameLst>
                                      </p:cBhvr>
                                      <p:tavLst>
                                        <p:tav tm="0">
                                          <p:val>
                                            <p:strVal val="#ppt_x"/>
                                          </p:val>
                                        </p:tav>
                                        <p:tav tm="100000">
                                          <p:val>
                                            <p:strVal val="#ppt_x"/>
                                          </p:val>
                                        </p:tav>
                                      </p:tavLst>
                                    </p:anim>
                                    <p:anim calcmode="lin" valueType="num">
                                      <p:cBhvr>
                                        <p:cTn id="53" dur="500" fill="hold"/>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70" grpId="0" animBg="1"/>
      <p:bldP spid="272" grpId="0" animBg="1"/>
      <p:bldP spid="273" grpId="0" animBg="1"/>
      <p:bldP spid="2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7b8172e565_0_359"/>
          <p:cNvSpPr txBox="1"/>
          <p:nvPr/>
        </p:nvSpPr>
        <p:spPr>
          <a:xfrm>
            <a:off x="2370264" y="1613754"/>
            <a:ext cx="7451472" cy="208669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800"/>
              <a:buFont typeface="Arial"/>
              <a:buNone/>
            </a:pPr>
            <a:r>
              <a:rPr lang="fr-FR" sz="1600" b="0" i="0" u="none" strike="noStrike" cap="none">
                <a:solidFill>
                  <a:srgbClr val="000000"/>
                </a:solidFill>
                <a:latin typeface="Arial"/>
                <a:ea typeface="Arial"/>
                <a:cs typeface="Arial"/>
                <a:sym typeface="Arial"/>
              </a:rPr>
              <a:t>- </a:t>
            </a:r>
            <a:r>
              <a:rPr lang="fr-FR" sz="1600" b="1" i="0" u="none" strike="noStrike" cap="none">
                <a:solidFill>
                  <a:srgbClr val="000000"/>
                </a:solidFill>
                <a:latin typeface="Arial"/>
                <a:ea typeface="Arial"/>
                <a:cs typeface="Arial"/>
                <a:sym typeface="Arial"/>
              </a:rPr>
              <a:t>Détection de défauts</a:t>
            </a:r>
            <a:r>
              <a:rPr lang="fr-FR" sz="1600" b="0" i="0" u="none" strike="noStrike" cap="none">
                <a:solidFill>
                  <a:srgbClr val="000000"/>
                </a:solidFill>
                <a:latin typeface="Arial"/>
                <a:ea typeface="Arial"/>
                <a:cs typeface="Arial"/>
                <a:sym typeface="Arial"/>
              </a:rPr>
              <a:t> de fabrication, d’usure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800"/>
              <a:buFont typeface="Arial"/>
              <a:buNone/>
            </a:pPr>
            <a:r>
              <a:rPr lang="fr-FR" sz="1600" b="0" i="0" u="none" strike="noStrike" cap="none">
                <a:solidFill>
                  <a:srgbClr val="000000"/>
                </a:solidFill>
                <a:latin typeface="Arial"/>
                <a:ea typeface="Arial"/>
                <a:cs typeface="Arial"/>
                <a:sym typeface="Arial"/>
              </a:rPr>
              <a:t>- </a:t>
            </a:r>
            <a:r>
              <a:rPr lang="fr-FR" sz="1600" b="1" i="0" u="none" strike="noStrike" cap="none">
                <a:solidFill>
                  <a:srgbClr val="000000"/>
                </a:solidFill>
                <a:latin typeface="Arial"/>
                <a:ea typeface="Arial"/>
                <a:cs typeface="Arial"/>
                <a:sym typeface="Arial"/>
              </a:rPr>
              <a:t>Maintenance prédictive</a:t>
            </a:r>
            <a:r>
              <a:rPr lang="fr-FR" sz="1600" b="0" i="0" u="none" strike="noStrike" cap="none">
                <a:solidFill>
                  <a:srgbClr val="000000"/>
                </a:solidFill>
                <a:latin typeface="Arial"/>
                <a:ea typeface="Arial"/>
                <a:cs typeface="Arial"/>
                <a:sym typeface="Arial"/>
              </a:rPr>
              <a:t> : pannes machines prédites plusieurs jours à l'avance</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800"/>
              <a:buFont typeface="Arial"/>
              <a:buNone/>
            </a:pPr>
            <a:r>
              <a:rPr lang="fr-FR" sz="1600" b="0" i="0" u="none" strike="noStrike" cap="none">
                <a:solidFill>
                  <a:srgbClr val="000000"/>
                </a:solidFill>
                <a:latin typeface="Arial"/>
                <a:ea typeface="Arial"/>
                <a:cs typeface="Arial"/>
                <a:sym typeface="Arial"/>
              </a:rPr>
              <a:t>- </a:t>
            </a:r>
            <a:r>
              <a:rPr lang="fr-FR" sz="1600" b="1" i="0" u="none" strike="noStrike" cap="none">
                <a:solidFill>
                  <a:srgbClr val="000000"/>
                </a:solidFill>
                <a:latin typeface="Arial"/>
                <a:ea typeface="Arial"/>
                <a:cs typeface="Arial"/>
                <a:sym typeface="Arial"/>
              </a:rPr>
              <a:t>Tri automatisé</a:t>
            </a:r>
            <a:r>
              <a:rPr lang="fr-FR" sz="1600" b="0" i="0" u="none" strike="noStrike" cap="none">
                <a:solidFill>
                  <a:srgbClr val="000000"/>
                </a:solidFill>
                <a:latin typeface="Arial"/>
                <a:ea typeface="Arial"/>
                <a:cs typeface="Arial"/>
                <a:sym typeface="Arial"/>
              </a:rPr>
              <a:t> (déchets, secteur agro-alimentaire,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800"/>
              <a:buFont typeface="Arial"/>
              <a:buNone/>
            </a:pPr>
            <a:r>
              <a:rPr lang="fr-FR" sz="1600" b="0" i="0" u="none" strike="noStrike" cap="none">
                <a:solidFill>
                  <a:srgbClr val="000000"/>
                </a:solidFill>
                <a:latin typeface="Arial"/>
                <a:ea typeface="Arial"/>
                <a:cs typeface="Arial"/>
                <a:sym typeface="Arial"/>
              </a:rPr>
              <a:t>- </a:t>
            </a:r>
            <a:r>
              <a:rPr lang="fr-FR" sz="1600" b="1" i="0" u="none" strike="noStrike" cap="none">
                <a:solidFill>
                  <a:srgbClr val="000000"/>
                </a:solidFill>
                <a:latin typeface="Arial"/>
                <a:ea typeface="Arial"/>
                <a:cs typeface="Arial"/>
                <a:sym typeface="Arial"/>
              </a:rPr>
              <a:t>Sécurité</a:t>
            </a:r>
            <a:r>
              <a:rPr lang="fr-FR" sz="1600" b="0" i="0" u="none" strike="noStrike" cap="none">
                <a:solidFill>
                  <a:srgbClr val="000000"/>
                </a:solidFill>
                <a:latin typeface="Arial"/>
                <a:ea typeface="Arial"/>
                <a:cs typeface="Arial"/>
                <a:sym typeface="Arial"/>
              </a:rPr>
              <a:t> (détection d’intrusion, construction, ..)</a:t>
            </a:r>
            <a:endParaRPr sz="1200" b="0" i="0" u="none" strike="noStrike" cap="none">
              <a:solidFill>
                <a:srgbClr val="000000"/>
              </a:solidFill>
              <a:latin typeface="Arial"/>
              <a:ea typeface="Arial"/>
              <a:cs typeface="Arial"/>
              <a:sym typeface="Arial"/>
            </a:endParaRPr>
          </a:p>
        </p:txBody>
      </p:sp>
      <p:sp>
        <p:nvSpPr>
          <p:cNvPr id="281" name="Google Shape;281;g27b8172e565_0_359"/>
          <p:cNvSpPr txBox="1">
            <a:spLocks noGrp="1"/>
          </p:cNvSpPr>
          <p:nvPr>
            <p:ph type="title"/>
          </p:nvPr>
        </p:nvSpPr>
        <p:spPr>
          <a:xfrm>
            <a:off x="95850" y="-53250"/>
            <a:ext cx="11215800" cy="1120200"/>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SzPts val="990"/>
              <a:buNone/>
            </a:pPr>
            <a:r>
              <a:rPr lang="fr-FR" sz="3459"/>
              <a:t>L’IA dans l’industrie, exemple d’une entreprise grenobloise</a:t>
            </a:r>
            <a:endParaRPr sz="3459"/>
          </a:p>
        </p:txBody>
      </p:sp>
      <p:pic>
        <p:nvPicPr>
          <p:cNvPr id="282" name="Google Shape;282;g27b8172e565_0_359">
            <a:hlinkClick r:id="rId3"/>
          </p:cNvPr>
          <p:cNvPicPr preferRelativeResize="0"/>
          <p:nvPr/>
        </p:nvPicPr>
        <p:blipFill rotWithShape="1">
          <a:blip r:embed="rId4">
            <a:alphaModFix/>
          </a:blip>
          <a:srcRect/>
          <a:stretch/>
        </p:blipFill>
        <p:spPr>
          <a:xfrm>
            <a:off x="4732962" y="1044034"/>
            <a:ext cx="2726076" cy="454346"/>
          </a:xfrm>
          <a:prstGeom prst="rect">
            <a:avLst/>
          </a:prstGeom>
          <a:noFill/>
          <a:ln>
            <a:noFill/>
          </a:ln>
        </p:spPr>
      </p:pic>
      <p:pic>
        <p:nvPicPr>
          <p:cNvPr id="283" name="Google Shape;283;g27b8172e565_0_359" descr="Tri de déchets automatisé"/>
          <p:cNvPicPr preferRelativeResize="0"/>
          <p:nvPr/>
        </p:nvPicPr>
        <p:blipFill rotWithShape="1">
          <a:blip r:embed="rId5">
            <a:alphaModFix/>
          </a:blip>
          <a:srcRect/>
          <a:stretch/>
        </p:blipFill>
        <p:spPr>
          <a:xfrm>
            <a:off x="4663899" y="4073661"/>
            <a:ext cx="2908225" cy="2643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4" name="Google Shape;284;g27b8172e565_0_359" descr="Caractérisation d'activité Schneider Electric"/>
          <p:cNvPicPr preferRelativeResize="0"/>
          <p:nvPr/>
        </p:nvPicPr>
        <p:blipFill rotWithShape="1">
          <a:blip r:embed="rId6">
            <a:alphaModFix/>
          </a:blip>
          <a:srcRect l="204" b="4769"/>
          <a:stretch/>
        </p:blipFill>
        <p:spPr>
          <a:xfrm>
            <a:off x="8969338" y="4073660"/>
            <a:ext cx="3047961" cy="2643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5" name="Google Shape;285;g27b8172e565_0_359" descr="Reconnaissance de dommages sur des pneus d'avion"/>
          <p:cNvPicPr preferRelativeResize="0"/>
          <p:nvPr/>
        </p:nvPicPr>
        <p:blipFill rotWithShape="1">
          <a:blip r:embed="rId7">
            <a:alphaModFix/>
          </a:blip>
          <a:srcRect/>
          <a:stretch/>
        </p:blipFill>
        <p:spPr>
          <a:xfrm>
            <a:off x="358460" y="4073658"/>
            <a:ext cx="2908225" cy="264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 name="Google Shape;286;g27b8172e565_0_359"/>
          <p:cNvPicPr preferRelativeResize="0"/>
          <p:nvPr/>
        </p:nvPicPr>
        <p:blipFill rotWithShape="1">
          <a:blip r:embed="rId8">
            <a:alphaModFix/>
          </a:blip>
          <a:srcRect/>
          <a:stretch/>
        </p:blipFill>
        <p:spPr>
          <a:xfrm rot="-1306242">
            <a:off x="-7483" y="4264184"/>
            <a:ext cx="3105640" cy="465482"/>
          </a:xfrm>
          <a:prstGeom prst="rect">
            <a:avLst/>
          </a:prstGeom>
          <a:noFill/>
          <a:ln>
            <a:noFill/>
          </a:ln>
        </p:spPr>
      </p:pic>
      <p:pic>
        <p:nvPicPr>
          <p:cNvPr id="287" name="Google Shape;287;g27b8172e565_0_359"/>
          <p:cNvPicPr preferRelativeResize="0"/>
          <p:nvPr/>
        </p:nvPicPr>
        <p:blipFill rotWithShape="1">
          <a:blip r:embed="rId9">
            <a:alphaModFix/>
          </a:blip>
          <a:srcRect/>
          <a:stretch/>
        </p:blipFill>
        <p:spPr>
          <a:xfrm rot="-1349004">
            <a:off x="4353853" y="4275177"/>
            <a:ext cx="2836845" cy="443496"/>
          </a:xfrm>
          <a:prstGeom prst="rect">
            <a:avLst/>
          </a:prstGeom>
          <a:noFill/>
          <a:ln>
            <a:noFill/>
          </a:ln>
        </p:spPr>
      </p:pic>
      <p:pic>
        <p:nvPicPr>
          <p:cNvPr id="288" name="Google Shape;288;g27b8172e565_0_359"/>
          <p:cNvPicPr preferRelativeResize="0"/>
          <p:nvPr/>
        </p:nvPicPr>
        <p:blipFill rotWithShape="1">
          <a:blip r:embed="rId10">
            <a:alphaModFix/>
          </a:blip>
          <a:srcRect/>
          <a:stretch/>
        </p:blipFill>
        <p:spPr>
          <a:xfrm rot="-1408735">
            <a:off x="8446394" y="4248884"/>
            <a:ext cx="3160525" cy="496082"/>
          </a:xfrm>
          <a:prstGeom prst="rect">
            <a:avLst/>
          </a:prstGeom>
          <a:noFill/>
          <a:ln>
            <a:noFill/>
          </a:ln>
        </p:spPr>
      </p:pic>
      <p:pic>
        <p:nvPicPr>
          <p:cNvPr id="11" name="Google Shape;282;g27b8172e565_0_359">
            <a:hlinkClick r:id="rId3"/>
            <a:extLst>
              <a:ext uri="{FF2B5EF4-FFF2-40B4-BE49-F238E27FC236}">
                <a16:creationId xmlns:a16="http://schemas.microsoft.com/office/drawing/2014/main" id="{26B40348-B7F8-4EA0-88F4-5ACECA3BF55D}"/>
              </a:ext>
            </a:extLst>
          </p:cNvPr>
          <p:cNvPicPr preferRelativeResize="0"/>
          <p:nvPr/>
        </p:nvPicPr>
        <p:blipFill rotWithShape="1">
          <a:blip r:embed="rId4">
            <a:alphaModFix/>
          </a:blip>
          <a:srcRect/>
          <a:stretch/>
        </p:blipFill>
        <p:spPr>
          <a:xfrm>
            <a:off x="4732962" y="1066950"/>
            <a:ext cx="2726076" cy="4543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0">
                                            <p:txEl>
                                              <p:pRg st="0" end="0"/>
                                            </p:txEl>
                                          </p:spTgt>
                                        </p:tgtEl>
                                        <p:attrNameLst>
                                          <p:attrName>style.visibility</p:attrName>
                                        </p:attrNameLst>
                                      </p:cBhvr>
                                      <p:to>
                                        <p:strVal val="visible"/>
                                      </p:to>
                                    </p:set>
                                    <p:animEffect transition="in" filter="fade">
                                      <p:cBhvr>
                                        <p:cTn id="7" dur="500"/>
                                        <p:tgtEl>
                                          <p:spTgt spid="28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0">
                                            <p:txEl>
                                              <p:pRg st="1" end="1"/>
                                            </p:txEl>
                                          </p:spTgt>
                                        </p:tgtEl>
                                        <p:attrNameLst>
                                          <p:attrName>style.visibility</p:attrName>
                                        </p:attrNameLst>
                                      </p:cBhvr>
                                      <p:to>
                                        <p:strVal val="visible"/>
                                      </p:to>
                                    </p:set>
                                    <p:animEffect transition="in" filter="fade">
                                      <p:cBhvr>
                                        <p:cTn id="11" dur="500"/>
                                        <p:tgtEl>
                                          <p:spTgt spid="28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0">
                                            <p:txEl>
                                              <p:pRg st="2" end="2"/>
                                            </p:txEl>
                                          </p:spTgt>
                                        </p:tgtEl>
                                        <p:attrNameLst>
                                          <p:attrName>style.visibility</p:attrName>
                                        </p:attrNameLst>
                                      </p:cBhvr>
                                      <p:to>
                                        <p:strVal val="visible"/>
                                      </p:to>
                                    </p:set>
                                    <p:animEffect transition="in" filter="fade">
                                      <p:cBhvr>
                                        <p:cTn id="15" dur="500"/>
                                        <p:tgtEl>
                                          <p:spTgt spid="280">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0">
                                            <p:txEl>
                                              <p:pRg st="3" end="3"/>
                                            </p:txEl>
                                          </p:spTgt>
                                        </p:tgtEl>
                                        <p:attrNameLst>
                                          <p:attrName>style.visibility</p:attrName>
                                        </p:attrNameLst>
                                      </p:cBhvr>
                                      <p:to>
                                        <p:strVal val="visible"/>
                                      </p:to>
                                    </p:set>
                                    <p:animEffect transition="in" filter="fade">
                                      <p:cBhvr>
                                        <p:cTn id="19" dur="500"/>
                                        <p:tgtEl>
                                          <p:spTgt spid="28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5"/>
                                        </p:tgtEl>
                                        <p:attrNameLst>
                                          <p:attrName>style.visibility</p:attrName>
                                        </p:attrNameLst>
                                      </p:cBhvr>
                                      <p:to>
                                        <p:strVal val="visible"/>
                                      </p:to>
                                    </p:set>
                                    <p:animEffect transition="in" filter="fade">
                                      <p:cBhvr>
                                        <p:cTn id="24" dur="500"/>
                                        <p:tgtEl>
                                          <p:spTgt spid="28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83"/>
                                        </p:tgtEl>
                                        <p:attrNameLst>
                                          <p:attrName>style.visibility</p:attrName>
                                        </p:attrNameLst>
                                      </p:cBhvr>
                                      <p:to>
                                        <p:strVal val="visible"/>
                                      </p:to>
                                    </p:set>
                                    <p:animEffect transition="in" filter="fade">
                                      <p:cBhvr>
                                        <p:cTn id="28" dur="500"/>
                                        <p:tgtEl>
                                          <p:spTgt spid="28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500"/>
                                        <p:tgtEl>
                                          <p:spTgt spid="28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286"/>
                                        </p:tgtEl>
                                        <p:attrNameLst>
                                          <p:attrName>style.visibility</p:attrName>
                                        </p:attrNameLst>
                                      </p:cBhvr>
                                      <p:to>
                                        <p:strVal val="visible"/>
                                      </p:to>
                                    </p:set>
                                    <p:animEffect transition="in" filter="wipe(left)">
                                      <p:cBhvr>
                                        <p:cTn id="36" dur="500"/>
                                        <p:tgtEl>
                                          <p:spTgt spid="286"/>
                                        </p:tgtEl>
                                      </p:cBhvr>
                                    </p:animEffect>
                                  </p:childTnLst>
                                </p:cTn>
                              </p:par>
                              <p:par>
                                <p:cTn id="37" presetID="22" presetClass="entr" presetSubtype="8" fill="hold" nodeType="withEffect">
                                  <p:stCondLst>
                                    <p:cond delay="0"/>
                                  </p:stCondLst>
                                  <p:childTnLst>
                                    <p:set>
                                      <p:cBhvr>
                                        <p:cTn id="38" dur="1" fill="hold">
                                          <p:stCondLst>
                                            <p:cond delay="0"/>
                                          </p:stCondLst>
                                        </p:cTn>
                                        <p:tgtEl>
                                          <p:spTgt spid="287"/>
                                        </p:tgtEl>
                                        <p:attrNameLst>
                                          <p:attrName>style.visibility</p:attrName>
                                        </p:attrNameLst>
                                      </p:cBhvr>
                                      <p:to>
                                        <p:strVal val="visible"/>
                                      </p:to>
                                    </p:set>
                                    <p:animEffect transition="in" filter="wipe(left)">
                                      <p:cBhvr>
                                        <p:cTn id="39" dur="500"/>
                                        <p:tgtEl>
                                          <p:spTgt spid="287"/>
                                        </p:tgtEl>
                                      </p:cBhvr>
                                    </p:animEffect>
                                  </p:childTnLst>
                                </p:cTn>
                              </p:par>
                              <p:par>
                                <p:cTn id="40" presetID="22" presetClass="entr" presetSubtype="8" fill="hold" nodeType="withEffect">
                                  <p:stCondLst>
                                    <p:cond delay="0"/>
                                  </p:stCondLst>
                                  <p:childTnLst>
                                    <p:set>
                                      <p:cBhvr>
                                        <p:cTn id="41" dur="1" fill="hold">
                                          <p:stCondLst>
                                            <p:cond delay="0"/>
                                          </p:stCondLst>
                                        </p:cTn>
                                        <p:tgtEl>
                                          <p:spTgt spid="288"/>
                                        </p:tgtEl>
                                        <p:attrNameLst>
                                          <p:attrName>style.visibility</p:attrName>
                                        </p:attrNameLst>
                                      </p:cBhvr>
                                      <p:to>
                                        <p:strVal val="visible"/>
                                      </p:to>
                                    </p:set>
                                    <p:animEffect transition="in" filter="wipe(left)">
                                      <p:cBhvr>
                                        <p:cTn id="42"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22461" y="0"/>
            <a:ext cx="108273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Deux “niveaux” d’IA</a:t>
            </a:r>
            <a:endParaRPr sz="4000" dirty="0"/>
          </a:p>
        </p:txBody>
      </p:sp>
      <p:sp>
        <p:nvSpPr>
          <p:cNvPr id="242" name="Google Shape;242;p37"/>
          <p:cNvSpPr/>
          <p:nvPr/>
        </p:nvSpPr>
        <p:spPr>
          <a:xfrm>
            <a:off x="6395940" y="1321149"/>
            <a:ext cx="2366400" cy="1900800"/>
          </a:xfrm>
          <a:prstGeom prst="round1Rect">
            <a:avLst>
              <a:gd name="adj" fmla="val 16667"/>
            </a:avLst>
          </a:prstGeom>
          <a:solidFill>
            <a:srgbClr val="784F88"/>
          </a:solidFill>
          <a:ln w="9525" cap="flat" cmpd="sng">
            <a:solidFill>
              <a:schemeClr val="tx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Arial"/>
                <a:ea typeface="Arial"/>
                <a:cs typeface="Arial"/>
                <a:sym typeface="Arial"/>
              </a:rPr>
              <a:t>IA Générale</a:t>
            </a:r>
            <a:endParaRPr sz="1400" b="0" i="0" u="none" strike="noStrike" cap="none">
              <a:solidFill>
                <a:srgbClr val="000000"/>
              </a:solidFill>
              <a:latin typeface="Arial"/>
              <a:ea typeface="Arial"/>
              <a:cs typeface="Arial"/>
              <a:sym typeface="Arial"/>
            </a:endParaRPr>
          </a:p>
        </p:txBody>
      </p:sp>
      <p:cxnSp>
        <p:nvCxnSpPr>
          <p:cNvPr id="243" name="Google Shape;243;p37"/>
          <p:cNvCxnSpPr>
            <a:cxnSpLocks/>
            <a:stCxn id="249" idx="2"/>
            <a:endCxn id="244" idx="0"/>
          </p:cNvCxnSpPr>
          <p:nvPr/>
        </p:nvCxnSpPr>
        <p:spPr>
          <a:xfrm>
            <a:off x="4912796" y="3221961"/>
            <a:ext cx="1183200" cy="958652"/>
          </a:xfrm>
          <a:prstGeom prst="straightConnector1">
            <a:avLst/>
          </a:prstGeom>
          <a:noFill/>
          <a:ln w="28575" cap="flat" cmpd="sng">
            <a:solidFill>
              <a:schemeClr val="accent3"/>
            </a:solidFill>
            <a:prstDash val="solid"/>
            <a:round/>
            <a:headEnd type="none" w="sm" len="sm"/>
            <a:tailEnd type="none" w="sm" len="sm"/>
          </a:ln>
        </p:spPr>
      </p:cxnSp>
      <p:cxnSp>
        <p:nvCxnSpPr>
          <p:cNvPr id="245" name="Google Shape;245;p37"/>
          <p:cNvCxnSpPr>
            <a:cxnSpLocks/>
            <a:endCxn id="252" idx="0"/>
          </p:cNvCxnSpPr>
          <p:nvPr/>
        </p:nvCxnSpPr>
        <p:spPr>
          <a:xfrm flipH="1">
            <a:off x="3180931" y="3221949"/>
            <a:ext cx="1731865" cy="958664"/>
          </a:xfrm>
          <a:prstGeom prst="straightConnector1">
            <a:avLst/>
          </a:prstGeom>
          <a:noFill/>
          <a:ln w="28575" cap="flat" cmpd="sng">
            <a:solidFill>
              <a:schemeClr val="accent3"/>
            </a:solidFill>
            <a:prstDash val="solid"/>
            <a:round/>
            <a:headEnd type="none" w="sm" len="sm"/>
            <a:tailEnd type="none" w="sm" len="sm"/>
          </a:ln>
        </p:spPr>
      </p:cxnSp>
      <p:pic>
        <p:nvPicPr>
          <p:cNvPr id="247" name="Google Shape;247;p37" descr="Strong dog vs weak dog (Flipped) Meme Generator - Imgflip"/>
          <p:cNvPicPr preferRelativeResize="0"/>
          <p:nvPr/>
        </p:nvPicPr>
        <p:blipFill rotWithShape="1">
          <a:blip r:embed="rId3">
            <a:alphaModFix/>
          </a:blip>
          <a:srcRect l="54107" t="23814" r="688" b="13856"/>
          <a:stretch/>
        </p:blipFill>
        <p:spPr>
          <a:xfrm>
            <a:off x="7556597" y="1740684"/>
            <a:ext cx="2613470" cy="2962529"/>
          </a:xfrm>
          <a:prstGeom prst="rect">
            <a:avLst/>
          </a:prstGeom>
          <a:noFill/>
          <a:ln>
            <a:noFill/>
          </a:ln>
        </p:spPr>
      </p:pic>
      <p:sp>
        <p:nvSpPr>
          <p:cNvPr id="249" name="Google Shape;249;p37"/>
          <p:cNvSpPr/>
          <p:nvPr/>
        </p:nvSpPr>
        <p:spPr>
          <a:xfrm flipH="1">
            <a:off x="3729596" y="1321161"/>
            <a:ext cx="2366400" cy="1900800"/>
          </a:xfrm>
          <a:prstGeom prst="round1Rect">
            <a:avLst>
              <a:gd name="adj" fmla="val 16667"/>
            </a:avLst>
          </a:prstGeom>
          <a:solidFill>
            <a:srgbClr val="FFFFFF"/>
          </a:solidFill>
          <a:ln w="9525"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Arial"/>
                <a:ea typeface="Arial"/>
                <a:cs typeface="Arial"/>
                <a:sym typeface="Arial"/>
              </a:rPr>
              <a:t>IA Restreinte</a:t>
            </a:r>
            <a:endParaRPr sz="1400" b="0" i="0" u="none" strike="noStrike" cap="none">
              <a:solidFill>
                <a:srgbClr val="000000"/>
              </a:solidFill>
              <a:latin typeface="Arial"/>
              <a:ea typeface="Arial"/>
              <a:cs typeface="Arial"/>
              <a:sym typeface="Arial"/>
            </a:endParaRPr>
          </a:p>
        </p:txBody>
      </p:sp>
      <p:sp>
        <p:nvSpPr>
          <p:cNvPr id="251" name="Google Shape;251;p37"/>
          <p:cNvSpPr txBox="1"/>
          <p:nvPr/>
        </p:nvSpPr>
        <p:spPr>
          <a:xfrm>
            <a:off x="1637350" y="4945750"/>
            <a:ext cx="18084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rgbClr val="000000"/>
              </a:solidFill>
              <a:latin typeface="Calibri"/>
              <a:ea typeface="Calibri"/>
              <a:cs typeface="Calibri"/>
              <a:sym typeface="Calibri"/>
            </a:endParaRPr>
          </a:p>
        </p:txBody>
      </p:sp>
      <p:sp>
        <p:nvSpPr>
          <p:cNvPr id="252" name="Google Shape;252;p37"/>
          <p:cNvSpPr/>
          <p:nvPr/>
        </p:nvSpPr>
        <p:spPr>
          <a:xfrm>
            <a:off x="1822981" y="4180613"/>
            <a:ext cx="2715900" cy="522600"/>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algn="ctr">
              <a:buSzPts val="2600"/>
            </a:pPr>
            <a:r>
              <a:rPr lang="fr-FR" sz="1800" b="1">
                <a:solidFill>
                  <a:sysClr val="windowText" lastClr="000000"/>
                </a:solidFill>
                <a:latin typeface="+mn-lt"/>
                <a:ea typeface="+mn-ea"/>
                <a:cs typeface="+mn-cs"/>
                <a:sym typeface="Calibri"/>
              </a:rPr>
              <a:t>IA Analytique</a:t>
            </a:r>
            <a:endParaRPr sz="1800" b="1">
              <a:solidFill>
                <a:sysClr val="windowText" lastClr="000000"/>
              </a:solidFill>
              <a:latin typeface="+mn-lt"/>
              <a:ea typeface="+mn-ea"/>
              <a:cs typeface="+mn-cs"/>
              <a:sym typeface="Calibri"/>
            </a:endParaRPr>
          </a:p>
        </p:txBody>
      </p:sp>
      <p:sp>
        <p:nvSpPr>
          <p:cNvPr id="244" name="Google Shape;244;p37"/>
          <p:cNvSpPr/>
          <p:nvPr/>
        </p:nvSpPr>
        <p:spPr>
          <a:xfrm>
            <a:off x="4789196" y="4180613"/>
            <a:ext cx="2613600" cy="522600"/>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FR" sz="1800" b="1">
                <a:solidFill>
                  <a:sysClr val="windowText" lastClr="000000"/>
                </a:solidFill>
                <a:sym typeface="Calibri"/>
              </a:rPr>
              <a:t>IA Générative</a:t>
            </a:r>
            <a:endParaRPr sz="1800" b="1">
              <a:solidFill>
                <a:sysClr val="windowText" lastClr="000000"/>
              </a:solidFill>
              <a:sym typeface="Calibri"/>
            </a:endParaRPr>
          </a:p>
        </p:txBody>
      </p:sp>
      <p:sp>
        <p:nvSpPr>
          <p:cNvPr id="253" name="Google Shape;253;p37"/>
          <p:cNvSpPr/>
          <p:nvPr/>
        </p:nvSpPr>
        <p:spPr>
          <a:xfrm>
            <a:off x="1822981" y="4740984"/>
            <a:ext cx="2715900" cy="1340417"/>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700" b="1" i="0" u="none" strike="noStrike" cap="none">
                <a:solidFill>
                  <a:srgbClr val="741B47"/>
                </a:solidFill>
                <a:latin typeface="Calibri"/>
                <a:ea typeface="Calibri"/>
                <a:cs typeface="Calibri"/>
                <a:sym typeface="Calibri"/>
              </a:rPr>
              <a:t>Elle  analyse </a:t>
            </a:r>
            <a:r>
              <a:rPr lang="fr-FR" sz="1700" b="0" i="0" u="none" strike="noStrike" cap="none">
                <a:solidFill>
                  <a:srgbClr val="741B47"/>
                </a:solidFill>
                <a:latin typeface="Calibri"/>
                <a:ea typeface="Calibri"/>
                <a:cs typeface="Calibri"/>
                <a:sym typeface="Calibri"/>
              </a:rPr>
              <a:t>des données existantes pour les </a:t>
            </a:r>
            <a:r>
              <a:rPr lang="fr-FR" sz="1700" b="1" i="0" u="none" strike="noStrike" cap="none">
                <a:solidFill>
                  <a:srgbClr val="741B47"/>
                </a:solidFill>
                <a:latin typeface="Calibri"/>
                <a:ea typeface="Calibri"/>
                <a:cs typeface="Calibri"/>
                <a:sym typeface="Calibri"/>
              </a:rPr>
              <a:t>classer</a:t>
            </a:r>
            <a:r>
              <a:rPr lang="fr-FR" sz="1700" b="0" i="0" u="none" strike="noStrike" cap="none">
                <a:solidFill>
                  <a:srgbClr val="741B47"/>
                </a:solidFill>
                <a:latin typeface="Calibri"/>
                <a:ea typeface="Calibri"/>
                <a:cs typeface="Calibri"/>
                <a:sym typeface="Calibri"/>
              </a:rPr>
              <a:t> ou effectuer des </a:t>
            </a:r>
            <a:r>
              <a:rPr lang="fr-FR" sz="1700" b="1" i="0" u="none" strike="noStrike" cap="none">
                <a:solidFill>
                  <a:srgbClr val="741B47"/>
                </a:solidFill>
                <a:latin typeface="Calibri"/>
                <a:ea typeface="Calibri"/>
                <a:cs typeface="Calibri"/>
                <a:sym typeface="Calibri"/>
              </a:rPr>
              <a:t>prédictions</a:t>
            </a:r>
            <a:endParaRPr sz="1400" b="0" i="0" u="none" strike="noStrike" cap="none">
              <a:solidFill>
                <a:srgbClr val="741B47"/>
              </a:solidFill>
              <a:latin typeface="Calibri"/>
              <a:ea typeface="Calibri"/>
              <a:cs typeface="Calibri"/>
              <a:sym typeface="Calibri"/>
            </a:endParaRPr>
          </a:p>
        </p:txBody>
      </p:sp>
      <p:sp>
        <p:nvSpPr>
          <p:cNvPr id="254" name="Google Shape;254;p37"/>
          <p:cNvSpPr/>
          <p:nvPr/>
        </p:nvSpPr>
        <p:spPr>
          <a:xfrm>
            <a:off x="4789196" y="4733400"/>
            <a:ext cx="2613600" cy="1351038"/>
          </a:xfrm>
          <a:prstGeom prst="round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1100"/>
            </a:pPr>
            <a:r>
              <a:rPr lang="fr-FR" sz="1700" b="1">
                <a:solidFill>
                  <a:srgbClr val="741B47"/>
                </a:solidFill>
                <a:latin typeface="Calibri"/>
                <a:ea typeface="Calibri"/>
                <a:cs typeface="Calibri"/>
                <a:sym typeface="Calibri"/>
              </a:rPr>
              <a:t>Elle invente </a:t>
            </a:r>
            <a:r>
              <a:rPr lang="fr-FR" sz="1700">
                <a:solidFill>
                  <a:srgbClr val="741B47"/>
                </a:solidFill>
                <a:latin typeface="Calibri"/>
                <a:ea typeface="Calibri"/>
                <a:cs typeface="Calibri"/>
                <a:sym typeface="Calibri"/>
              </a:rPr>
              <a:t>et </a:t>
            </a:r>
            <a:endParaRPr sz="1700">
              <a:solidFill>
                <a:srgbClr val="741B47"/>
              </a:solidFill>
              <a:latin typeface="Calibri"/>
              <a:ea typeface="Calibri"/>
              <a:cs typeface="Calibri"/>
              <a:sym typeface="Calibri"/>
            </a:endParaRPr>
          </a:p>
          <a:p>
            <a:pPr algn="ctr">
              <a:buClr>
                <a:schemeClr val="dk1"/>
              </a:buClr>
              <a:buSzPts val="1100"/>
            </a:pPr>
            <a:r>
              <a:rPr lang="fr-FR" sz="1700">
                <a:solidFill>
                  <a:srgbClr val="741B47"/>
                </a:solidFill>
                <a:latin typeface="Calibri"/>
                <a:ea typeface="Calibri"/>
                <a:cs typeface="Calibri"/>
                <a:sym typeface="Calibri"/>
              </a:rPr>
              <a:t>peut </a:t>
            </a:r>
            <a:r>
              <a:rPr lang="fr-FR" sz="1700" b="1">
                <a:solidFill>
                  <a:srgbClr val="741B47"/>
                </a:solidFill>
                <a:latin typeface="Calibri"/>
                <a:ea typeface="Calibri"/>
                <a:cs typeface="Calibri"/>
                <a:sym typeface="Calibri"/>
              </a:rPr>
              <a:t>générer</a:t>
            </a:r>
            <a:r>
              <a:rPr lang="fr-FR" sz="1700">
                <a:solidFill>
                  <a:srgbClr val="741B47"/>
                </a:solidFill>
                <a:latin typeface="Calibri"/>
                <a:ea typeface="Calibri"/>
                <a:cs typeface="Calibri"/>
                <a:sym typeface="Calibri"/>
              </a:rPr>
              <a:t> du contenu original</a:t>
            </a:r>
            <a:endParaRPr sz="1700">
              <a:solidFill>
                <a:srgbClr val="741B47"/>
              </a:solidFill>
              <a:latin typeface="Calibri"/>
              <a:ea typeface="Calibri"/>
              <a:cs typeface="Calibri"/>
              <a:sym typeface="Calibri"/>
            </a:endParaRPr>
          </a:p>
        </p:txBody>
      </p:sp>
      <p:pic>
        <p:nvPicPr>
          <p:cNvPr id="8" name="Google Shape;248;p37">
            <a:extLst>
              <a:ext uri="{FF2B5EF4-FFF2-40B4-BE49-F238E27FC236}">
                <a16:creationId xmlns:a16="http://schemas.microsoft.com/office/drawing/2014/main" id="{9EE93C56-6593-BC6B-778A-0145DB038877}"/>
              </a:ext>
            </a:extLst>
          </p:cNvPr>
          <p:cNvPicPr preferRelativeResize="0"/>
          <p:nvPr/>
        </p:nvPicPr>
        <p:blipFill rotWithShape="1">
          <a:blip r:embed="rId4">
            <a:alphaModFix/>
          </a:blip>
          <a:srcRect/>
          <a:stretch/>
        </p:blipFill>
        <p:spPr>
          <a:xfrm rot="249332">
            <a:off x="8068611" y="2813316"/>
            <a:ext cx="1589442" cy="750924"/>
          </a:xfrm>
          <a:prstGeom prst="rect">
            <a:avLst/>
          </a:prstGeom>
          <a:noFill/>
          <a:ln>
            <a:solidFill>
              <a:schemeClr val="tx1"/>
            </a:solidFill>
          </a:ln>
        </p:spPr>
      </p:pic>
      <p:pic>
        <p:nvPicPr>
          <p:cNvPr id="9" name="Picture 8">
            <a:extLst>
              <a:ext uri="{FF2B5EF4-FFF2-40B4-BE49-F238E27FC236}">
                <a16:creationId xmlns:a16="http://schemas.microsoft.com/office/drawing/2014/main" id="{01CE56F1-7EE0-8A36-A432-6F0A3BD2709A}"/>
              </a:ext>
            </a:extLst>
          </p:cNvPr>
          <p:cNvPicPr>
            <a:picLocks noChangeAspect="1"/>
          </p:cNvPicPr>
          <p:nvPr/>
        </p:nvPicPr>
        <p:blipFill>
          <a:blip r:embed="rId5"/>
          <a:stretch>
            <a:fillRect/>
          </a:stretch>
        </p:blipFill>
        <p:spPr>
          <a:xfrm>
            <a:off x="2857186" y="1465850"/>
            <a:ext cx="1444877"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wipe(right)">
                                      <p:cBhvr>
                                        <p:cTn id="7" dur="1000"/>
                                        <p:tgtEl>
                                          <p:spTgt spid="24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42"/>
                                        </p:tgtEl>
                                        <p:attrNameLst>
                                          <p:attrName>style.visibility</p:attrName>
                                        </p:attrNameLst>
                                      </p:cBhvr>
                                      <p:to>
                                        <p:strVal val="visible"/>
                                      </p:to>
                                    </p:set>
                                    <p:animEffect transition="in" filter="wipe(left)">
                                      <p:cBhvr>
                                        <p:cTn id="11" dur="1000"/>
                                        <p:tgtEl>
                                          <p:spTgt spid="2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wipe(up)">
                                      <p:cBhvr>
                                        <p:cTn id="16" dur="500"/>
                                        <p:tgtEl>
                                          <p:spTgt spid="24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52"/>
                                        </p:tgtEl>
                                        <p:attrNameLst>
                                          <p:attrName>style.visibility</p:attrName>
                                        </p:attrNameLst>
                                      </p:cBhvr>
                                      <p:to>
                                        <p:strVal val="visible"/>
                                      </p:to>
                                    </p:set>
                                    <p:animEffect transition="in" filter="wipe(up)">
                                      <p:cBhvr>
                                        <p:cTn id="20" dur="500"/>
                                        <p:tgtEl>
                                          <p:spTgt spid="252"/>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253"/>
                                        </p:tgtEl>
                                        <p:attrNameLst>
                                          <p:attrName>style.visibility</p:attrName>
                                        </p:attrNameLst>
                                      </p:cBhvr>
                                      <p:to>
                                        <p:strVal val="visible"/>
                                      </p:to>
                                    </p:set>
                                    <p:animEffect transition="in" filter="fade">
                                      <p:cBhvr>
                                        <p:cTn id="24" dur="1000"/>
                                        <p:tgtEl>
                                          <p:spTgt spid="253"/>
                                        </p:tgtEl>
                                      </p:cBhvr>
                                    </p:animEffect>
                                    <p:anim calcmode="lin" valueType="num">
                                      <p:cBhvr>
                                        <p:cTn id="25" dur="1000" fill="hold"/>
                                        <p:tgtEl>
                                          <p:spTgt spid="253"/>
                                        </p:tgtEl>
                                        <p:attrNameLst>
                                          <p:attrName>ppt_x</p:attrName>
                                        </p:attrNameLst>
                                      </p:cBhvr>
                                      <p:tavLst>
                                        <p:tav tm="0">
                                          <p:val>
                                            <p:strVal val="#ppt_x"/>
                                          </p:val>
                                        </p:tav>
                                        <p:tav tm="100000">
                                          <p:val>
                                            <p:strVal val="#ppt_x"/>
                                          </p:val>
                                        </p:tav>
                                      </p:tavLst>
                                    </p:anim>
                                    <p:anim calcmode="lin" valueType="num">
                                      <p:cBhvr>
                                        <p:cTn id="26"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43"/>
                                        </p:tgtEl>
                                        <p:attrNameLst>
                                          <p:attrName>style.visibility</p:attrName>
                                        </p:attrNameLst>
                                      </p:cBhvr>
                                      <p:to>
                                        <p:strVal val="visible"/>
                                      </p:to>
                                    </p:set>
                                    <p:animEffect transition="in" filter="wipe(up)">
                                      <p:cBhvr>
                                        <p:cTn id="31" dur="500"/>
                                        <p:tgtEl>
                                          <p:spTgt spid="243"/>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44"/>
                                        </p:tgtEl>
                                        <p:attrNameLst>
                                          <p:attrName>style.visibility</p:attrName>
                                        </p:attrNameLst>
                                      </p:cBhvr>
                                      <p:to>
                                        <p:strVal val="visible"/>
                                      </p:to>
                                    </p:set>
                                    <p:animEffect transition="in" filter="wipe(up)">
                                      <p:cBhvr>
                                        <p:cTn id="35" dur="500"/>
                                        <p:tgtEl>
                                          <p:spTgt spid="24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fade">
                                      <p:cBhvr>
                                        <p:cTn id="39" dur="500"/>
                                        <p:tgtEl>
                                          <p:spTgt spid="25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47"/>
                                        </p:tgtEl>
                                        <p:attrNameLst>
                                          <p:attrName>style.visibility</p:attrName>
                                        </p:attrNameLst>
                                      </p:cBhvr>
                                      <p:to>
                                        <p:strVal val="visible"/>
                                      </p:to>
                                    </p:set>
                                    <p:anim calcmode="lin" valueType="num">
                                      <p:cBhvr additive="base">
                                        <p:cTn id="44" dur="500" fill="hold"/>
                                        <p:tgtEl>
                                          <p:spTgt spid="247"/>
                                        </p:tgtEl>
                                        <p:attrNameLst>
                                          <p:attrName>ppt_x</p:attrName>
                                        </p:attrNameLst>
                                      </p:cBhvr>
                                      <p:tavLst>
                                        <p:tav tm="0">
                                          <p:val>
                                            <p:strVal val="#ppt_x"/>
                                          </p:val>
                                        </p:tav>
                                        <p:tav tm="100000">
                                          <p:val>
                                            <p:strVal val="#ppt_x"/>
                                          </p:val>
                                        </p:tav>
                                      </p:tavLst>
                                    </p:anim>
                                    <p:anim calcmode="lin" valueType="num">
                                      <p:cBhvr additive="base">
                                        <p:cTn id="45" dur="500" fill="hold"/>
                                        <p:tgtEl>
                                          <p:spTgt spid="247"/>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90"/>
                                          </p:val>
                                        </p:tav>
                                        <p:tav tm="100000">
                                          <p:val>
                                            <p:fltVal val="0"/>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49" grpId="0" animBg="1"/>
      <p:bldP spid="252" grpId="0" animBg="1"/>
      <p:bldP spid="244" grpId="0" animBg="1"/>
      <p:bldP spid="253" grpId="0" animBg="1"/>
      <p:bldP spid="2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b5b06c897b_0_256"/>
          <p:cNvSpPr txBox="1">
            <a:spLocks noGrp="1"/>
          </p:cNvSpPr>
          <p:nvPr>
            <p:ph type="title"/>
          </p:nvPr>
        </p:nvSpPr>
        <p:spPr>
          <a:xfrm>
            <a:off x="322460" y="0"/>
            <a:ext cx="10193100" cy="11193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3200" dirty="0"/>
              <a:t>Les auteurs :</a:t>
            </a:r>
            <a:endParaRPr dirty="0"/>
          </a:p>
        </p:txBody>
      </p:sp>
      <p:grpSp>
        <p:nvGrpSpPr>
          <p:cNvPr id="2" name="Group 1">
            <a:extLst>
              <a:ext uri="{FF2B5EF4-FFF2-40B4-BE49-F238E27FC236}">
                <a16:creationId xmlns:a16="http://schemas.microsoft.com/office/drawing/2014/main" id="{90A9E85D-3F1D-D246-ADEB-1873845B09E8}"/>
              </a:ext>
            </a:extLst>
          </p:cNvPr>
          <p:cNvGrpSpPr/>
          <p:nvPr/>
        </p:nvGrpSpPr>
        <p:grpSpPr>
          <a:xfrm>
            <a:off x="1193582" y="1142307"/>
            <a:ext cx="7868760" cy="1299300"/>
            <a:chOff x="1540041" y="1906131"/>
            <a:chExt cx="7868760" cy="1299300"/>
          </a:xfrm>
        </p:grpSpPr>
        <p:sp>
          <p:nvSpPr>
            <p:cNvPr id="121" name="Google Shape;121;g1b5b06c897b_0_256"/>
            <p:cNvSpPr txBox="1"/>
            <p:nvPr/>
          </p:nvSpPr>
          <p:spPr>
            <a:xfrm>
              <a:off x="3017301" y="1953425"/>
              <a:ext cx="63915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000" b="1" i="0" u="none" strike="noStrike" cap="none" dirty="0">
                  <a:solidFill>
                    <a:schemeClr val="dk1"/>
                  </a:solidFill>
                  <a:latin typeface="Arial"/>
                  <a:ea typeface="Arial"/>
                  <a:cs typeface="Arial"/>
                  <a:sym typeface="Arial"/>
                </a:rPr>
                <a:t>Elisabeth ZAN </a:t>
              </a:r>
              <a:r>
                <a:rPr lang="fr-FR" sz="1800" b="1" i="0" u="none" strike="noStrike" cap="none" dirty="0">
                  <a:solidFill>
                    <a:schemeClr val="dk1"/>
                  </a:solidFill>
                  <a:latin typeface="Arial"/>
                  <a:ea typeface="Arial"/>
                  <a:cs typeface="Arial"/>
                  <a:sym typeface="Arial"/>
                </a:rPr>
                <a:t>-  </a:t>
              </a:r>
              <a:r>
                <a:rPr lang="fr-FR" sz="1800" b="1" i="0" u="none" strike="noStrike" cap="none" dirty="0" err="1">
                  <a:solidFill>
                    <a:schemeClr val="dk1"/>
                  </a:solidFill>
                  <a:latin typeface="Arial"/>
                  <a:ea typeface="Arial"/>
                  <a:cs typeface="Arial"/>
                  <a:sym typeface="Arial"/>
                </a:rPr>
                <a:t>IngéPLUS</a:t>
              </a:r>
              <a:r>
                <a:rPr lang="fr-FR" sz="1800" b="1" i="0" u="none" strike="noStrike" cap="none" dirty="0">
                  <a:solidFill>
                    <a:schemeClr val="dk1"/>
                  </a:solidFill>
                  <a:latin typeface="Arial"/>
                  <a:ea typeface="Arial"/>
                  <a:cs typeface="Arial"/>
                  <a:sym typeface="Arial"/>
                </a:rPr>
                <a:t> / Grenoble INP - UGA</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Chargée de mission pédagogique EFELIA</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Mail : </a:t>
              </a:r>
              <a:r>
                <a:rPr lang="fr-FR" sz="1400" b="0" i="0" u="sng" strike="noStrike" cap="none" dirty="0">
                  <a:solidFill>
                    <a:schemeClr val="hlink"/>
                  </a:solidFill>
                  <a:latin typeface="Arial"/>
                  <a:ea typeface="Arial"/>
                  <a:cs typeface="Arial"/>
                  <a:sym typeface="Arial"/>
                  <a:hlinkClick r:id="rId3"/>
                </a:rPr>
                <a:t>elisabeth.zan@</a:t>
              </a:r>
              <a:r>
                <a:rPr lang="fr-FR" sz="1400" b="0" i="0" u="sng" strike="noStrike" cap="none" dirty="0">
                  <a:solidFill>
                    <a:schemeClr val="hlink"/>
                  </a:solidFill>
                  <a:latin typeface="Arial"/>
                  <a:ea typeface="Arial"/>
                  <a:cs typeface="Arial"/>
                  <a:sym typeface="Arial"/>
                </a:rPr>
                <a:t>grenoble-inp.fr</a:t>
              </a:r>
              <a:endParaRPr sz="1400" b="0" i="0" u="none" strike="noStrike" cap="none" dirty="0">
                <a:solidFill>
                  <a:schemeClr val="dk1"/>
                </a:solidFill>
                <a:latin typeface="Arial"/>
                <a:ea typeface="Arial"/>
                <a:cs typeface="Arial"/>
                <a:sym typeface="Arial"/>
              </a:endParaRPr>
            </a:p>
          </p:txBody>
        </p:sp>
        <p:pic>
          <p:nvPicPr>
            <p:cNvPr id="122" name="Google Shape;122;g1b5b06c897b_0_256"/>
            <p:cNvPicPr preferRelativeResize="0"/>
            <p:nvPr/>
          </p:nvPicPr>
          <p:blipFill rotWithShape="1">
            <a:blip r:embed="rId4">
              <a:alphaModFix/>
            </a:blip>
            <a:srcRect/>
            <a:stretch/>
          </p:blipFill>
          <p:spPr>
            <a:xfrm>
              <a:off x="1540041" y="1906131"/>
              <a:ext cx="1299300" cy="1299300"/>
            </a:xfrm>
            <a:prstGeom prst="ellipse">
              <a:avLst/>
            </a:prstGeom>
            <a:noFill/>
            <a:ln>
              <a:noFill/>
            </a:ln>
            <a:effectLst>
              <a:outerShdw blurRad="381000" dist="292100" dir="5400000" sx="-80000" sy="-18000" rotWithShape="0">
                <a:srgbClr val="000000">
                  <a:alpha val="21568"/>
                </a:srgbClr>
              </a:outerShdw>
            </a:effectLst>
          </p:spPr>
        </p:pic>
      </p:grpSp>
      <p:grpSp>
        <p:nvGrpSpPr>
          <p:cNvPr id="123" name="Google Shape;123;g1b5b06c897b_0_256"/>
          <p:cNvGrpSpPr/>
          <p:nvPr/>
        </p:nvGrpSpPr>
        <p:grpSpPr>
          <a:xfrm>
            <a:off x="3041162" y="2791012"/>
            <a:ext cx="7639205" cy="1569630"/>
            <a:chOff x="1967405" y="2445863"/>
            <a:chExt cx="7639205" cy="1569630"/>
          </a:xfrm>
        </p:grpSpPr>
        <p:pic>
          <p:nvPicPr>
            <p:cNvPr id="124" name="Google Shape;124;g1b5b06c897b_0_256" descr="Klaasjan Maas"/>
            <p:cNvPicPr preferRelativeResize="0"/>
            <p:nvPr/>
          </p:nvPicPr>
          <p:blipFill rotWithShape="1">
            <a:blip r:embed="rId5">
              <a:alphaModFix/>
            </a:blip>
            <a:srcRect/>
            <a:stretch/>
          </p:blipFill>
          <p:spPr>
            <a:xfrm>
              <a:off x="1967405" y="2555584"/>
              <a:ext cx="1357500" cy="1357500"/>
            </a:xfrm>
            <a:prstGeom prst="ellipse">
              <a:avLst/>
            </a:prstGeom>
            <a:noFill/>
            <a:ln>
              <a:noFill/>
            </a:ln>
            <a:effectLst>
              <a:outerShdw blurRad="381000" dist="292100" dir="5400000" sx="-80000" sy="-18000" rotWithShape="0">
                <a:srgbClr val="000000">
                  <a:alpha val="21568"/>
                </a:srgbClr>
              </a:outerShdw>
            </a:effectLst>
          </p:spPr>
        </p:pic>
        <p:grpSp>
          <p:nvGrpSpPr>
            <p:cNvPr id="125" name="Google Shape;125;g1b5b06c897b_0_256"/>
            <p:cNvGrpSpPr/>
            <p:nvPr/>
          </p:nvGrpSpPr>
          <p:grpSpPr>
            <a:xfrm>
              <a:off x="3324910" y="2445863"/>
              <a:ext cx="6281700" cy="1569630"/>
              <a:chOff x="3223310" y="2941293"/>
              <a:chExt cx="6281700" cy="1569630"/>
            </a:xfrm>
          </p:grpSpPr>
          <p:sp>
            <p:nvSpPr>
              <p:cNvPr id="126" name="Google Shape;126;g1b5b06c897b_0_256"/>
              <p:cNvSpPr txBox="1"/>
              <p:nvPr/>
            </p:nvSpPr>
            <p:spPr>
              <a:xfrm>
                <a:off x="3223310" y="2941293"/>
                <a:ext cx="628170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000" b="1" i="0" u="none" strike="noStrike" cap="none" dirty="0" err="1">
                    <a:solidFill>
                      <a:schemeClr val="dk1"/>
                    </a:solidFill>
                    <a:latin typeface="Arial"/>
                    <a:ea typeface="Arial"/>
                    <a:cs typeface="Arial"/>
                    <a:sym typeface="Arial"/>
                  </a:rPr>
                  <a:t>Klaasjan</a:t>
                </a:r>
                <a:r>
                  <a:rPr lang="fr-FR" sz="2000" b="1" i="0" u="none" strike="noStrike" cap="none" dirty="0">
                    <a:solidFill>
                      <a:schemeClr val="dk1"/>
                    </a:solidFill>
                    <a:latin typeface="Arial"/>
                    <a:ea typeface="Arial"/>
                    <a:cs typeface="Arial"/>
                    <a:sym typeface="Arial"/>
                  </a:rPr>
                  <a:t> Maas</a:t>
                </a:r>
                <a:r>
                  <a:rPr lang="fr-FR" sz="2000" b="0" i="0" u="none" strike="noStrike" cap="none" dirty="0">
                    <a:solidFill>
                      <a:srgbClr val="000000"/>
                    </a:solidFill>
                    <a:latin typeface="Arial"/>
                    <a:ea typeface="Arial"/>
                    <a:cs typeface="Arial"/>
                    <a:sym typeface="Arial"/>
                  </a:rPr>
                  <a:t> </a:t>
                </a:r>
                <a:r>
                  <a:rPr lang="fr-FR" sz="1800" b="0" i="0" u="none" strike="noStrike" cap="none" dirty="0">
                    <a:solidFill>
                      <a:srgbClr val="000000"/>
                    </a:solidFill>
                    <a:latin typeface="Arial"/>
                    <a:ea typeface="Arial"/>
                    <a:cs typeface="Arial"/>
                    <a:sym typeface="Arial"/>
                  </a:rPr>
                  <a:t>- </a:t>
                </a:r>
                <a:r>
                  <a:rPr lang="fr-FR" sz="1800" b="1" i="0" u="none" strike="noStrike" cap="none" dirty="0">
                    <a:solidFill>
                      <a:schemeClr val="dk1"/>
                    </a:solidFill>
                    <a:latin typeface="Arial"/>
                    <a:ea typeface="Arial"/>
                    <a:cs typeface="Arial"/>
                    <a:sym typeface="Arial"/>
                  </a:rPr>
                  <a:t>Campus Numérique in the </a:t>
                </a:r>
                <a:r>
                  <a:rPr lang="fr-FR" sz="1800" b="1" i="0" u="none" strike="noStrike" cap="none" dirty="0" err="1">
                    <a:solidFill>
                      <a:schemeClr val="dk1"/>
                    </a:solidFill>
                    <a:latin typeface="Arial"/>
                    <a:ea typeface="Arial"/>
                    <a:cs typeface="Arial"/>
                    <a:sym typeface="Arial"/>
                  </a:rPr>
                  <a:t>Alps</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Analyse de Données / Développement Informatique / Enseignement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Mail : </a:t>
                </a:r>
                <a:r>
                  <a:rPr lang="fr-FR" sz="1400" b="0" i="0" u="sng" strike="noStrike" cap="none" dirty="0">
                    <a:solidFill>
                      <a:schemeClr val="hlink"/>
                    </a:solidFill>
                    <a:latin typeface="Arial"/>
                    <a:ea typeface="Arial"/>
                    <a:cs typeface="Arial"/>
                    <a:sym typeface="Arial"/>
                    <a:hlinkClick r:id="rId6"/>
                  </a:rPr>
                  <a:t>klaasjan.maas@le-campus-numerique.fr</a:t>
                </a:r>
                <a:endParaRPr sz="1400" b="0" i="0" u="sng" strike="noStrike" cap="none" dirty="0">
                  <a:solidFill>
                    <a:schemeClr val="hlink"/>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        : </a:t>
                </a:r>
                <a:r>
                  <a:rPr lang="fr-FR" sz="1400" b="0" i="0" u="sng" strike="noStrike" cap="none"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linkedin.com/in/</a:t>
                </a:r>
                <a:r>
                  <a:rPr lang="fr-FR" sz="1400" b="0" i="0" u="sng" strike="noStrike" cap="none" dirty="0" err="1">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klaasjan-maas</a:t>
                </a:r>
                <a:r>
                  <a:rPr lang="fr-FR" sz="1400" b="0" i="0" u="sng" strike="noStrike" cap="none"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a:t>
                </a:r>
                <a:endParaRPr sz="1400" b="0" i="0" u="none" strike="noStrike" cap="none" dirty="0">
                  <a:solidFill>
                    <a:schemeClr val="dk1"/>
                  </a:solidFill>
                  <a:latin typeface="Arial"/>
                  <a:ea typeface="Arial"/>
                  <a:cs typeface="Arial"/>
                  <a:sym typeface="Arial"/>
                </a:endParaRPr>
              </a:p>
            </p:txBody>
          </p:sp>
          <p:pic>
            <p:nvPicPr>
              <p:cNvPr id="127" name="Google Shape;127;g1b5b06c897b_0_256" descr="LinkedIn"/>
              <p:cNvPicPr preferRelativeResize="0"/>
              <p:nvPr/>
            </p:nvPicPr>
            <p:blipFill rotWithShape="1">
              <a:blip r:embed="rId8">
                <a:alphaModFix/>
              </a:blip>
              <a:srcRect/>
              <a:stretch/>
            </p:blipFill>
            <p:spPr>
              <a:xfrm>
                <a:off x="3337682" y="4107465"/>
                <a:ext cx="292048" cy="276322"/>
              </a:xfrm>
              <a:prstGeom prst="rect">
                <a:avLst/>
              </a:prstGeom>
              <a:noFill/>
              <a:ln>
                <a:noFill/>
              </a:ln>
            </p:spPr>
          </p:pic>
        </p:grpSp>
      </p:grpSp>
      <p:grpSp>
        <p:nvGrpSpPr>
          <p:cNvPr id="3" name="Groupe 2">
            <a:extLst>
              <a:ext uri="{FF2B5EF4-FFF2-40B4-BE49-F238E27FC236}">
                <a16:creationId xmlns:a16="http://schemas.microsoft.com/office/drawing/2014/main" id="{326E9B63-3494-4198-88B7-35AD546BDF41}"/>
              </a:ext>
            </a:extLst>
          </p:cNvPr>
          <p:cNvGrpSpPr/>
          <p:nvPr/>
        </p:nvGrpSpPr>
        <p:grpSpPr>
          <a:xfrm>
            <a:off x="1683662" y="4871174"/>
            <a:ext cx="7813948" cy="1357500"/>
            <a:chOff x="1683662" y="4952180"/>
            <a:chExt cx="7813948" cy="1357500"/>
          </a:xfrm>
        </p:grpSpPr>
        <p:sp>
          <p:nvSpPr>
            <p:cNvPr id="13" name="Google Shape;126;g1b5b06c897b_0_256">
              <a:extLst>
                <a:ext uri="{FF2B5EF4-FFF2-40B4-BE49-F238E27FC236}">
                  <a16:creationId xmlns:a16="http://schemas.microsoft.com/office/drawing/2014/main" id="{4CB5D183-5A00-4FB0-ACAB-84015468E7AA}"/>
                </a:ext>
              </a:extLst>
            </p:cNvPr>
            <p:cNvSpPr txBox="1"/>
            <p:nvPr/>
          </p:nvSpPr>
          <p:spPr>
            <a:xfrm>
              <a:off x="3215910" y="5063215"/>
              <a:ext cx="6281700" cy="12464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000" b="1" dirty="0">
                  <a:solidFill>
                    <a:schemeClr val="dk1"/>
                  </a:solidFill>
                </a:rPr>
                <a:t>Louis Devillaine </a:t>
              </a:r>
              <a:r>
                <a:rPr lang="fr-FR" sz="1800" b="1" dirty="0">
                  <a:solidFill>
                    <a:schemeClr val="dk1"/>
                  </a:solidFill>
                </a:rPr>
                <a:t>– Université Grenoble Alpes</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dirty="0">
                  <a:solidFill>
                    <a:schemeClr val="dk1"/>
                  </a:solidFill>
                </a:rPr>
                <a:t>Doctorant en sociologie des techniques, du travail, des organisations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700"/>
                <a:buFont typeface="Arial"/>
                <a:buNone/>
              </a:pPr>
              <a:r>
                <a:rPr lang="fr-FR" sz="1400" b="0" i="0" u="none" strike="noStrike" cap="none" dirty="0">
                  <a:solidFill>
                    <a:schemeClr val="dk1"/>
                  </a:solidFill>
                  <a:latin typeface="Arial"/>
                  <a:ea typeface="Arial"/>
                  <a:cs typeface="Arial"/>
                  <a:sym typeface="Arial"/>
                </a:rPr>
                <a:t>Mail : </a:t>
              </a:r>
              <a:r>
                <a:rPr lang="fr-FR" sz="1400" b="0" i="0" u="sng" strike="noStrike" cap="none" dirty="0">
                  <a:solidFill>
                    <a:schemeClr val="hlink"/>
                  </a:solidFill>
                  <a:latin typeface="Arial"/>
                  <a:ea typeface="Arial"/>
                  <a:cs typeface="Arial"/>
                  <a:sym typeface="Arial"/>
                </a:rPr>
                <a:t>louis.devillaine@univ-grenoble-alpes.fr</a:t>
              </a:r>
              <a:endParaRPr sz="1400" b="0" i="0" u="sng" strike="noStrike" cap="none" dirty="0">
                <a:solidFill>
                  <a:schemeClr val="hlink"/>
                </a:solidFill>
                <a:latin typeface="Arial"/>
                <a:ea typeface="Arial"/>
                <a:cs typeface="Arial"/>
                <a:sym typeface="Arial"/>
              </a:endParaRPr>
            </a:p>
          </p:txBody>
        </p:sp>
        <p:pic>
          <p:nvPicPr>
            <p:cNvPr id="14" name="Image 13" descr="Une image contenant Visage humain, personne, Menton, habits&#10;&#10;Description générée automatiquement">
              <a:extLst>
                <a:ext uri="{FF2B5EF4-FFF2-40B4-BE49-F238E27FC236}">
                  <a16:creationId xmlns:a16="http://schemas.microsoft.com/office/drawing/2014/main" id="{D6261ACE-BEDB-4860-8710-21F124505A5E}"/>
                </a:ext>
              </a:extLst>
            </p:cNvPr>
            <p:cNvPicPr>
              <a:picLocks noChangeAspect="1"/>
            </p:cNvPicPr>
            <p:nvPr/>
          </p:nvPicPr>
          <p:blipFill>
            <a:blip r:embed="rId9"/>
            <a:stretch>
              <a:fillRect/>
            </a:stretch>
          </p:blipFill>
          <p:spPr>
            <a:xfrm>
              <a:off x="1683662" y="4952180"/>
              <a:ext cx="1357500" cy="1357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 name="Rectangle 3">
            <a:extLst>
              <a:ext uri="{FF2B5EF4-FFF2-40B4-BE49-F238E27FC236}">
                <a16:creationId xmlns:a16="http://schemas.microsoft.com/office/drawing/2014/main" id="{9A5F7B18-11B3-4D18-AC27-93777B0EF7B4}"/>
              </a:ext>
            </a:extLst>
          </p:cNvPr>
          <p:cNvSpPr/>
          <p:nvPr/>
        </p:nvSpPr>
        <p:spPr>
          <a:xfrm>
            <a:off x="8702201" y="6425816"/>
            <a:ext cx="1710725" cy="276999"/>
          </a:xfrm>
          <a:prstGeom prst="rect">
            <a:avLst/>
          </a:prstGeom>
        </p:spPr>
        <p:txBody>
          <a:bodyPr wrap="none">
            <a:spAutoFit/>
          </a:bodyPr>
          <a:lstStyle/>
          <a:p>
            <a:r>
              <a:rPr lang="fr-FR" sz="1200" i="1" dirty="0"/>
              <a:t>licence CC-BY-NC-SA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7b8172e565_0_21"/>
          <p:cNvSpPr txBox="1">
            <a:spLocks noGrp="1"/>
          </p:cNvSpPr>
          <p:nvPr>
            <p:ph type="ctrTitle"/>
          </p:nvPr>
        </p:nvSpPr>
        <p:spPr>
          <a:xfrm>
            <a:off x="1524000" y="1122363"/>
            <a:ext cx="9144000" cy="2387700"/>
          </a:xfrm>
          <a:prstGeom prst="rect">
            <a:avLst/>
          </a:prstGeom>
          <a:noFill/>
          <a:ln>
            <a:noFill/>
          </a:ln>
        </p:spPr>
        <p:txBody>
          <a:bodyPr spcFirstLastPara="1" wrap="square" lIns="45700" tIns="45700" rIns="45700" bIns="45700" anchor="b" anchorCtr="0">
            <a:noAutofit/>
          </a:bodyPr>
          <a:lstStyle/>
          <a:p>
            <a:pPr marL="0" marR="0" lvl="0" indent="0" algn="r" rtl="0">
              <a:lnSpc>
                <a:spcPct val="90000"/>
              </a:lnSpc>
              <a:spcBef>
                <a:spcPts val="0"/>
              </a:spcBef>
              <a:spcAft>
                <a:spcPts val="0"/>
              </a:spcAft>
              <a:buClr>
                <a:srgbClr val="000000"/>
              </a:buClr>
              <a:buSzPts val="5999"/>
              <a:buFont typeface="Calibri"/>
              <a:buNone/>
            </a:pPr>
            <a:r>
              <a:rPr lang="fr-FR"/>
              <a:t>Atelier Pratique - IA Analytique</a:t>
            </a:r>
            <a:endParaRPr/>
          </a:p>
        </p:txBody>
      </p:sp>
      <p:sp>
        <p:nvSpPr>
          <p:cNvPr id="294" name="Google Shape;294;g27b8172e565_0_21"/>
          <p:cNvSpPr txBox="1">
            <a:spLocks noGrp="1"/>
          </p:cNvSpPr>
          <p:nvPr>
            <p:ph type="subTitle" idx="1"/>
          </p:nvPr>
        </p:nvSpPr>
        <p:spPr>
          <a:xfrm>
            <a:off x="1524000" y="3602038"/>
            <a:ext cx="9144000" cy="1655700"/>
          </a:xfrm>
          <a:prstGeom prst="rect">
            <a:avLst/>
          </a:prstGeom>
          <a:noFill/>
          <a:ln>
            <a:noFill/>
          </a:ln>
        </p:spPr>
        <p:txBody>
          <a:bodyPr spcFirstLastPara="1" wrap="square" lIns="45700" tIns="45700" rIns="45700" bIns="45700" anchor="t" anchorCtr="0">
            <a:noAutofit/>
          </a:bodyPr>
          <a:lstStyle/>
          <a:p>
            <a:pPr marL="457200" marR="0" lvl="0" indent="-228600" algn="r" rtl="0">
              <a:lnSpc>
                <a:spcPct val="90000"/>
              </a:lnSpc>
              <a:spcBef>
                <a:spcPts val="1000"/>
              </a:spcBef>
              <a:spcAft>
                <a:spcPts val="0"/>
              </a:spcAft>
              <a:buClr>
                <a:srgbClr val="888888"/>
              </a:buClr>
              <a:buSzPts val="2400"/>
              <a:buFont typeface="Arial"/>
              <a:buNone/>
            </a:pPr>
            <a:r>
              <a:rPr lang="fr-FR"/>
              <a:t>Ou comment extraire de l’information à partir de données</a:t>
            </a:r>
            <a:endParaRPr/>
          </a:p>
        </p:txBody>
      </p:sp>
      <p:sp>
        <p:nvSpPr>
          <p:cNvPr id="295" name="Google Shape;295;g27b8172e565_0_21"/>
          <p:cNvSpPr txBox="1">
            <a:spLocks noGrp="1"/>
          </p:cNvSpPr>
          <p:nvPr>
            <p:ph type="sldNum" idx="12"/>
          </p:nvPr>
        </p:nvSpPr>
        <p:spPr>
          <a:xfrm>
            <a:off x="11917363" y="6400800"/>
            <a:ext cx="274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60"/>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À vous de jouer : Quick, </a:t>
            </a:r>
            <a:r>
              <a:rPr lang="fr-FR" sz="4000" dirty="0" err="1"/>
              <a:t>Draw</a:t>
            </a:r>
            <a:r>
              <a:rPr lang="fr-FR" sz="4000" dirty="0"/>
              <a:t>!</a:t>
            </a:r>
            <a:endParaRPr sz="4000" dirty="0"/>
          </a:p>
        </p:txBody>
      </p:sp>
      <p:grpSp>
        <p:nvGrpSpPr>
          <p:cNvPr id="2" name="Group 1">
            <a:extLst>
              <a:ext uri="{FF2B5EF4-FFF2-40B4-BE49-F238E27FC236}">
                <a16:creationId xmlns:a16="http://schemas.microsoft.com/office/drawing/2014/main" id="{96EC52DC-805D-AF55-C0AF-130405B2018A}"/>
              </a:ext>
            </a:extLst>
          </p:cNvPr>
          <p:cNvGrpSpPr/>
          <p:nvPr/>
        </p:nvGrpSpPr>
        <p:grpSpPr>
          <a:xfrm>
            <a:off x="891082" y="2067346"/>
            <a:ext cx="6304938" cy="3442500"/>
            <a:chOff x="891082" y="1924374"/>
            <a:chExt cx="6304938" cy="3442500"/>
          </a:xfrm>
        </p:grpSpPr>
        <p:sp>
          <p:nvSpPr>
            <p:cNvPr id="301" name="Google Shape;301;p60"/>
            <p:cNvSpPr txBox="1"/>
            <p:nvPr/>
          </p:nvSpPr>
          <p:spPr>
            <a:xfrm>
              <a:off x="891082" y="1924374"/>
              <a:ext cx="6304938"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https://quickdraw.withgoogle.com/</a:t>
              </a:r>
              <a:r>
                <a:rPr lang="fr-FR" sz="3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02" name="Google Shape;302;p60"/>
            <p:cNvPicPr preferRelativeResize="0"/>
            <p:nvPr/>
          </p:nvPicPr>
          <p:blipFill rotWithShape="1">
            <a:blip r:embed="rId4">
              <a:alphaModFix/>
            </a:blip>
            <a:srcRect/>
            <a:stretch/>
          </p:blipFill>
          <p:spPr>
            <a:xfrm>
              <a:off x="2614801" y="2509374"/>
              <a:ext cx="2857500" cy="2857500"/>
            </a:xfrm>
            <a:prstGeom prst="rect">
              <a:avLst/>
            </a:prstGeom>
            <a:noFill/>
            <a:ln>
              <a:noFill/>
            </a:ln>
          </p:spPr>
        </p:pic>
      </p:grpSp>
      <p:pic>
        <p:nvPicPr>
          <p:cNvPr id="303" name="Google Shape;303;p60"/>
          <p:cNvPicPr preferRelativeResize="0"/>
          <p:nvPr/>
        </p:nvPicPr>
        <p:blipFill>
          <a:blip r:embed="rId5">
            <a:alphaModFix/>
          </a:blip>
          <a:stretch>
            <a:fillRect/>
          </a:stretch>
        </p:blipFill>
        <p:spPr>
          <a:xfrm>
            <a:off x="8148450" y="72975"/>
            <a:ext cx="3957075" cy="6683074"/>
          </a:xfrm>
          <a:prstGeom prst="rect">
            <a:avLst/>
          </a:prstGeom>
          <a:noFill/>
          <a:ln>
            <a:noFill/>
          </a:ln>
          <a:effectLst>
            <a:outerShdw blurRad="57150" dist="19050" dir="540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7b8172e565_0_1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Restitution atelier IA Analytique</a:t>
            </a:r>
            <a:endParaRPr sz="4000" dirty="0"/>
          </a:p>
        </p:txBody>
      </p:sp>
      <p:sp>
        <p:nvSpPr>
          <p:cNvPr id="309" name="Google Shape;309;g27b8172e565_0_13"/>
          <p:cNvSpPr txBox="1"/>
          <p:nvPr/>
        </p:nvSpPr>
        <p:spPr>
          <a:xfrm>
            <a:off x="2310000" y="5834525"/>
            <a:ext cx="7572000" cy="477000"/>
          </a:xfrm>
          <a:prstGeom prst="rect">
            <a:avLst/>
          </a:prstGeom>
          <a:noFill/>
          <a:ln>
            <a:noFill/>
          </a:ln>
        </p:spPr>
        <p:txBody>
          <a:bodyPr spcFirstLastPara="1" wrap="square" lIns="91425" tIns="91425" rIns="91425" bIns="91425" anchor="t" anchorCtr="0">
            <a:spAutoFit/>
          </a:bodyPr>
          <a:lstStyle/>
          <a:p>
            <a:pPr marL="457200" marR="0" lvl="0" indent="0" algn="ctr" rtl="0">
              <a:lnSpc>
                <a:spcPct val="107916"/>
              </a:lnSpc>
              <a:spcBef>
                <a:spcPts val="0"/>
              </a:spcBef>
              <a:spcAft>
                <a:spcPts val="0"/>
              </a:spcAft>
              <a:buClr>
                <a:srgbClr val="000000"/>
              </a:buClr>
              <a:buSzPts val="1900"/>
              <a:buFont typeface="Arial"/>
              <a:buNone/>
            </a:pPr>
            <a:r>
              <a:rPr lang="fr-FR" sz="1900" b="0" i="0" u="sng" strike="noStrike" cap="none"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https://quickdraw.withgoogle.com/data</a:t>
            </a:r>
            <a:endParaRPr sz="2200" b="0" i="0" u="none" strike="noStrike" cap="none" dirty="0">
              <a:solidFill>
                <a:srgbClr val="000000"/>
              </a:solidFill>
              <a:latin typeface="Arial"/>
              <a:ea typeface="Arial"/>
              <a:cs typeface="Arial"/>
              <a:sym typeface="Arial"/>
            </a:endParaRPr>
          </a:p>
        </p:txBody>
      </p:sp>
      <p:pic>
        <p:nvPicPr>
          <p:cNvPr id="3" name="Online Media 2" title="A.I. Experiments: Quick, Draw!">
            <a:hlinkClick r:id="" action="ppaction://media"/>
            <a:extLst>
              <a:ext uri="{FF2B5EF4-FFF2-40B4-BE49-F238E27FC236}">
                <a16:creationId xmlns:a16="http://schemas.microsoft.com/office/drawing/2014/main" id="{B07985D4-4EFD-5358-98D4-DD4B24F24668}"/>
              </a:ext>
            </a:extLst>
          </p:cNvPr>
          <p:cNvPicPr>
            <a:picLocks noRot="1" noChangeAspect="1"/>
          </p:cNvPicPr>
          <p:nvPr>
            <a:videoFile r:link="rId1"/>
          </p:nvPr>
        </p:nvPicPr>
        <p:blipFill>
          <a:blip r:embed="rId5"/>
          <a:stretch>
            <a:fillRect/>
          </a:stretch>
        </p:blipFill>
        <p:spPr>
          <a:xfrm>
            <a:off x="2310150" y="1338314"/>
            <a:ext cx="7571850" cy="4278096"/>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7b8172e565_0_41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 ?</a:t>
            </a:r>
            <a:endParaRPr sz="4000" dirty="0"/>
          </a:p>
        </p:txBody>
      </p:sp>
      <p:sp>
        <p:nvSpPr>
          <p:cNvPr id="316" name="Google Shape;316;g27b8172e565_0_418"/>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
        <p:nvSpPr>
          <p:cNvPr id="318" name="Google Shape;318;g27b8172e565_0_418"/>
          <p:cNvSpPr txBox="1"/>
          <p:nvPr/>
        </p:nvSpPr>
        <p:spPr>
          <a:xfrm>
            <a:off x="1391900" y="2080783"/>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a:t>
            </a:r>
            <a:endParaRPr sz="1600" b="0" i="0" u="none" strike="noStrike" cap="none">
              <a:solidFill>
                <a:srgbClr val="000000"/>
              </a:solidFill>
              <a:latin typeface="Calibri"/>
              <a:ea typeface="Calibri"/>
              <a:cs typeface="Calibri"/>
              <a:sym typeface="Calibri"/>
            </a:endParaRPr>
          </a:p>
        </p:txBody>
      </p:sp>
      <p:pic>
        <p:nvPicPr>
          <p:cNvPr id="319" name="Google Shape;319;g27b8172e565_0_418"/>
          <p:cNvPicPr preferRelativeResize="0"/>
          <p:nvPr/>
        </p:nvPicPr>
        <p:blipFill rotWithShape="1">
          <a:blip r:embed="rId3">
            <a:alphaModFix/>
          </a:blip>
          <a:srcRect/>
          <a:stretch/>
        </p:blipFill>
        <p:spPr>
          <a:xfrm>
            <a:off x="1564088" y="2726003"/>
            <a:ext cx="1857324" cy="2051226"/>
          </a:xfrm>
          <a:prstGeom prst="rect">
            <a:avLst/>
          </a:prstGeom>
          <a:noFill/>
          <a:ln>
            <a:noFill/>
          </a:ln>
        </p:spPr>
      </p:pic>
      <p:sp>
        <p:nvSpPr>
          <p:cNvPr id="320" name="Google Shape;320;g27b8172e565_0_418"/>
          <p:cNvSpPr txBox="1"/>
          <p:nvPr/>
        </p:nvSpPr>
        <p:spPr>
          <a:xfrm>
            <a:off x="4534225" y="2080783"/>
            <a:ext cx="27426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Identification de patterns (motifs) dans les données</a:t>
            </a:r>
            <a:endParaRPr sz="1600" b="0" i="0" u="none" strike="noStrike" cap="none">
              <a:solidFill>
                <a:srgbClr val="000000"/>
              </a:solidFill>
              <a:latin typeface="Calibri"/>
              <a:ea typeface="Calibri"/>
              <a:cs typeface="Calibri"/>
              <a:sym typeface="Calibri"/>
            </a:endParaRPr>
          </a:p>
        </p:txBody>
      </p:sp>
      <p:sp>
        <p:nvSpPr>
          <p:cNvPr id="321" name="Google Shape;321;g27b8172e565_0_418"/>
          <p:cNvSpPr txBox="1"/>
          <p:nvPr/>
        </p:nvSpPr>
        <p:spPr>
          <a:xfrm>
            <a:off x="8598375" y="2080771"/>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Prédictions</a:t>
            </a:r>
            <a:endParaRPr sz="1600" b="0" i="0" u="none" strike="noStrike" cap="none">
              <a:solidFill>
                <a:srgbClr val="000000"/>
              </a:solidFill>
              <a:latin typeface="Calibri"/>
              <a:ea typeface="Calibri"/>
              <a:cs typeface="Calibri"/>
              <a:sym typeface="Calibri"/>
            </a:endParaRPr>
          </a:p>
        </p:txBody>
      </p:sp>
      <p:pic>
        <p:nvPicPr>
          <p:cNvPr id="322" name="Google Shape;322;g27b8172e565_0_418"/>
          <p:cNvPicPr preferRelativeResize="0"/>
          <p:nvPr/>
        </p:nvPicPr>
        <p:blipFill rotWithShape="1">
          <a:blip r:embed="rId4">
            <a:alphaModFix/>
          </a:blip>
          <a:srcRect/>
          <a:stretch/>
        </p:blipFill>
        <p:spPr>
          <a:xfrm>
            <a:off x="4648688" y="2915283"/>
            <a:ext cx="2513564" cy="1672663"/>
          </a:xfrm>
          <a:prstGeom prst="rect">
            <a:avLst/>
          </a:prstGeom>
          <a:noFill/>
          <a:ln>
            <a:noFill/>
          </a:ln>
        </p:spPr>
      </p:pic>
      <p:pic>
        <p:nvPicPr>
          <p:cNvPr id="324" name="Google Shape;324;g27b8172e565_0_418"/>
          <p:cNvPicPr preferRelativeResize="0"/>
          <p:nvPr/>
        </p:nvPicPr>
        <p:blipFill rotWithShape="1">
          <a:blip r:embed="rId5">
            <a:alphaModFix/>
          </a:blip>
          <a:srcRect/>
          <a:stretch/>
        </p:blipFill>
        <p:spPr>
          <a:xfrm>
            <a:off x="8389538" y="2750508"/>
            <a:ext cx="2619375" cy="2002235"/>
          </a:xfrm>
          <a:prstGeom prst="rect">
            <a:avLst/>
          </a:prstGeom>
          <a:noFill/>
          <a:ln w="9525" cap="flat" cmpd="sng">
            <a:solidFill>
              <a:schemeClr val="accent1"/>
            </a:solidFill>
            <a:prstDash val="solid"/>
            <a:round/>
            <a:headEnd type="none" w="sm" len="sm"/>
            <a:tailEnd type="none" w="sm" len="sm"/>
          </a:ln>
        </p:spPr>
      </p:pic>
      <p:sp>
        <p:nvSpPr>
          <p:cNvPr id="325" name="Google Shape;325;g27b8172e565_0_418"/>
          <p:cNvSpPr/>
          <p:nvPr/>
        </p:nvSpPr>
        <p:spPr>
          <a:xfrm>
            <a:off x="3616100" y="3496908"/>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27b8172e565_0_418"/>
          <p:cNvSpPr/>
          <p:nvPr/>
        </p:nvSpPr>
        <p:spPr>
          <a:xfrm>
            <a:off x="7356950" y="3446071"/>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18"/>
                                        </p:tgtEl>
                                        <p:attrNameLst>
                                          <p:attrName>style.visibility</p:attrName>
                                        </p:attrNameLst>
                                      </p:cBhvr>
                                      <p:to>
                                        <p:strVal val="visible"/>
                                      </p:to>
                                    </p:set>
                                    <p:animEffect transition="in" filter="fade">
                                      <p:cBhvr>
                                        <p:cTn id="10" dur="1000"/>
                                        <p:tgtEl>
                                          <p:spTgt spid="318"/>
                                        </p:tgtEl>
                                      </p:cBhvr>
                                    </p:animEffect>
                                    <p:anim calcmode="lin" valueType="num">
                                      <p:cBhvr>
                                        <p:cTn id="11" dur="1000" fill="hold"/>
                                        <p:tgtEl>
                                          <p:spTgt spid="318"/>
                                        </p:tgtEl>
                                        <p:attrNameLst>
                                          <p:attrName>ppt_x</p:attrName>
                                        </p:attrNameLst>
                                      </p:cBhvr>
                                      <p:tavLst>
                                        <p:tav tm="0">
                                          <p:val>
                                            <p:strVal val="#ppt_x"/>
                                          </p:val>
                                        </p:tav>
                                        <p:tav tm="100000">
                                          <p:val>
                                            <p:strVal val="#ppt_x"/>
                                          </p:val>
                                        </p:tav>
                                      </p:tavLst>
                                    </p:anim>
                                    <p:anim calcmode="lin" valueType="num">
                                      <p:cBhvr>
                                        <p:cTn id="12" dur="1000" fill="hold"/>
                                        <p:tgtEl>
                                          <p:spTgt spid="3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5"/>
                                        </p:tgtEl>
                                        <p:attrNameLst>
                                          <p:attrName>style.visibility</p:attrName>
                                        </p:attrNameLst>
                                      </p:cBhvr>
                                      <p:to>
                                        <p:strVal val="visible"/>
                                      </p:to>
                                    </p:set>
                                    <p:animEffect transition="in" filter="wipe(left)">
                                      <p:cBhvr>
                                        <p:cTn id="17" dur="500"/>
                                        <p:tgtEl>
                                          <p:spTgt spid="325"/>
                                        </p:tgtEl>
                                      </p:cBhvr>
                                    </p:animEffect>
                                  </p:childTnLst>
                                </p:cTn>
                              </p:par>
                            </p:childTnLst>
                          </p:cTn>
                        </p:par>
                        <p:par>
                          <p:cTn id="18" fill="hold">
                            <p:stCondLst>
                              <p:cond delay="500"/>
                            </p:stCondLst>
                            <p:childTnLst>
                              <p:par>
                                <p:cTn id="19" presetID="16" presetClass="entr" presetSubtype="42" fill="hold" nodeType="afterEffect">
                                  <p:stCondLst>
                                    <p:cond delay="250"/>
                                  </p:stCondLst>
                                  <p:childTnLst>
                                    <p:set>
                                      <p:cBhvr>
                                        <p:cTn id="20" dur="1" fill="hold">
                                          <p:stCondLst>
                                            <p:cond delay="0"/>
                                          </p:stCondLst>
                                        </p:cTn>
                                        <p:tgtEl>
                                          <p:spTgt spid="322"/>
                                        </p:tgtEl>
                                        <p:attrNameLst>
                                          <p:attrName>style.visibility</p:attrName>
                                        </p:attrNameLst>
                                      </p:cBhvr>
                                      <p:to>
                                        <p:strVal val="visible"/>
                                      </p:to>
                                    </p:set>
                                    <p:animEffect transition="in" filter="barn(outHorizontal)">
                                      <p:cBhvr>
                                        <p:cTn id="21" dur="500"/>
                                        <p:tgtEl>
                                          <p:spTgt spid="322"/>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1000"/>
                                        <p:tgtEl>
                                          <p:spTgt spid="320"/>
                                        </p:tgtEl>
                                      </p:cBhvr>
                                    </p:animEffect>
                                    <p:anim calcmode="lin" valueType="num">
                                      <p:cBhvr>
                                        <p:cTn id="25" dur="1000" fill="hold"/>
                                        <p:tgtEl>
                                          <p:spTgt spid="320"/>
                                        </p:tgtEl>
                                        <p:attrNameLst>
                                          <p:attrName>ppt_x</p:attrName>
                                        </p:attrNameLst>
                                      </p:cBhvr>
                                      <p:tavLst>
                                        <p:tav tm="0">
                                          <p:val>
                                            <p:strVal val="#ppt_x"/>
                                          </p:val>
                                        </p:tav>
                                        <p:tav tm="100000">
                                          <p:val>
                                            <p:strVal val="#ppt_x"/>
                                          </p:val>
                                        </p:tav>
                                      </p:tavLst>
                                    </p:anim>
                                    <p:anim calcmode="lin" valueType="num">
                                      <p:cBhvr>
                                        <p:cTn id="26"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26"/>
                                        </p:tgtEl>
                                        <p:attrNameLst>
                                          <p:attrName>style.visibility</p:attrName>
                                        </p:attrNameLst>
                                      </p:cBhvr>
                                      <p:to>
                                        <p:strVal val="visible"/>
                                      </p:to>
                                    </p:set>
                                    <p:animEffect transition="in" filter="wipe(left)">
                                      <p:cBhvr>
                                        <p:cTn id="31" dur="500"/>
                                        <p:tgtEl>
                                          <p:spTgt spid="326"/>
                                        </p:tgtEl>
                                      </p:cBhvr>
                                    </p:animEffect>
                                  </p:childTnLst>
                                </p:cTn>
                              </p:par>
                            </p:childTnLst>
                          </p:cTn>
                        </p:par>
                        <p:par>
                          <p:cTn id="32" fill="hold">
                            <p:stCondLst>
                              <p:cond delay="500"/>
                            </p:stCondLst>
                            <p:childTnLst>
                              <p:par>
                                <p:cTn id="33" presetID="31" presetClass="entr" presetSubtype="0" fill="hold" nodeType="afterEffect">
                                  <p:stCondLst>
                                    <p:cond delay="0"/>
                                  </p:stCondLst>
                                  <p:childTnLst>
                                    <p:set>
                                      <p:cBhvr>
                                        <p:cTn id="34" dur="1" fill="hold">
                                          <p:stCondLst>
                                            <p:cond delay="0"/>
                                          </p:stCondLst>
                                        </p:cTn>
                                        <p:tgtEl>
                                          <p:spTgt spid="324"/>
                                        </p:tgtEl>
                                        <p:attrNameLst>
                                          <p:attrName>style.visibility</p:attrName>
                                        </p:attrNameLst>
                                      </p:cBhvr>
                                      <p:to>
                                        <p:strVal val="visible"/>
                                      </p:to>
                                    </p:set>
                                    <p:anim calcmode="lin" valueType="num">
                                      <p:cBhvr>
                                        <p:cTn id="35" dur="1000" fill="hold"/>
                                        <p:tgtEl>
                                          <p:spTgt spid="324"/>
                                        </p:tgtEl>
                                        <p:attrNameLst>
                                          <p:attrName>ppt_w</p:attrName>
                                        </p:attrNameLst>
                                      </p:cBhvr>
                                      <p:tavLst>
                                        <p:tav tm="0">
                                          <p:val>
                                            <p:fltVal val="0"/>
                                          </p:val>
                                        </p:tav>
                                        <p:tav tm="100000">
                                          <p:val>
                                            <p:strVal val="#ppt_w"/>
                                          </p:val>
                                        </p:tav>
                                      </p:tavLst>
                                    </p:anim>
                                    <p:anim calcmode="lin" valueType="num">
                                      <p:cBhvr>
                                        <p:cTn id="36" dur="1000" fill="hold"/>
                                        <p:tgtEl>
                                          <p:spTgt spid="324"/>
                                        </p:tgtEl>
                                        <p:attrNameLst>
                                          <p:attrName>ppt_h</p:attrName>
                                        </p:attrNameLst>
                                      </p:cBhvr>
                                      <p:tavLst>
                                        <p:tav tm="0">
                                          <p:val>
                                            <p:fltVal val="0"/>
                                          </p:val>
                                        </p:tav>
                                        <p:tav tm="100000">
                                          <p:val>
                                            <p:strVal val="#ppt_h"/>
                                          </p:val>
                                        </p:tav>
                                      </p:tavLst>
                                    </p:anim>
                                    <p:anim calcmode="lin" valueType="num">
                                      <p:cBhvr>
                                        <p:cTn id="37" dur="1000" fill="hold"/>
                                        <p:tgtEl>
                                          <p:spTgt spid="324"/>
                                        </p:tgtEl>
                                        <p:attrNameLst>
                                          <p:attrName>style.rotation</p:attrName>
                                        </p:attrNameLst>
                                      </p:cBhvr>
                                      <p:tavLst>
                                        <p:tav tm="0">
                                          <p:val>
                                            <p:fltVal val="90"/>
                                          </p:val>
                                        </p:tav>
                                        <p:tav tm="100000">
                                          <p:val>
                                            <p:fltVal val="0"/>
                                          </p:val>
                                        </p:tav>
                                      </p:tavLst>
                                    </p:anim>
                                    <p:animEffect transition="in" filter="fade">
                                      <p:cBhvr>
                                        <p:cTn id="38" dur="1000"/>
                                        <p:tgtEl>
                                          <p:spTgt spid="324"/>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fade">
                                      <p:cBhvr>
                                        <p:cTn id="41" dur="1000"/>
                                        <p:tgtEl>
                                          <p:spTgt spid="321"/>
                                        </p:tgtEl>
                                      </p:cBhvr>
                                    </p:animEffect>
                                    <p:anim calcmode="lin" valueType="num">
                                      <p:cBhvr>
                                        <p:cTn id="42" dur="1000" fill="hold"/>
                                        <p:tgtEl>
                                          <p:spTgt spid="321"/>
                                        </p:tgtEl>
                                        <p:attrNameLst>
                                          <p:attrName>ppt_x</p:attrName>
                                        </p:attrNameLst>
                                      </p:cBhvr>
                                      <p:tavLst>
                                        <p:tav tm="0">
                                          <p:val>
                                            <p:strVal val="#ppt_x"/>
                                          </p:val>
                                        </p:tav>
                                        <p:tav tm="100000">
                                          <p:val>
                                            <p:strVal val="#ppt_x"/>
                                          </p:val>
                                        </p:tav>
                                      </p:tavLst>
                                    </p:anim>
                                    <p:anim calcmode="lin" valueType="num">
                                      <p:cBhvr>
                                        <p:cTn id="43"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P spid="320" grpId="0"/>
      <p:bldP spid="321" grpId="0"/>
      <p:bldP spid="325" grpId="0" animBg="1"/>
      <p:bldP spid="3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7b8172e565_0_41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 ?</a:t>
            </a:r>
            <a:endParaRPr sz="4000" dirty="0"/>
          </a:p>
        </p:txBody>
      </p:sp>
      <p:sp>
        <p:nvSpPr>
          <p:cNvPr id="316" name="Google Shape;316;g27b8172e565_0_418"/>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
        <p:nvSpPr>
          <p:cNvPr id="318" name="Google Shape;318;g27b8172e565_0_418"/>
          <p:cNvSpPr txBox="1"/>
          <p:nvPr/>
        </p:nvSpPr>
        <p:spPr>
          <a:xfrm>
            <a:off x="1391900" y="2080783"/>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a:t>
            </a:r>
            <a:endParaRPr sz="1600" b="0" i="0" u="none" strike="noStrike" cap="none">
              <a:solidFill>
                <a:srgbClr val="000000"/>
              </a:solidFill>
              <a:latin typeface="Calibri"/>
              <a:ea typeface="Calibri"/>
              <a:cs typeface="Calibri"/>
              <a:sym typeface="Calibri"/>
            </a:endParaRPr>
          </a:p>
        </p:txBody>
      </p:sp>
      <p:pic>
        <p:nvPicPr>
          <p:cNvPr id="319" name="Google Shape;319;g27b8172e565_0_418"/>
          <p:cNvPicPr preferRelativeResize="0"/>
          <p:nvPr/>
        </p:nvPicPr>
        <p:blipFill rotWithShape="1">
          <a:blip r:embed="rId3">
            <a:alphaModFix/>
          </a:blip>
          <a:srcRect/>
          <a:stretch/>
        </p:blipFill>
        <p:spPr>
          <a:xfrm>
            <a:off x="1564088" y="2726003"/>
            <a:ext cx="1857324" cy="2051226"/>
          </a:xfrm>
          <a:prstGeom prst="rect">
            <a:avLst/>
          </a:prstGeom>
          <a:noFill/>
          <a:ln>
            <a:noFill/>
          </a:ln>
        </p:spPr>
      </p:pic>
      <p:sp>
        <p:nvSpPr>
          <p:cNvPr id="321" name="Google Shape;321;g27b8172e565_0_418"/>
          <p:cNvSpPr txBox="1"/>
          <p:nvPr/>
        </p:nvSpPr>
        <p:spPr>
          <a:xfrm>
            <a:off x="8598375" y="2080771"/>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Prédictions</a:t>
            </a:r>
            <a:endParaRPr sz="1600" b="0" i="0" u="none" strike="noStrike" cap="none">
              <a:solidFill>
                <a:srgbClr val="000000"/>
              </a:solidFill>
              <a:latin typeface="Calibri"/>
              <a:ea typeface="Calibri"/>
              <a:cs typeface="Calibri"/>
              <a:sym typeface="Calibri"/>
            </a:endParaRPr>
          </a:p>
        </p:txBody>
      </p:sp>
      <p:sp>
        <p:nvSpPr>
          <p:cNvPr id="320" name="Google Shape;320;g27b8172e565_0_418"/>
          <p:cNvSpPr txBox="1"/>
          <p:nvPr/>
        </p:nvSpPr>
        <p:spPr>
          <a:xfrm>
            <a:off x="4534225" y="2080783"/>
            <a:ext cx="27426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Identification de patterns (motifs) dans les données</a:t>
            </a:r>
            <a:endParaRPr sz="1600" b="0" i="0" u="none" strike="noStrike" cap="none">
              <a:solidFill>
                <a:srgbClr val="000000"/>
              </a:solidFill>
              <a:latin typeface="Calibri"/>
              <a:ea typeface="Calibri"/>
              <a:cs typeface="Calibri"/>
              <a:sym typeface="Calibri"/>
            </a:endParaRPr>
          </a:p>
        </p:txBody>
      </p:sp>
      <p:pic>
        <p:nvPicPr>
          <p:cNvPr id="322" name="Google Shape;322;g27b8172e565_0_418"/>
          <p:cNvPicPr preferRelativeResize="0"/>
          <p:nvPr/>
        </p:nvPicPr>
        <p:blipFill rotWithShape="1">
          <a:blip r:embed="rId4">
            <a:alphaModFix/>
          </a:blip>
          <a:srcRect/>
          <a:stretch/>
        </p:blipFill>
        <p:spPr>
          <a:xfrm>
            <a:off x="4648688" y="2915283"/>
            <a:ext cx="2513564" cy="1672663"/>
          </a:xfrm>
          <a:prstGeom prst="rect">
            <a:avLst/>
          </a:prstGeom>
          <a:noFill/>
          <a:ln>
            <a:noFill/>
          </a:ln>
        </p:spPr>
      </p:pic>
      <p:pic>
        <p:nvPicPr>
          <p:cNvPr id="324" name="Google Shape;324;g27b8172e565_0_418"/>
          <p:cNvPicPr preferRelativeResize="0"/>
          <p:nvPr/>
        </p:nvPicPr>
        <p:blipFill rotWithShape="1">
          <a:blip r:embed="rId5">
            <a:alphaModFix/>
          </a:blip>
          <a:srcRect/>
          <a:stretch/>
        </p:blipFill>
        <p:spPr>
          <a:xfrm>
            <a:off x="8389538" y="2750508"/>
            <a:ext cx="2619375" cy="2002235"/>
          </a:xfrm>
          <a:prstGeom prst="rect">
            <a:avLst/>
          </a:prstGeom>
          <a:noFill/>
          <a:ln w="9525" cap="flat" cmpd="sng">
            <a:solidFill>
              <a:schemeClr val="accent1"/>
            </a:solidFill>
            <a:prstDash val="solid"/>
            <a:round/>
            <a:headEnd type="none" w="sm" len="sm"/>
            <a:tailEnd type="none" w="sm" len="sm"/>
          </a:ln>
        </p:spPr>
      </p:pic>
      <p:sp>
        <p:nvSpPr>
          <p:cNvPr id="325" name="Google Shape;325;g27b8172e565_0_418"/>
          <p:cNvSpPr/>
          <p:nvPr/>
        </p:nvSpPr>
        <p:spPr>
          <a:xfrm>
            <a:off x="3616100" y="3496908"/>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27b8172e565_0_418"/>
          <p:cNvSpPr/>
          <p:nvPr/>
        </p:nvSpPr>
        <p:spPr>
          <a:xfrm>
            <a:off x="7356950" y="3446071"/>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42;g27d96c1700c_0_12">
            <a:extLst>
              <a:ext uri="{FF2B5EF4-FFF2-40B4-BE49-F238E27FC236}">
                <a16:creationId xmlns:a16="http://schemas.microsoft.com/office/drawing/2014/main" id="{7ECC3969-3E92-C529-97DE-51282C50BD0C}"/>
              </a:ext>
            </a:extLst>
          </p:cNvPr>
          <p:cNvSpPr/>
          <p:nvPr/>
        </p:nvSpPr>
        <p:spPr>
          <a:xfrm rot="-5400000">
            <a:off x="5634075" y="3681125"/>
            <a:ext cx="678600" cy="14646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344;g27d96c1700c_0_12">
            <a:extLst>
              <a:ext uri="{FF2B5EF4-FFF2-40B4-BE49-F238E27FC236}">
                <a16:creationId xmlns:a16="http://schemas.microsoft.com/office/drawing/2014/main" id="{9EFE0B5B-54D8-785D-0AA7-0AA94C4F984B}"/>
              </a:ext>
            </a:extLst>
          </p:cNvPr>
          <p:cNvPicPr preferRelativeResize="0"/>
          <p:nvPr/>
        </p:nvPicPr>
        <p:blipFill rotWithShape="1">
          <a:blip r:embed="rId3">
            <a:alphaModFix/>
          </a:blip>
          <a:srcRect/>
          <a:stretch/>
        </p:blipFill>
        <p:spPr>
          <a:xfrm>
            <a:off x="6026243" y="4664047"/>
            <a:ext cx="784524" cy="866426"/>
          </a:xfrm>
          <a:prstGeom prst="rect">
            <a:avLst/>
          </a:prstGeom>
          <a:noFill/>
          <a:ln>
            <a:noFill/>
          </a:ln>
        </p:spPr>
      </p:pic>
      <p:pic>
        <p:nvPicPr>
          <p:cNvPr id="17" name="Google Shape;345;g27d96c1700c_0_12">
            <a:extLst>
              <a:ext uri="{FF2B5EF4-FFF2-40B4-BE49-F238E27FC236}">
                <a16:creationId xmlns:a16="http://schemas.microsoft.com/office/drawing/2014/main" id="{C0EE60B2-F7E8-0C06-F70A-7CC2E1E6F42B}"/>
              </a:ext>
            </a:extLst>
          </p:cNvPr>
          <p:cNvPicPr preferRelativeResize="0"/>
          <p:nvPr/>
        </p:nvPicPr>
        <p:blipFill rotWithShape="1">
          <a:blip r:embed="rId3">
            <a:alphaModFix/>
          </a:blip>
          <a:srcRect/>
          <a:stretch/>
        </p:blipFill>
        <p:spPr>
          <a:xfrm>
            <a:off x="6178643" y="4816447"/>
            <a:ext cx="784524" cy="866426"/>
          </a:xfrm>
          <a:prstGeom prst="rect">
            <a:avLst/>
          </a:prstGeom>
          <a:noFill/>
          <a:ln>
            <a:noFill/>
          </a:ln>
        </p:spPr>
      </p:pic>
      <p:pic>
        <p:nvPicPr>
          <p:cNvPr id="18" name="Google Shape;346;g27d96c1700c_0_12">
            <a:extLst>
              <a:ext uri="{FF2B5EF4-FFF2-40B4-BE49-F238E27FC236}">
                <a16:creationId xmlns:a16="http://schemas.microsoft.com/office/drawing/2014/main" id="{4562E90A-A319-BEF2-5B8C-56C0F7343A6D}"/>
              </a:ext>
            </a:extLst>
          </p:cNvPr>
          <p:cNvPicPr preferRelativeResize="0"/>
          <p:nvPr/>
        </p:nvPicPr>
        <p:blipFill rotWithShape="1">
          <a:blip r:embed="rId3">
            <a:alphaModFix/>
          </a:blip>
          <a:srcRect/>
          <a:stretch/>
        </p:blipFill>
        <p:spPr>
          <a:xfrm>
            <a:off x="6331043" y="4968847"/>
            <a:ext cx="784524" cy="866426"/>
          </a:xfrm>
          <a:prstGeom prst="rect">
            <a:avLst/>
          </a:prstGeom>
          <a:noFill/>
          <a:ln>
            <a:noFill/>
          </a:ln>
        </p:spPr>
      </p:pic>
      <p:pic>
        <p:nvPicPr>
          <p:cNvPr id="19" name="Google Shape;347;g27d96c1700c_0_12">
            <a:extLst>
              <a:ext uri="{FF2B5EF4-FFF2-40B4-BE49-F238E27FC236}">
                <a16:creationId xmlns:a16="http://schemas.microsoft.com/office/drawing/2014/main" id="{3AA9393F-EBEA-5364-283B-98925F86385A}"/>
              </a:ext>
            </a:extLst>
          </p:cNvPr>
          <p:cNvPicPr preferRelativeResize="0"/>
          <p:nvPr/>
        </p:nvPicPr>
        <p:blipFill rotWithShape="1">
          <a:blip r:embed="rId3">
            <a:alphaModFix/>
          </a:blip>
          <a:srcRect/>
          <a:stretch/>
        </p:blipFill>
        <p:spPr>
          <a:xfrm>
            <a:off x="6483443" y="5121247"/>
            <a:ext cx="784524" cy="866426"/>
          </a:xfrm>
          <a:prstGeom prst="rect">
            <a:avLst/>
          </a:prstGeom>
          <a:noFill/>
          <a:ln>
            <a:noFill/>
          </a:ln>
        </p:spPr>
      </p:pic>
      <p:pic>
        <p:nvPicPr>
          <p:cNvPr id="20" name="Google Shape;348;g27d96c1700c_0_12">
            <a:extLst>
              <a:ext uri="{FF2B5EF4-FFF2-40B4-BE49-F238E27FC236}">
                <a16:creationId xmlns:a16="http://schemas.microsoft.com/office/drawing/2014/main" id="{ED7E9195-A78A-89F2-D8C6-A275681B7698}"/>
              </a:ext>
            </a:extLst>
          </p:cNvPr>
          <p:cNvPicPr preferRelativeResize="0"/>
          <p:nvPr/>
        </p:nvPicPr>
        <p:blipFill rotWithShape="1">
          <a:blip r:embed="rId3">
            <a:alphaModFix/>
          </a:blip>
          <a:srcRect/>
          <a:stretch/>
        </p:blipFill>
        <p:spPr>
          <a:xfrm>
            <a:off x="5481480" y="4740247"/>
            <a:ext cx="784524" cy="866426"/>
          </a:xfrm>
          <a:prstGeom prst="rect">
            <a:avLst/>
          </a:prstGeom>
          <a:noFill/>
          <a:ln>
            <a:noFill/>
          </a:ln>
        </p:spPr>
      </p:pic>
      <p:pic>
        <p:nvPicPr>
          <p:cNvPr id="21" name="Google Shape;349;g27d96c1700c_0_12">
            <a:extLst>
              <a:ext uri="{FF2B5EF4-FFF2-40B4-BE49-F238E27FC236}">
                <a16:creationId xmlns:a16="http://schemas.microsoft.com/office/drawing/2014/main" id="{CC3DFDC7-DEA5-D4EB-6560-1CAE50652935}"/>
              </a:ext>
            </a:extLst>
          </p:cNvPr>
          <p:cNvPicPr preferRelativeResize="0"/>
          <p:nvPr/>
        </p:nvPicPr>
        <p:blipFill rotWithShape="1">
          <a:blip r:embed="rId3">
            <a:alphaModFix/>
          </a:blip>
          <a:srcRect/>
          <a:stretch/>
        </p:blipFill>
        <p:spPr>
          <a:xfrm>
            <a:off x="5633880" y="4892647"/>
            <a:ext cx="784524" cy="866426"/>
          </a:xfrm>
          <a:prstGeom prst="rect">
            <a:avLst/>
          </a:prstGeom>
          <a:noFill/>
          <a:ln>
            <a:noFill/>
          </a:ln>
        </p:spPr>
      </p:pic>
      <p:pic>
        <p:nvPicPr>
          <p:cNvPr id="22" name="Google Shape;350;g27d96c1700c_0_12">
            <a:extLst>
              <a:ext uri="{FF2B5EF4-FFF2-40B4-BE49-F238E27FC236}">
                <a16:creationId xmlns:a16="http://schemas.microsoft.com/office/drawing/2014/main" id="{969A9677-96E4-FD7B-D1FC-44DAC08C338B}"/>
              </a:ext>
            </a:extLst>
          </p:cNvPr>
          <p:cNvPicPr preferRelativeResize="0"/>
          <p:nvPr/>
        </p:nvPicPr>
        <p:blipFill rotWithShape="1">
          <a:blip r:embed="rId3">
            <a:alphaModFix/>
          </a:blip>
          <a:srcRect/>
          <a:stretch/>
        </p:blipFill>
        <p:spPr>
          <a:xfrm>
            <a:off x="5786280" y="5045047"/>
            <a:ext cx="784524" cy="866426"/>
          </a:xfrm>
          <a:prstGeom prst="rect">
            <a:avLst/>
          </a:prstGeom>
          <a:noFill/>
          <a:ln>
            <a:noFill/>
          </a:ln>
        </p:spPr>
      </p:pic>
      <p:pic>
        <p:nvPicPr>
          <p:cNvPr id="23" name="Google Shape;351;g27d96c1700c_0_12">
            <a:extLst>
              <a:ext uri="{FF2B5EF4-FFF2-40B4-BE49-F238E27FC236}">
                <a16:creationId xmlns:a16="http://schemas.microsoft.com/office/drawing/2014/main" id="{DF3B238A-2B2E-F3D6-ED65-688461DF93C7}"/>
              </a:ext>
            </a:extLst>
          </p:cNvPr>
          <p:cNvPicPr preferRelativeResize="0"/>
          <p:nvPr/>
        </p:nvPicPr>
        <p:blipFill rotWithShape="1">
          <a:blip r:embed="rId3">
            <a:alphaModFix/>
          </a:blip>
          <a:srcRect/>
          <a:stretch/>
        </p:blipFill>
        <p:spPr>
          <a:xfrm>
            <a:off x="5938680" y="5197447"/>
            <a:ext cx="784524" cy="866426"/>
          </a:xfrm>
          <a:prstGeom prst="rect">
            <a:avLst/>
          </a:prstGeom>
          <a:noFill/>
          <a:ln>
            <a:noFill/>
          </a:ln>
        </p:spPr>
      </p:pic>
      <p:pic>
        <p:nvPicPr>
          <p:cNvPr id="24" name="Google Shape;352;g27d96c1700c_0_12">
            <a:extLst>
              <a:ext uri="{FF2B5EF4-FFF2-40B4-BE49-F238E27FC236}">
                <a16:creationId xmlns:a16="http://schemas.microsoft.com/office/drawing/2014/main" id="{0A41886E-4499-868D-9EE6-75F3BD740317}"/>
              </a:ext>
            </a:extLst>
          </p:cNvPr>
          <p:cNvPicPr preferRelativeResize="0"/>
          <p:nvPr/>
        </p:nvPicPr>
        <p:blipFill rotWithShape="1">
          <a:blip r:embed="rId3">
            <a:alphaModFix/>
          </a:blip>
          <a:srcRect/>
          <a:stretch/>
        </p:blipFill>
        <p:spPr>
          <a:xfrm>
            <a:off x="4924030" y="4871784"/>
            <a:ext cx="784524" cy="866426"/>
          </a:xfrm>
          <a:prstGeom prst="rect">
            <a:avLst/>
          </a:prstGeom>
          <a:noFill/>
          <a:ln>
            <a:noFill/>
          </a:ln>
        </p:spPr>
      </p:pic>
      <p:pic>
        <p:nvPicPr>
          <p:cNvPr id="25" name="Google Shape;353;g27d96c1700c_0_12">
            <a:extLst>
              <a:ext uri="{FF2B5EF4-FFF2-40B4-BE49-F238E27FC236}">
                <a16:creationId xmlns:a16="http://schemas.microsoft.com/office/drawing/2014/main" id="{7B778DA0-604E-6A66-8F5A-15A24BEBA443}"/>
              </a:ext>
            </a:extLst>
          </p:cNvPr>
          <p:cNvPicPr preferRelativeResize="0"/>
          <p:nvPr/>
        </p:nvPicPr>
        <p:blipFill rotWithShape="1">
          <a:blip r:embed="rId3">
            <a:alphaModFix/>
          </a:blip>
          <a:srcRect/>
          <a:stretch/>
        </p:blipFill>
        <p:spPr>
          <a:xfrm>
            <a:off x="5076430" y="5024184"/>
            <a:ext cx="784524" cy="866426"/>
          </a:xfrm>
          <a:prstGeom prst="rect">
            <a:avLst/>
          </a:prstGeom>
          <a:noFill/>
          <a:ln>
            <a:noFill/>
          </a:ln>
        </p:spPr>
      </p:pic>
      <p:pic>
        <p:nvPicPr>
          <p:cNvPr id="26" name="Google Shape;354;g27d96c1700c_0_12">
            <a:extLst>
              <a:ext uri="{FF2B5EF4-FFF2-40B4-BE49-F238E27FC236}">
                <a16:creationId xmlns:a16="http://schemas.microsoft.com/office/drawing/2014/main" id="{B329BBE2-0AEB-D4E1-FBE1-40E40B59A483}"/>
              </a:ext>
            </a:extLst>
          </p:cNvPr>
          <p:cNvPicPr preferRelativeResize="0"/>
          <p:nvPr/>
        </p:nvPicPr>
        <p:blipFill rotWithShape="1">
          <a:blip r:embed="rId3">
            <a:alphaModFix/>
          </a:blip>
          <a:srcRect/>
          <a:stretch/>
        </p:blipFill>
        <p:spPr>
          <a:xfrm>
            <a:off x="5228830" y="5176584"/>
            <a:ext cx="784524" cy="866426"/>
          </a:xfrm>
          <a:prstGeom prst="rect">
            <a:avLst/>
          </a:prstGeom>
          <a:noFill/>
          <a:ln>
            <a:noFill/>
          </a:ln>
        </p:spPr>
      </p:pic>
      <p:pic>
        <p:nvPicPr>
          <p:cNvPr id="27" name="Google Shape;355;g27d96c1700c_0_12">
            <a:extLst>
              <a:ext uri="{FF2B5EF4-FFF2-40B4-BE49-F238E27FC236}">
                <a16:creationId xmlns:a16="http://schemas.microsoft.com/office/drawing/2014/main" id="{16EA3D3C-610E-68B2-36A5-58B4991412E8}"/>
              </a:ext>
            </a:extLst>
          </p:cNvPr>
          <p:cNvPicPr preferRelativeResize="0"/>
          <p:nvPr/>
        </p:nvPicPr>
        <p:blipFill rotWithShape="1">
          <a:blip r:embed="rId3">
            <a:alphaModFix/>
          </a:blip>
          <a:srcRect/>
          <a:stretch/>
        </p:blipFill>
        <p:spPr>
          <a:xfrm>
            <a:off x="5381230" y="5328984"/>
            <a:ext cx="784524" cy="866426"/>
          </a:xfrm>
          <a:prstGeom prst="rect">
            <a:avLst/>
          </a:prstGeom>
          <a:noFill/>
          <a:ln>
            <a:noFill/>
          </a:ln>
        </p:spPr>
      </p:pic>
      <p:sp>
        <p:nvSpPr>
          <p:cNvPr id="28" name="Google Shape;356;g27d96c1700c_0_12">
            <a:extLst>
              <a:ext uri="{FF2B5EF4-FFF2-40B4-BE49-F238E27FC236}">
                <a16:creationId xmlns:a16="http://schemas.microsoft.com/office/drawing/2014/main" id="{31327FF8-B982-F99F-184D-2008D1006A61}"/>
              </a:ext>
            </a:extLst>
          </p:cNvPr>
          <p:cNvSpPr txBox="1"/>
          <p:nvPr/>
        </p:nvSpPr>
        <p:spPr>
          <a:xfrm>
            <a:off x="4089050" y="5845525"/>
            <a:ext cx="4013700" cy="758400"/>
          </a:xfrm>
          <a:prstGeom prst="rect">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sng" strike="noStrike" cap="none">
                <a:solidFill>
                  <a:srgbClr val="000000"/>
                </a:solidFill>
                <a:latin typeface="Calibri"/>
                <a:ea typeface="Calibri"/>
                <a:cs typeface="Calibri"/>
                <a:sym typeface="Calibri"/>
              </a:rPr>
              <a:t>Beaucoup</a:t>
            </a:r>
            <a:r>
              <a:rPr lang="fr-FR" sz="1600" b="0" i="0" u="none" strike="noStrike" cap="none">
                <a:solidFill>
                  <a:srgbClr val="000000"/>
                </a:solidFill>
                <a:latin typeface="Calibri"/>
                <a:ea typeface="Calibri"/>
                <a:cs typeface="Calibri"/>
                <a:sym typeface="Calibri"/>
              </a:rPr>
              <a:t> de données ont été utilisées en amont pour </a:t>
            </a:r>
            <a:r>
              <a:rPr lang="fr-FR" sz="1600" b="1" i="1" u="none" strike="noStrike" cap="none">
                <a:solidFill>
                  <a:srgbClr val="000000"/>
                </a:solidFill>
                <a:latin typeface="Calibri"/>
                <a:ea typeface="Calibri"/>
                <a:cs typeface="Calibri"/>
                <a:sym typeface="Calibri"/>
              </a:rPr>
              <a:t>entraîner</a:t>
            </a:r>
            <a:r>
              <a:rPr lang="fr-FR" sz="1600" b="0" i="0" u="none" strike="noStrike" cap="none">
                <a:solidFill>
                  <a:srgbClr val="000000"/>
                </a:solidFill>
                <a:latin typeface="Calibri"/>
                <a:ea typeface="Calibri"/>
                <a:cs typeface="Calibri"/>
                <a:sym typeface="Calibri"/>
              </a:rPr>
              <a:t> ce modèle et s’assurer qu’il fasse les bonnes prédictions</a:t>
            </a:r>
            <a:endParaRPr sz="16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684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50"/>
                                        <p:tgtEl>
                                          <p:spTgt spid="16"/>
                                        </p:tgtEl>
                                      </p:cBhvr>
                                    </p:animEffect>
                                  </p:childTnLst>
                                </p:cTn>
                              </p:par>
                            </p:childTnLst>
                          </p:cTn>
                        </p:par>
                        <p:par>
                          <p:cTn id="15" fill="hold">
                            <p:stCondLst>
                              <p:cond delay="25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50"/>
                                        <p:tgtEl>
                                          <p:spTgt spid="21"/>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par>
                                <p:cTn id="42" presetID="10" presetClass="entr" presetSubtype="0" fill="hold" nodeType="withEffect">
                                  <p:stCondLst>
                                    <p:cond delay="25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250"/>
                                        <p:tgtEl>
                                          <p:spTgt spid="24"/>
                                        </p:tgtEl>
                                      </p:cBhvr>
                                    </p:animEffect>
                                  </p:childTnLst>
                                </p:cTn>
                              </p:par>
                              <p:par>
                                <p:cTn id="45" presetID="10" presetClass="entr" presetSubtype="0" fill="hold" nodeType="with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50"/>
                                        <p:tgtEl>
                                          <p:spTgt spid="25"/>
                                        </p:tgtEl>
                                      </p:cBhvr>
                                    </p:animEffect>
                                  </p:childTnLst>
                                </p:cTn>
                              </p:par>
                              <p:par>
                                <p:cTn id="48" presetID="10" presetClass="entr" presetSubtype="0" fill="hold" nodeType="withEffect">
                                  <p:stCondLst>
                                    <p:cond delay="75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50"/>
                                        <p:tgtEl>
                                          <p:spTgt spid="26"/>
                                        </p:tgtEl>
                                      </p:cBhvr>
                                    </p:animEffect>
                                  </p:childTnLst>
                                </p:cTn>
                              </p:par>
                              <p:par>
                                <p:cTn id="51" presetID="10" presetClass="entr" presetSubtype="0" fill="hold" nodeType="withEffect">
                                  <p:stCondLst>
                                    <p:cond delay="100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50"/>
                                        <p:tgtEl>
                                          <p:spTgt spid="27"/>
                                        </p:tgtEl>
                                      </p:cBhvr>
                                    </p:animEffect>
                                  </p:childTnLst>
                                </p:cTn>
                              </p:par>
                            </p:childTnLst>
                          </p:cTn>
                        </p:par>
                        <p:par>
                          <p:cTn id="54" fill="hold">
                            <p:stCondLst>
                              <p:cond delay="2750"/>
                            </p:stCondLst>
                            <p:childTnLst>
                              <p:par>
                                <p:cTn id="55" presetID="22" presetClass="entr" presetSubtype="4"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1000"/>
                                        <p:tgtEl>
                                          <p:spTgt spid="15"/>
                                        </p:tgtEl>
                                      </p:cBhvr>
                                    </p:animEffect>
                                  </p:childTnLst>
                                </p:cTn>
                              </p:par>
                              <p:par>
                                <p:cTn id="58" presetID="64" presetClass="path" presetSubtype="0" accel="50000" decel="50000" fill="hold" nodeType="withEffect">
                                  <p:stCondLst>
                                    <p:cond delay="0"/>
                                  </p:stCondLst>
                                  <p:childTnLst>
                                    <p:animMotion origin="layout" path="M -4.58333E-6 3.7037E-7 L -4.58333E-6 -0.08495 " pathEditMode="relative" rAng="0" ptsTypes="AA">
                                      <p:cBhvr>
                                        <p:cTn id="59" dur="1000" fill="hold"/>
                                        <p:tgtEl>
                                          <p:spTgt spid="322"/>
                                        </p:tgtEl>
                                        <p:attrNameLst>
                                          <p:attrName>ppt_x</p:attrName>
                                          <p:attrName>ppt_y</p:attrName>
                                        </p:attrNameLst>
                                      </p:cBhvr>
                                      <p:rCtr x="0" y="-4259"/>
                                    </p:animMotion>
                                  </p:childTnLst>
                                </p:cTn>
                              </p:par>
                              <p:par>
                                <p:cTn id="60" presetID="64" presetClass="path" presetSubtype="0" accel="50000" decel="50000" fill="hold" grpId="0" nodeType="withEffect">
                                  <p:stCondLst>
                                    <p:cond delay="0"/>
                                  </p:stCondLst>
                                  <p:childTnLst>
                                    <p:animMotion origin="layout" path="M -4.58333E-6 3.7037E-7 L -4.58333E-6 -0.08495 " pathEditMode="relative" rAng="0" ptsTypes="AA">
                                      <p:cBhvr>
                                        <p:cTn id="61" dur="1000" fill="hold"/>
                                        <p:tgtEl>
                                          <p:spTgt spid="320"/>
                                        </p:tgtEl>
                                        <p:attrNameLst>
                                          <p:attrName>ppt_x</p:attrName>
                                          <p:attrName>ppt_y</p:attrName>
                                        </p:attrNameLst>
                                      </p:cBhvr>
                                      <p:rCtr x="0" y="-4259"/>
                                    </p:animMotion>
                                  </p:childTnLst>
                                </p:cTn>
                              </p:par>
                            </p:childTnLst>
                          </p:cTn>
                        </p:par>
                        <p:par>
                          <p:cTn id="62" fill="hold">
                            <p:stCondLst>
                              <p:cond delay="3750"/>
                            </p:stCondLst>
                            <p:childTnLst>
                              <p:par>
                                <p:cTn id="63" presetID="26" presetClass="emph" presetSubtype="0" fill="hold" nodeType="afterEffect">
                                  <p:stCondLst>
                                    <p:cond delay="0"/>
                                  </p:stCondLst>
                                  <p:childTnLst>
                                    <p:animEffect transition="out" filter="fade">
                                      <p:cBhvr>
                                        <p:cTn id="64" dur="500" tmFilter="0, 0; .2, .5; .8, .5; 1, 0"/>
                                        <p:tgtEl>
                                          <p:spTgt spid="322"/>
                                        </p:tgtEl>
                                      </p:cBhvr>
                                    </p:animEffect>
                                    <p:animScale>
                                      <p:cBhvr>
                                        <p:cTn id="65" dur="250" autoRev="1" fill="hold"/>
                                        <p:tgtEl>
                                          <p:spTgt spid="322"/>
                                        </p:tgtEl>
                                      </p:cBhvr>
                                      <p:by x="105000" y="105000"/>
                                    </p:animScale>
                                  </p:childTnLst>
                                </p:cTn>
                              </p:par>
                              <p:par>
                                <p:cTn id="66" presetID="32" presetClass="emph" presetSubtype="0" fill="hold" nodeType="withEffect">
                                  <p:stCondLst>
                                    <p:cond delay="0"/>
                                  </p:stCondLst>
                                  <p:childTnLst>
                                    <p:animRot by="120000">
                                      <p:cBhvr>
                                        <p:cTn id="67" dur="100" fill="hold">
                                          <p:stCondLst>
                                            <p:cond delay="0"/>
                                          </p:stCondLst>
                                        </p:cTn>
                                        <p:tgtEl>
                                          <p:spTgt spid="322"/>
                                        </p:tgtEl>
                                        <p:attrNameLst>
                                          <p:attrName>r</p:attrName>
                                        </p:attrNameLst>
                                      </p:cBhvr>
                                    </p:animRot>
                                    <p:animRot by="-240000">
                                      <p:cBhvr>
                                        <p:cTn id="68" dur="200" fill="hold">
                                          <p:stCondLst>
                                            <p:cond delay="200"/>
                                          </p:stCondLst>
                                        </p:cTn>
                                        <p:tgtEl>
                                          <p:spTgt spid="322"/>
                                        </p:tgtEl>
                                        <p:attrNameLst>
                                          <p:attrName>r</p:attrName>
                                        </p:attrNameLst>
                                      </p:cBhvr>
                                    </p:animRot>
                                    <p:animRot by="240000">
                                      <p:cBhvr>
                                        <p:cTn id="69" dur="200" fill="hold">
                                          <p:stCondLst>
                                            <p:cond delay="400"/>
                                          </p:stCondLst>
                                        </p:cTn>
                                        <p:tgtEl>
                                          <p:spTgt spid="322"/>
                                        </p:tgtEl>
                                        <p:attrNameLst>
                                          <p:attrName>r</p:attrName>
                                        </p:attrNameLst>
                                      </p:cBhvr>
                                    </p:animRot>
                                    <p:animRot by="-240000">
                                      <p:cBhvr>
                                        <p:cTn id="70" dur="200" fill="hold">
                                          <p:stCondLst>
                                            <p:cond delay="600"/>
                                          </p:stCondLst>
                                        </p:cTn>
                                        <p:tgtEl>
                                          <p:spTgt spid="322"/>
                                        </p:tgtEl>
                                        <p:attrNameLst>
                                          <p:attrName>r</p:attrName>
                                        </p:attrNameLst>
                                      </p:cBhvr>
                                    </p:animRot>
                                    <p:animRot by="120000">
                                      <p:cBhvr>
                                        <p:cTn id="71" dur="200" fill="hold">
                                          <p:stCondLst>
                                            <p:cond delay="800"/>
                                          </p:stCondLst>
                                        </p:cTn>
                                        <p:tgtEl>
                                          <p:spTgt spid="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15"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7d96c1700c_0_11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 ?</a:t>
            </a:r>
            <a:endParaRPr sz="4000" dirty="0"/>
          </a:p>
        </p:txBody>
      </p:sp>
      <p:sp>
        <p:nvSpPr>
          <p:cNvPr id="362" name="Google Shape;362;g27d96c1700c_0_113"/>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
        <p:nvSpPr>
          <p:cNvPr id="365" name="Google Shape;365;g27d96c1700c_0_113"/>
          <p:cNvSpPr txBox="1"/>
          <p:nvPr/>
        </p:nvSpPr>
        <p:spPr>
          <a:xfrm>
            <a:off x="4534225" y="1864746"/>
            <a:ext cx="2742600" cy="53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Entrainement du modèle</a:t>
            </a:r>
            <a:endParaRPr sz="1600" b="0" i="0" u="none" strike="noStrike" cap="none">
              <a:solidFill>
                <a:srgbClr val="000000"/>
              </a:solidFill>
              <a:latin typeface="Calibri"/>
              <a:ea typeface="Calibri"/>
              <a:cs typeface="Calibri"/>
              <a:sym typeface="Calibri"/>
            </a:endParaRPr>
          </a:p>
        </p:txBody>
      </p:sp>
      <p:pic>
        <p:nvPicPr>
          <p:cNvPr id="367" name="Google Shape;367;g27d96c1700c_0_113"/>
          <p:cNvPicPr preferRelativeResize="0"/>
          <p:nvPr/>
        </p:nvPicPr>
        <p:blipFill rotWithShape="1">
          <a:blip r:embed="rId3">
            <a:alphaModFix/>
          </a:blip>
          <a:srcRect/>
          <a:stretch/>
        </p:blipFill>
        <p:spPr>
          <a:xfrm>
            <a:off x="4648688" y="2328775"/>
            <a:ext cx="2513564" cy="1672663"/>
          </a:xfrm>
          <a:prstGeom prst="rect">
            <a:avLst/>
          </a:prstGeom>
          <a:noFill/>
          <a:ln>
            <a:noFill/>
          </a:ln>
        </p:spPr>
      </p:pic>
      <p:sp>
        <p:nvSpPr>
          <p:cNvPr id="371" name="Google Shape;371;g27d96c1700c_0_113"/>
          <p:cNvSpPr/>
          <p:nvPr/>
        </p:nvSpPr>
        <p:spPr>
          <a:xfrm rot="-5400000">
            <a:off x="5634075" y="3681125"/>
            <a:ext cx="678600" cy="14646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2" name="Google Shape;372;g27d96c1700c_0_113"/>
          <p:cNvGrpSpPr/>
          <p:nvPr/>
        </p:nvGrpSpPr>
        <p:grpSpPr>
          <a:xfrm>
            <a:off x="4924030" y="4664047"/>
            <a:ext cx="2343937" cy="1531363"/>
            <a:chOff x="4924030" y="4957297"/>
            <a:chExt cx="2343937" cy="1531363"/>
          </a:xfrm>
        </p:grpSpPr>
        <p:pic>
          <p:nvPicPr>
            <p:cNvPr id="373" name="Google Shape;373;g27d96c1700c_0_113"/>
            <p:cNvPicPr preferRelativeResize="0"/>
            <p:nvPr/>
          </p:nvPicPr>
          <p:blipFill rotWithShape="1">
            <a:blip r:embed="rId4">
              <a:alphaModFix/>
            </a:blip>
            <a:srcRect/>
            <a:stretch/>
          </p:blipFill>
          <p:spPr>
            <a:xfrm>
              <a:off x="6026243" y="4957297"/>
              <a:ext cx="784524" cy="866426"/>
            </a:xfrm>
            <a:prstGeom prst="rect">
              <a:avLst/>
            </a:prstGeom>
            <a:noFill/>
            <a:ln>
              <a:noFill/>
            </a:ln>
          </p:spPr>
        </p:pic>
        <p:pic>
          <p:nvPicPr>
            <p:cNvPr id="374" name="Google Shape;374;g27d96c1700c_0_113"/>
            <p:cNvPicPr preferRelativeResize="0"/>
            <p:nvPr/>
          </p:nvPicPr>
          <p:blipFill rotWithShape="1">
            <a:blip r:embed="rId4">
              <a:alphaModFix/>
            </a:blip>
            <a:srcRect/>
            <a:stretch/>
          </p:blipFill>
          <p:spPr>
            <a:xfrm>
              <a:off x="6178643" y="5109697"/>
              <a:ext cx="784524" cy="866426"/>
            </a:xfrm>
            <a:prstGeom prst="rect">
              <a:avLst/>
            </a:prstGeom>
            <a:noFill/>
            <a:ln>
              <a:noFill/>
            </a:ln>
          </p:spPr>
        </p:pic>
        <p:pic>
          <p:nvPicPr>
            <p:cNvPr id="375" name="Google Shape;375;g27d96c1700c_0_113"/>
            <p:cNvPicPr preferRelativeResize="0"/>
            <p:nvPr/>
          </p:nvPicPr>
          <p:blipFill rotWithShape="1">
            <a:blip r:embed="rId4">
              <a:alphaModFix/>
            </a:blip>
            <a:srcRect/>
            <a:stretch/>
          </p:blipFill>
          <p:spPr>
            <a:xfrm>
              <a:off x="6331043" y="5262097"/>
              <a:ext cx="784524" cy="866426"/>
            </a:xfrm>
            <a:prstGeom prst="rect">
              <a:avLst/>
            </a:prstGeom>
            <a:noFill/>
            <a:ln>
              <a:noFill/>
            </a:ln>
          </p:spPr>
        </p:pic>
        <p:pic>
          <p:nvPicPr>
            <p:cNvPr id="376" name="Google Shape;376;g27d96c1700c_0_113"/>
            <p:cNvPicPr preferRelativeResize="0"/>
            <p:nvPr/>
          </p:nvPicPr>
          <p:blipFill rotWithShape="1">
            <a:blip r:embed="rId4">
              <a:alphaModFix/>
            </a:blip>
            <a:srcRect/>
            <a:stretch/>
          </p:blipFill>
          <p:spPr>
            <a:xfrm>
              <a:off x="6483443" y="5414497"/>
              <a:ext cx="784524" cy="866426"/>
            </a:xfrm>
            <a:prstGeom prst="rect">
              <a:avLst/>
            </a:prstGeom>
            <a:noFill/>
            <a:ln>
              <a:noFill/>
            </a:ln>
          </p:spPr>
        </p:pic>
        <p:pic>
          <p:nvPicPr>
            <p:cNvPr id="377" name="Google Shape;377;g27d96c1700c_0_113"/>
            <p:cNvPicPr preferRelativeResize="0"/>
            <p:nvPr/>
          </p:nvPicPr>
          <p:blipFill rotWithShape="1">
            <a:blip r:embed="rId4">
              <a:alphaModFix/>
            </a:blip>
            <a:srcRect/>
            <a:stretch/>
          </p:blipFill>
          <p:spPr>
            <a:xfrm>
              <a:off x="5481480" y="5033497"/>
              <a:ext cx="784524" cy="866426"/>
            </a:xfrm>
            <a:prstGeom prst="rect">
              <a:avLst/>
            </a:prstGeom>
            <a:noFill/>
            <a:ln>
              <a:noFill/>
            </a:ln>
          </p:spPr>
        </p:pic>
        <p:pic>
          <p:nvPicPr>
            <p:cNvPr id="378" name="Google Shape;378;g27d96c1700c_0_113"/>
            <p:cNvPicPr preferRelativeResize="0"/>
            <p:nvPr/>
          </p:nvPicPr>
          <p:blipFill rotWithShape="1">
            <a:blip r:embed="rId4">
              <a:alphaModFix/>
            </a:blip>
            <a:srcRect/>
            <a:stretch/>
          </p:blipFill>
          <p:spPr>
            <a:xfrm>
              <a:off x="5633880" y="5185897"/>
              <a:ext cx="784524" cy="866426"/>
            </a:xfrm>
            <a:prstGeom prst="rect">
              <a:avLst/>
            </a:prstGeom>
            <a:noFill/>
            <a:ln>
              <a:noFill/>
            </a:ln>
          </p:spPr>
        </p:pic>
        <p:pic>
          <p:nvPicPr>
            <p:cNvPr id="379" name="Google Shape;379;g27d96c1700c_0_113"/>
            <p:cNvPicPr preferRelativeResize="0"/>
            <p:nvPr/>
          </p:nvPicPr>
          <p:blipFill rotWithShape="1">
            <a:blip r:embed="rId4">
              <a:alphaModFix/>
            </a:blip>
            <a:srcRect/>
            <a:stretch/>
          </p:blipFill>
          <p:spPr>
            <a:xfrm>
              <a:off x="5786280" y="5338297"/>
              <a:ext cx="784524" cy="866426"/>
            </a:xfrm>
            <a:prstGeom prst="rect">
              <a:avLst/>
            </a:prstGeom>
            <a:noFill/>
            <a:ln>
              <a:noFill/>
            </a:ln>
          </p:spPr>
        </p:pic>
        <p:pic>
          <p:nvPicPr>
            <p:cNvPr id="380" name="Google Shape;380;g27d96c1700c_0_113"/>
            <p:cNvPicPr preferRelativeResize="0"/>
            <p:nvPr/>
          </p:nvPicPr>
          <p:blipFill rotWithShape="1">
            <a:blip r:embed="rId4">
              <a:alphaModFix/>
            </a:blip>
            <a:srcRect/>
            <a:stretch/>
          </p:blipFill>
          <p:spPr>
            <a:xfrm>
              <a:off x="5938680" y="5490697"/>
              <a:ext cx="784524" cy="866426"/>
            </a:xfrm>
            <a:prstGeom prst="rect">
              <a:avLst/>
            </a:prstGeom>
            <a:noFill/>
            <a:ln>
              <a:noFill/>
            </a:ln>
          </p:spPr>
        </p:pic>
        <p:pic>
          <p:nvPicPr>
            <p:cNvPr id="381" name="Google Shape;381;g27d96c1700c_0_113"/>
            <p:cNvPicPr preferRelativeResize="0"/>
            <p:nvPr/>
          </p:nvPicPr>
          <p:blipFill rotWithShape="1">
            <a:blip r:embed="rId4">
              <a:alphaModFix/>
            </a:blip>
            <a:srcRect/>
            <a:stretch/>
          </p:blipFill>
          <p:spPr>
            <a:xfrm>
              <a:off x="4924030" y="5165034"/>
              <a:ext cx="784524" cy="866426"/>
            </a:xfrm>
            <a:prstGeom prst="rect">
              <a:avLst/>
            </a:prstGeom>
            <a:noFill/>
            <a:ln>
              <a:noFill/>
            </a:ln>
          </p:spPr>
        </p:pic>
        <p:pic>
          <p:nvPicPr>
            <p:cNvPr id="382" name="Google Shape;382;g27d96c1700c_0_113"/>
            <p:cNvPicPr preferRelativeResize="0"/>
            <p:nvPr/>
          </p:nvPicPr>
          <p:blipFill rotWithShape="1">
            <a:blip r:embed="rId4">
              <a:alphaModFix/>
            </a:blip>
            <a:srcRect/>
            <a:stretch/>
          </p:blipFill>
          <p:spPr>
            <a:xfrm>
              <a:off x="5076430" y="5317434"/>
              <a:ext cx="784524" cy="866426"/>
            </a:xfrm>
            <a:prstGeom prst="rect">
              <a:avLst/>
            </a:prstGeom>
            <a:noFill/>
            <a:ln>
              <a:noFill/>
            </a:ln>
          </p:spPr>
        </p:pic>
        <p:pic>
          <p:nvPicPr>
            <p:cNvPr id="383" name="Google Shape;383;g27d96c1700c_0_113"/>
            <p:cNvPicPr preferRelativeResize="0"/>
            <p:nvPr/>
          </p:nvPicPr>
          <p:blipFill rotWithShape="1">
            <a:blip r:embed="rId4">
              <a:alphaModFix/>
            </a:blip>
            <a:srcRect/>
            <a:stretch/>
          </p:blipFill>
          <p:spPr>
            <a:xfrm>
              <a:off x="5228830" y="5469834"/>
              <a:ext cx="784524" cy="866426"/>
            </a:xfrm>
            <a:prstGeom prst="rect">
              <a:avLst/>
            </a:prstGeom>
            <a:noFill/>
            <a:ln>
              <a:noFill/>
            </a:ln>
          </p:spPr>
        </p:pic>
        <p:pic>
          <p:nvPicPr>
            <p:cNvPr id="384" name="Google Shape;384;g27d96c1700c_0_113"/>
            <p:cNvPicPr preferRelativeResize="0"/>
            <p:nvPr/>
          </p:nvPicPr>
          <p:blipFill rotWithShape="1">
            <a:blip r:embed="rId4">
              <a:alphaModFix/>
            </a:blip>
            <a:srcRect/>
            <a:stretch/>
          </p:blipFill>
          <p:spPr>
            <a:xfrm>
              <a:off x="5381230" y="5622234"/>
              <a:ext cx="784524" cy="866426"/>
            </a:xfrm>
            <a:prstGeom prst="rect">
              <a:avLst/>
            </a:prstGeom>
            <a:noFill/>
            <a:ln>
              <a:noFill/>
            </a:ln>
          </p:spPr>
        </p:pic>
      </p:grpSp>
      <p:sp>
        <p:nvSpPr>
          <p:cNvPr id="385" name="Google Shape;385;g27d96c1700c_0_113"/>
          <p:cNvSpPr txBox="1"/>
          <p:nvPr/>
        </p:nvSpPr>
        <p:spPr>
          <a:xfrm rot="-490">
            <a:off x="223680" y="1099676"/>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sng" strike="noStrike" cap="none">
                <a:solidFill>
                  <a:srgbClr val="000000"/>
                </a:solidFill>
                <a:latin typeface="Calibri"/>
                <a:ea typeface="Calibri"/>
                <a:cs typeface="Calibri"/>
                <a:sym typeface="Calibri"/>
              </a:rPr>
              <a:t>Exemple concret #1:</a:t>
            </a:r>
            <a:r>
              <a:rPr lang="fr-FR" sz="2300" b="0" i="0" u="none" strike="noStrike" cap="none">
                <a:solidFill>
                  <a:srgbClr val="000000"/>
                </a:solidFill>
                <a:latin typeface="Calibri"/>
                <a:ea typeface="Calibri"/>
                <a:cs typeface="Calibri"/>
                <a:sym typeface="Calibri"/>
              </a:rPr>
              <a:t> prédire si l’image est celle d’un chien ou d’un chat (classification)</a:t>
            </a:r>
            <a:endParaRPr sz="2300" b="0" i="0" u="none" strike="noStrike" cap="none">
              <a:solidFill>
                <a:srgbClr val="000000"/>
              </a:solidFill>
              <a:latin typeface="Calibri"/>
              <a:ea typeface="Calibri"/>
              <a:cs typeface="Calibri"/>
              <a:sym typeface="Calibri"/>
            </a:endParaRPr>
          </a:p>
        </p:txBody>
      </p:sp>
      <p:pic>
        <p:nvPicPr>
          <p:cNvPr id="387" name="Google Shape;387;g27d96c1700c_0_113"/>
          <p:cNvPicPr preferRelativeResize="0"/>
          <p:nvPr/>
        </p:nvPicPr>
        <p:blipFill rotWithShape="1">
          <a:blip r:embed="rId5">
            <a:alphaModFix/>
          </a:blip>
          <a:srcRect/>
          <a:stretch/>
        </p:blipFill>
        <p:spPr>
          <a:xfrm rot="1165647">
            <a:off x="3924864" y="4699442"/>
            <a:ext cx="2158844" cy="1892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8" name="Google Shape;388;g27d96c1700c_0_113"/>
          <p:cNvPicPr preferRelativeResize="0"/>
          <p:nvPr/>
        </p:nvPicPr>
        <p:blipFill rotWithShape="1">
          <a:blip r:embed="rId6">
            <a:alphaModFix/>
          </a:blip>
          <a:srcRect/>
          <a:stretch/>
        </p:blipFill>
        <p:spPr>
          <a:xfrm rot="20442123">
            <a:off x="5966123" y="4685644"/>
            <a:ext cx="1952472" cy="1940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Google Shape;363;g27d96c1700c_0_113">
            <a:extLst>
              <a:ext uri="{FF2B5EF4-FFF2-40B4-BE49-F238E27FC236}">
                <a16:creationId xmlns:a16="http://schemas.microsoft.com/office/drawing/2014/main" id="{5703D28E-C07D-E2B7-91A2-FE52E5000015}"/>
              </a:ext>
            </a:extLst>
          </p:cNvPr>
          <p:cNvSpPr txBox="1"/>
          <p:nvPr/>
        </p:nvSpPr>
        <p:spPr>
          <a:xfrm>
            <a:off x="4754975" y="4667704"/>
            <a:ext cx="2424294" cy="345859"/>
          </a:xfrm>
          <a:prstGeom prst="round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d’entraînement</a:t>
            </a:r>
            <a:endParaRPr sz="16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
                                        </p:tgtEl>
                                        <p:attrNameLst>
                                          <p:attrName>style.visibility</p:attrName>
                                        </p:attrNameLst>
                                      </p:cBhvr>
                                      <p:to>
                                        <p:strVal val="visible"/>
                                      </p:to>
                                    </p:set>
                                    <p:animEffect transition="in" filter="fade">
                                      <p:cBhvr>
                                        <p:cTn id="12" dur="500"/>
                                        <p:tgtEl>
                                          <p:spTgt spid="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71"/>
                                        </p:tgtEl>
                                      </p:cBhvr>
                                    </p:animEffect>
                                    <p:animScale>
                                      <p:cBhvr>
                                        <p:cTn id="22" dur="250" autoRev="1" fill="hold"/>
                                        <p:tgtEl>
                                          <p:spTgt spid="371"/>
                                        </p:tgtEl>
                                      </p:cBhvr>
                                      <p:by x="105000" y="105000"/>
                                    </p:animScale>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367"/>
                                        </p:tgtEl>
                                      </p:cBhvr>
                                    </p:animEffect>
                                    <p:animScale>
                                      <p:cBhvr>
                                        <p:cTn id="26" dur="250" autoRev="1" fill="hold"/>
                                        <p:tgtEl>
                                          <p:spTgt spid="367"/>
                                        </p:tgtEl>
                                      </p:cBhvr>
                                      <p:by x="105000" y="105000"/>
                                    </p:animScale>
                                  </p:childTnLst>
                                </p:cTn>
                              </p:par>
                              <p:par>
                                <p:cTn id="27" presetID="32" presetClass="emph" presetSubtype="0" fill="hold" nodeType="withEffect">
                                  <p:stCondLst>
                                    <p:cond delay="0"/>
                                  </p:stCondLst>
                                  <p:childTnLst>
                                    <p:animRot by="120000">
                                      <p:cBhvr>
                                        <p:cTn id="28" dur="100" fill="hold">
                                          <p:stCondLst>
                                            <p:cond delay="0"/>
                                          </p:stCondLst>
                                        </p:cTn>
                                        <p:tgtEl>
                                          <p:spTgt spid="367"/>
                                        </p:tgtEl>
                                        <p:attrNameLst>
                                          <p:attrName>r</p:attrName>
                                        </p:attrNameLst>
                                      </p:cBhvr>
                                    </p:animRot>
                                    <p:animRot by="-240000">
                                      <p:cBhvr>
                                        <p:cTn id="29" dur="200" fill="hold">
                                          <p:stCondLst>
                                            <p:cond delay="200"/>
                                          </p:stCondLst>
                                        </p:cTn>
                                        <p:tgtEl>
                                          <p:spTgt spid="367"/>
                                        </p:tgtEl>
                                        <p:attrNameLst>
                                          <p:attrName>r</p:attrName>
                                        </p:attrNameLst>
                                      </p:cBhvr>
                                    </p:animRot>
                                    <p:animRot by="240000">
                                      <p:cBhvr>
                                        <p:cTn id="30" dur="200" fill="hold">
                                          <p:stCondLst>
                                            <p:cond delay="400"/>
                                          </p:stCondLst>
                                        </p:cTn>
                                        <p:tgtEl>
                                          <p:spTgt spid="367"/>
                                        </p:tgtEl>
                                        <p:attrNameLst>
                                          <p:attrName>r</p:attrName>
                                        </p:attrNameLst>
                                      </p:cBhvr>
                                    </p:animRot>
                                    <p:animRot by="-240000">
                                      <p:cBhvr>
                                        <p:cTn id="31" dur="200" fill="hold">
                                          <p:stCondLst>
                                            <p:cond delay="600"/>
                                          </p:stCondLst>
                                        </p:cTn>
                                        <p:tgtEl>
                                          <p:spTgt spid="367"/>
                                        </p:tgtEl>
                                        <p:attrNameLst>
                                          <p:attrName>r</p:attrName>
                                        </p:attrNameLst>
                                      </p:cBhvr>
                                    </p:animRot>
                                    <p:animRot by="120000">
                                      <p:cBhvr>
                                        <p:cTn id="32" dur="200" fill="hold">
                                          <p:stCondLst>
                                            <p:cond delay="800"/>
                                          </p:stCondLst>
                                        </p:cTn>
                                        <p:tgtEl>
                                          <p:spTgt spid="3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4" name="Google Shape;319;g27b8172e565_0_418">
            <a:extLst>
              <a:ext uri="{FF2B5EF4-FFF2-40B4-BE49-F238E27FC236}">
                <a16:creationId xmlns:a16="http://schemas.microsoft.com/office/drawing/2014/main" id="{9DEE4DB9-29FE-632B-A95A-44728B23CD08}"/>
              </a:ext>
            </a:extLst>
          </p:cNvPr>
          <p:cNvPicPr preferRelativeResize="0"/>
          <p:nvPr/>
        </p:nvPicPr>
        <p:blipFill rotWithShape="1">
          <a:blip r:embed="rId3">
            <a:alphaModFix/>
          </a:blip>
          <a:srcRect/>
          <a:stretch/>
        </p:blipFill>
        <p:spPr>
          <a:xfrm>
            <a:off x="1564088" y="2726003"/>
            <a:ext cx="1857324" cy="2051226"/>
          </a:xfrm>
          <a:prstGeom prst="rect">
            <a:avLst/>
          </a:prstGeom>
          <a:noFill/>
          <a:ln>
            <a:noFill/>
          </a:ln>
        </p:spPr>
      </p:pic>
      <p:pic>
        <p:nvPicPr>
          <p:cNvPr id="5" name="Google Shape;324;g27b8172e565_0_418">
            <a:extLst>
              <a:ext uri="{FF2B5EF4-FFF2-40B4-BE49-F238E27FC236}">
                <a16:creationId xmlns:a16="http://schemas.microsoft.com/office/drawing/2014/main" id="{093EF904-D757-4620-2249-025FD4FB76AA}"/>
              </a:ext>
            </a:extLst>
          </p:cNvPr>
          <p:cNvPicPr preferRelativeResize="0"/>
          <p:nvPr/>
        </p:nvPicPr>
        <p:blipFill rotWithShape="1">
          <a:blip r:embed="rId4">
            <a:alphaModFix/>
          </a:blip>
          <a:srcRect/>
          <a:stretch/>
        </p:blipFill>
        <p:spPr>
          <a:xfrm>
            <a:off x="8389538" y="2750508"/>
            <a:ext cx="2619375" cy="2002235"/>
          </a:xfrm>
          <a:prstGeom prst="rect">
            <a:avLst/>
          </a:prstGeom>
          <a:noFill/>
          <a:ln w="9525" cap="flat" cmpd="sng">
            <a:solidFill>
              <a:schemeClr val="accent1"/>
            </a:solidFill>
            <a:prstDash val="solid"/>
            <a:round/>
            <a:headEnd type="none" w="sm" len="sm"/>
            <a:tailEnd type="none" w="sm" len="sm"/>
          </a:ln>
        </p:spPr>
      </p:pic>
      <p:sp>
        <p:nvSpPr>
          <p:cNvPr id="361" name="Google Shape;361;g27d96c1700c_0_11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a:t>
            </a:r>
            <a:endParaRPr sz="4000" dirty="0"/>
          </a:p>
        </p:txBody>
      </p:sp>
      <p:sp>
        <p:nvSpPr>
          <p:cNvPr id="362" name="Google Shape;362;g27d96c1700c_0_113"/>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
        <p:nvSpPr>
          <p:cNvPr id="365" name="Google Shape;365;g27d96c1700c_0_113"/>
          <p:cNvSpPr txBox="1"/>
          <p:nvPr/>
        </p:nvSpPr>
        <p:spPr>
          <a:xfrm>
            <a:off x="4534225" y="1864746"/>
            <a:ext cx="2742600" cy="53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Entrainement du modèle</a:t>
            </a:r>
            <a:endParaRPr sz="1600" b="0" i="0" u="none" strike="noStrike" cap="none">
              <a:solidFill>
                <a:srgbClr val="000000"/>
              </a:solidFill>
              <a:latin typeface="Calibri"/>
              <a:ea typeface="Calibri"/>
              <a:cs typeface="Calibri"/>
              <a:sym typeface="Calibri"/>
            </a:endParaRPr>
          </a:p>
        </p:txBody>
      </p:sp>
      <p:sp>
        <p:nvSpPr>
          <p:cNvPr id="366" name="Google Shape;366;g27d96c1700c_0_113"/>
          <p:cNvSpPr txBox="1"/>
          <p:nvPr/>
        </p:nvSpPr>
        <p:spPr>
          <a:xfrm>
            <a:off x="8598375" y="2080763"/>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Prédictions</a:t>
            </a:r>
            <a:endParaRPr sz="1600" b="0" i="0" u="none" strike="noStrike" cap="none">
              <a:solidFill>
                <a:srgbClr val="000000"/>
              </a:solidFill>
              <a:latin typeface="Calibri"/>
              <a:ea typeface="Calibri"/>
              <a:cs typeface="Calibri"/>
              <a:sym typeface="Calibri"/>
            </a:endParaRPr>
          </a:p>
        </p:txBody>
      </p:sp>
      <p:pic>
        <p:nvPicPr>
          <p:cNvPr id="367" name="Google Shape;367;g27d96c1700c_0_113"/>
          <p:cNvPicPr preferRelativeResize="0"/>
          <p:nvPr/>
        </p:nvPicPr>
        <p:blipFill rotWithShape="1">
          <a:blip r:embed="rId5">
            <a:alphaModFix/>
          </a:blip>
          <a:srcRect/>
          <a:stretch/>
        </p:blipFill>
        <p:spPr>
          <a:xfrm>
            <a:off x="4648688" y="2328775"/>
            <a:ext cx="2513564" cy="1672663"/>
          </a:xfrm>
          <a:prstGeom prst="rect">
            <a:avLst/>
          </a:prstGeom>
          <a:noFill/>
          <a:ln>
            <a:noFill/>
          </a:ln>
        </p:spPr>
      </p:pic>
      <p:sp>
        <p:nvSpPr>
          <p:cNvPr id="369" name="Google Shape;369;g27d96c1700c_0_113"/>
          <p:cNvSpPr/>
          <p:nvPr/>
        </p:nvSpPr>
        <p:spPr>
          <a:xfrm>
            <a:off x="3616100" y="3496900"/>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7d96c1700c_0_113"/>
          <p:cNvSpPr/>
          <p:nvPr/>
        </p:nvSpPr>
        <p:spPr>
          <a:xfrm>
            <a:off x="7356950" y="3446063"/>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2" name="Google Shape;372;g27d96c1700c_0_113"/>
          <p:cNvGrpSpPr/>
          <p:nvPr/>
        </p:nvGrpSpPr>
        <p:grpSpPr>
          <a:xfrm>
            <a:off x="4924030" y="4664047"/>
            <a:ext cx="2343937" cy="1531363"/>
            <a:chOff x="4924030" y="4957297"/>
            <a:chExt cx="2343937" cy="1531363"/>
          </a:xfrm>
        </p:grpSpPr>
        <p:pic>
          <p:nvPicPr>
            <p:cNvPr id="373" name="Google Shape;373;g27d96c1700c_0_113"/>
            <p:cNvPicPr preferRelativeResize="0"/>
            <p:nvPr/>
          </p:nvPicPr>
          <p:blipFill rotWithShape="1">
            <a:blip r:embed="rId3">
              <a:alphaModFix/>
            </a:blip>
            <a:srcRect/>
            <a:stretch/>
          </p:blipFill>
          <p:spPr>
            <a:xfrm>
              <a:off x="6026243" y="4957297"/>
              <a:ext cx="784524" cy="866426"/>
            </a:xfrm>
            <a:prstGeom prst="rect">
              <a:avLst/>
            </a:prstGeom>
            <a:noFill/>
            <a:ln>
              <a:noFill/>
            </a:ln>
          </p:spPr>
        </p:pic>
        <p:pic>
          <p:nvPicPr>
            <p:cNvPr id="374" name="Google Shape;374;g27d96c1700c_0_113"/>
            <p:cNvPicPr preferRelativeResize="0"/>
            <p:nvPr/>
          </p:nvPicPr>
          <p:blipFill rotWithShape="1">
            <a:blip r:embed="rId3">
              <a:alphaModFix/>
            </a:blip>
            <a:srcRect/>
            <a:stretch/>
          </p:blipFill>
          <p:spPr>
            <a:xfrm>
              <a:off x="6178643" y="5109697"/>
              <a:ext cx="784524" cy="866426"/>
            </a:xfrm>
            <a:prstGeom prst="rect">
              <a:avLst/>
            </a:prstGeom>
            <a:noFill/>
            <a:ln>
              <a:noFill/>
            </a:ln>
          </p:spPr>
        </p:pic>
        <p:pic>
          <p:nvPicPr>
            <p:cNvPr id="375" name="Google Shape;375;g27d96c1700c_0_113"/>
            <p:cNvPicPr preferRelativeResize="0"/>
            <p:nvPr/>
          </p:nvPicPr>
          <p:blipFill rotWithShape="1">
            <a:blip r:embed="rId3">
              <a:alphaModFix/>
            </a:blip>
            <a:srcRect/>
            <a:stretch/>
          </p:blipFill>
          <p:spPr>
            <a:xfrm>
              <a:off x="6331043" y="5262097"/>
              <a:ext cx="784524" cy="866426"/>
            </a:xfrm>
            <a:prstGeom prst="rect">
              <a:avLst/>
            </a:prstGeom>
            <a:noFill/>
            <a:ln>
              <a:noFill/>
            </a:ln>
          </p:spPr>
        </p:pic>
        <p:pic>
          <p:nvPicPr>
            <p:cNvPr id="376" name="Google Shape;376;g27d96c1700c_0_113"/>
            <p:cNvPicPr preferRelativeResize="0"/>
            <p:nvPr/>
          </p:nvPicPr>
          <p:blipFill rotWithShape="1">
            <a:blip r:embed="rId3">
              <a:alphaModFix/>
            </a:blip>
            <a:srcRect/>
            <a:stretch/>
          </p:blipFill>
          <p:spPr>
            <a:xfrm>
              <a:off x="6483443" y="5414497"/>
              <a:ext cx="784524" cy="866426"/>
            </a:xfrm>
            <a:prstGeom prst="rect">
              <a:avLst/>
            </a:prstGeom>
            <a:noFill/>
            <a:ln>
              <a:noFill/>
            </a:ln>
          </p:spPr>
        </p:pic>
        <p:pic>
          <p:nvPicPr>
            <p:cNvPr id="377" name="Google Shape;377;g27d96c1700c_0_113"/>
            <p:cNvPicPr preferRelativeResize="0"/>
            <p:nvPr/>
          </p:nvPicPr>
          <p:blipFill rotWithShape="1">
            <a:blip r:embed="rId3">
              <a:alphaModFix/>
            </a:blip>
            <a:srcRect/>
            <a:stretch/>
          </p:blipFill>
          <p:spPr>
            <a:xfrm>
              <a:off x="5481480" y="5033497"/>
              <a:ext cx="784524" cy="866426"/>
            </a:xfrm>
            <a:prstGeom prst="rect">
              <a:avLst/>
            </a:prstGeom>
            <a:noFill/>
            <a:ln>
              <a:noFill/>
            </a:ln>
          </p:spPr>
        </p:pic>
        <p:pic>
          <p:nvPicPr>
            <p:cNvPr id="378" name="Google Shape;378;g27d96c1700c_0_113"/>
            <p:cNvPicPr preferRelativeResize="0"/>
            <p:nvPr/>
          </p:nvPicPr>
          <p:blipFill rotWithShape="1">
            <a:blip r:embed="rId3">
              <a:alphaModFix/>
            </a:blip>
            <a:srcRect/>
            <a:stretch/>
          </p:blipFill>
          <p:spPr>
            <a:xfrm>
              <a:off x="5633880" y="5185897"/>
              <a:ext cx="784524" cy="866426"/>
            </a:xfrm>
            <a:prstGeom prst="rect">
              <a:avLst/>
            </a:prstGeom>
            <a:noFill/>
            <a:ln>
              <a:noFill/>
            </a:ln>
          </p:spPr>
        </p:pic>
        <p:pic>
          <p:nvPicPr>
            <p:cNvPr id="379" name="Google Shape;379;g27d96c1700c_0_113"/>
            <p:cNvPicPr preferRelativeResize="0"/>
            <p:nvPr/>
          </p:nvPicPr>
          <p:blipFill rotWithShape="1">
            <a:blip r:embed="rId3">
              <a:alphaModFix/>
            </a:blip>
            <a:srcRect/>
            <a:stretch/>
          </p:blipFill>
          <p:spPr>
            <a:xfrm>
              <a:off x="5786280" y="5338297"/>
              <a:ext cx="784524" cy="866426"/>
            </a:xfrm>
            <a:prstGeom prst="rect">
              <a:avLst/>
            </a:prstGeom>
            <a:noFill/>
            <a:ln>
              <a:noFill/>
            </a:ln>
          </p:spPr>
        </p:pic>
        <p:pic>
          <p:nvPicPr>
            <p:cNvPr id="380" name="Google Shape;380;g27d96c1700c_0_113"/>
            <p:cNvPicPr preferRelativeResize="0"/>
            <p:nvPr/>
          </p:nvPicPr>
          <p:blipFill rotWithShape="1">
            <a:blip r:embed="rId3">
              <a:alphaModFix/>
            </a:blip>
            <a:srcRect/>
            <a:stretch/>
          </p:blipFill>
          <p:spPr>
            <a:xfrm>
              <a:off x="5938680" y="5490697"/>
              <a:ext cx="784524" cy="866426"/>
            </a:xfrm>
            <a:prstGeom prst="rect">
              <a:avLst/>
            </a:prstGeom>
            <a:noFill/>
            <a:ln>
              <a:noFill/>
            </a:ln>
          </p:spPr>
        </p:pic>
        <p:pic>
          <p:nvPicPr>
            <p:cNvPr id="381" name="Google Shape;381;g27d96c1700c_0_113"/>
            <p:cNvPicPr preferRelativeResize="0"/>
            <p:nvPr/>
          </p:nvPicPr>
          <p:blipFill rotWithShape="1">
            <a:blip r:embed="rId3">
              <a:alphaModFix/>
            </a:blip>
            <a:srcRect/>
            <a:stretch/>
          </p:blipFill>
          <p:spPr>
            <a:xfrm>
              <a:off x="4924030" y="5165034"/>
              <a:ext cx="784524" cy="866426"/>
            </a:xfrm>
            <a:prstGeom prst="rect">
              <a:avLst/>
            </a:prstGeom>
            <a:noFill/>
            <a:ln>
              <a:noFill/>
            </a:ln>
          </p:spPr>
        </p:pic>
        <p:pic>
          <p:nvPicPr>
            <p:cNvPr id="382" name="Google Shape;382;g27d96c1700c_0_113"/>
            <p:cNvPicPr preferRelativeResize="0"/>
            <p:nvPr/>
          </p:nvPicPr>
          <p:blipFill rotWithShape="1">
            <a:blip r:embed="rId3">
              <a:alphaModFix/>
            </a:blip>
            <a:srcRect/>
            <a:stretch/>
          </p:blipFill>
          <p:spPr>
            <a:xfrm>
              <a:off x="5076430" y="5317434"/>
              <a:ext cx="784524" cy="866426"/>
            </a:xfrm>
            <a:prstGeom prst="rect">
              <a:avLst/>
            </a:prstGeom>
            <a:noFill/>
            <a:ln>
              <a:noFill/>
            </a:ln>
          </p:spPr>
        </p:pic>
        <p:pic>
          <p:nvPicPr>
            <p:cNvPr id="383" name="Google Shape;383;g27d96c1700c_0_113"/>
            <p:cNvPicPr preferRelativeResize="0"/>
            <p:nvPr/>
          </p:nvPicPr>
          <p:blipFill rotWithShape="1">
            <a:blip r:embed="rId3">
              <a:alphaModFix/>
            </a:blip>
            <a:srcRect/>
            <a:stretch/>
          </p:blipFill>
          <p:spPr>
            <a:xfrm>
              <a:off x="5228830" y="5469834"/>
              <a:ext cx="784524" cy="866426"/>
            </a:xfrm>
            <a:prstGeom prst="rect">
              <a:avLst/>
            </a:prstGeom>
            <a:noFill/>
            <a:ln>
              <a:noFill/>
            </a:ln>
          </p:spPr>
        </p:pic>
        <p:pic>
          <p:nvPicPr>
            <p:cNvPr id="384" name="Google Shape;384;g27d96c1700c_0_113"/>
            <p:cNvPicPr preferRelativeResize="0"/>
            <p:nvPr/>
          </p:nvPicPr>
          <p:blipFill rotWithShape="1">
            <a:blip r:embed="rId3">
              <a:alphaModFix/>
            </a:blip>
            <a:srcRect/>
            <a:stretch/>
          </p:blipFill>
          <p:spPr>
            <a:xfrm>
              <a:off x="5381230" y="5622234"/>
              <a:ext cx="784524" cy="866426"/>
            </a:xfrm>
            <a:prstGeom prst="rect">
              <a:avLst/>
            </a:prstGeom>
            <a:noFill/>
            <a:ln>
              <a:noFill/>
            </a:ln>
          </p:spPr>
        </p:pic>
      </p:grpSp>
      <p:sp>
        <p:nvSpPr>
          <p:cNvPr id="385" name="Google Shape;385;g27d96c1700c_0_113"/>
          <p:cNvSpPr txBox="1"/>
          <p:nvPr/>
        </p:nvSpPr>
        <p:spPr>
          <a:xfrm rot="-490">
            <a:off x="322450" y="988313"/>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sng" strike="noStrike" cap="none">
                <a:solidFill>
                  <a:srgbClr val="000000"/>
                </a:solidFill>
                <a:latin typeface="Calibri"/>
                <a:ea typeface="Calibri"/>
                <a:cs typeface="Calibri"/>
                <a:sym typeface="Calibri"/>
              </a:rPr>
              <a:t>Exemple concret #1:</a:t>
            </a:r>
            <a:r>
              <a:rPr lang="fr-FR" sz="2300" b="0" i="0" u="none" strike="noStrike" cap="none">
                <a:solidFill>
                  <a:srgbClr val="000000"/>
                </a:solidFill>
                <a:latin typeface="Calibri"/>
                <a:ea typeface="Calibri"/>
                <a:cs typeface="Calibri"/>
                <a:sym typeface="Calibri"/>
              </a:rPr>
              <a:t> prédire si l’image est celle d’un chien ou d’un chat (classification)</a:t>
            </a:r>
            <a:endParaRPr sz="2300" b="0" i="0" u="none" strike="noStrike" cap="none">
              <a:solidFill>
                <a:srgbClr val="000000"/>
              </a:solidFill>
              <a:latin typeface="Calibri"/>
              <a:ea typeface="Calibri"/>
              <a:cs typeface="Calibri"/>
              <a:sym typeface="Calibri"/>
            </a:endParaRPr>
          </a:p>
        </p:txBody>
      </p:sp>
      <p:pic>
        <p:nvPicPr>
          <p:cNvPr id="386" name="Google Shape;386;g27d96c1700c_0_113"/>
          <p:cNvPicPr preferRelativeResize="0"/>
          <p:nvPr/>
        </p:nvPicPr>
        <p:blipFill rotWithShape="1">
          <a:blip r:embed="rId6">
            <a:alphaModFix/>
          </a:blip>
          <a:srcRect/>
          <a:stretch/>
        </p:blipFill>
        <p:spPr>
          <a:xfrm>
            <a:off x="1784900" y="2987163"/>
            <a:ext cx="1415700" cy="1415700"/>
          </a:xfrm>
          <a:prstGeom prst="rect">
            <a:avLst/>
          </a:prstGeom>
          <a:noFill/>
          <a:ln w="9525" cap="flat" cmpd="sng">
            <a:solidFill>
              <a:schemeClr val="accent1"/>
            </a:solidFill>
            <a:prstDash val="solid"/>
            <a:round/>
            <a:headEnd type="none" w="sm" len="sm"/>
            <a:tailEnd type="none" w="sm" len="sm"/>
          </a:ln>
        </p:spPr>
      </p:pic>
      <p:sp>
        <p:nvSpPr>
          <p:cNvPr id="389" name="Google Shape;389;g27d96c1700c_0_113"/>
          <p:cNvSpPr txBox="1"/>
          <p:nvPr/>
        </p:nvSpPr>
        <p:spPr>
          <a:xfrm rot="-1054080">
            <a:off x="8406840" y="3181507"/>
            <a:ext cx="2765064" cy="1158001"/>
          </a:xfrm>
          <a:prstGeom prst="rect">
            <a:avLst/>
          </a:prstGeom>
          <a:solidFill>
            <a:srgbClr val="FAA919"/>
          </a:solidFill>
          <a:ln w="9525" cap="flat" cmpd="sng">
            <a:solidFill>
              <a:srgbClr val="E73FE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accent1"/>
                </a:solidFill>
                <a:latin typeface="Calibri"/>
                <a:ea typeface="Calibri"/>
                <a:cs typeface="Calibri"/>
                <a:sym typeface="Calibri"/>
              </a:rPr>
              <a:t>C’est un Chien!</a:t>
            </a:r>
            <a:endParaRPr sz="2800" b="1" i="0" u="none" strike="noStrike" cap="none">
              <a:solidFill>
                <a:schemeClr val="accent1"/>
              </a:solidFill>
              <a:latin typeface="Calibri"/>
              <a:ea typeface="Calibri"/>
              <a:cs typeface="Calibri"/>
              <a:sym typeface="Calibri"/>
            </a:endParaRPr>
          </a:p>
        </p:txBody>
      </p:sp>
      <p:sp>
        <p:nvSpPr>
          <p:cNvPr id="2" name="Google Shape;363;g27d96c1700c_0_113">
            <a:extLst>
              <a:ext uri="{FF2B5EF4-FFF2-40B4-BE49-F238E27FC236}">
                <a16:creationId xmlns:a16="http://schemas.microsoft.com/office/drawing/2014/main" id="{9E94A428-411B-8CE5-7696-71EFC453B58F}"/>
              </a:ext>
            </a:extLst>
          </p:cNvPr>
          <p:cNvSpPr txBox="1"/>
          <p:nvPr/>
        </p:nvSpPr>
        <p:spPr>
          <a:xfrm>
            <a:off x="1391900" y="1927331"/>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qui n’ont </a:t>
            </a:r>
            <a:r>
              <a:rPr lang="fr-FR" sz="2400" b="1" i="1" u="sng" strike="noStrike" cap="none">
                <a:solidFill>
                  <a:srgbClr val="000000"/>
                </a:solidFill>
                <a:latin typeface="Calibri"/>
                <a:ea typeface="Calibri"/>
                <a:cs typeface="Calibri"/>
                <a:sym typeface="Calibri"/>
              </a:rPr>
              <a:t>pas</a:t>
            </a:r>
            <a:r>
              <a:rPr lang="fr-FR" sz="1600" b="0" i="0" u="none" strike="noStrike" cap="none">
                <a:solidFill>
                  <a:srgbClr val="000000"/>
                </a:solidFill>
                <a:latin typeface="Calibri"/>
                <a:ea typeface="Calibri"/>
                <a:cs typeface="Calibri"/>
                <a:sym typeface="Calibri"/>
              </a:rPr>
              <a:t> été utilisées pendant l’étape d’entraînement</a:t>
            </a:r>
            <a:endParaRPr sz="1600" b="0" i="0" u="none" strike="noStrike" cap="none">
              <a:solidFill>
                <a:srgbClr val="000000"/>
              </a:solidFill>
              <a:latin typeface="Calibri"/>
              <a:ea typeface="Calibri"/>
              <a:cs typeface="Calibri"/>
              <a:sym typeface="Calibri"/>
            </a:endParaRPr>
          </a:p>
        </p:txBody>
      </p:sp>
      <p:pic>
        <p:nvPicPr>
          <p:cNvPr id="10" name="Google Shape;387;g27d96c1700c_0_113">
            <a:extLst>
              <a:ext uri="{FF2B5EF4-FFF2-40B4-BE49-F238E27FC236}">
                <a16:creationId xmlns:a16="http://schemas.microsoft.com/office/drawing/2014/main" id="{4C07FCB6-787D-FE37-D601-3546FE138571}"/>
              </a:ext>
            </a:extLst>
          </p:cNvPr>
          <p:cNvPicPr preferRelativeResize="0"/>
          <p:nvPr/>
        </p:nvPicPr>
        <p:blipFill rotWithShape="1">
          <a:blip r:embed="rId7">
            <a:alphaModFix/>
          </a:blip>
          <a:srcRect/>
          <a:stretch/>
        </p:blipFill>
        <p:spPr>
          <a:xfrm rot="1165647">
            <a:off x="3924864" y="4699442"/>
            <a:ext cx="2158844" cy="1892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oogle Shape;388;g27d96c1700c_0_113">
            <a:extLst>
              <a:ext uri="{FF2B5EF4-FFF2-40B4-BE49-F238E27FC236}">
                <a16:creationId xmlns:a16="http://schemas.microsoft.com/office/drawing/2014/main" id="{F7CC64A5-903A-630D-0374-C0702A7ABEBC}"/>
              </a:ext>
            </a:extLst>
          </p:cNvPr>
          <p:cNvPicPr preferRelativeResize="0"/>
          <p:nvPr/>
        </p:nvPicPr>
        <p:blipFill rotWithShape="1">
          <a:blip r:embed="rId8">
            <a:alphaModFix/>
          </a:blip>
          <a:srcRect/>
          <a:stretch/>
        </p:blipFill>
        <p:spPr>
          <a:xfrm rot="20442123">
            <a:off x="5966123" y="4685644"/>
            <a:ext cx="1952472" cy="1940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71;g27d96c1700c_0_113"/>
          <p:cNvSpPr/>
          <p:nvPr/>
        </p:nvSpPr>
        <p:spPr>
          <a:xfrm rot="-5400000">
            <a:off x="5634075" y="3681125"/>
            <a:ext cx="678600" cy="14646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63;g27d96c1700c_0_113">
            <a:extLst>
              <a:ext uri="{FF2B5EF4-FFF2-40B4-BE49-F238E27FC236}">
                <a16:creationId xmlns:a16="http://schemas.microsoft.com/office/drawing/2014/main" id="{6047667B-7224-49EB-8533-EC2B30BE2AC7}"/>
              </a:ext>
            </a:extLst>
          </p:cNvPr>
          <p:cNvSpPr txBox="1"/>
          <p:nvPr/>
        </p:nvSpPr>
        <p:spPr>
          <a:xfrm>
            <a:off x="4754975" y="4667704"/>
            <a:ext cx="2424294" cy="345859"/>
          </a:xfrm>
          <a:prstGeom prst="round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d’entraînement</a:t>
            </a:r>
            <a:endParaRPr sz="16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6456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 calcmode="lin" valueType="num">
                                      <p:cBhvr additive="base">
                                        <p:cTn id="7" dur="500" fill="hold"/>
                                        <p:tgtEl>
                                          <p:spTgt spid="386"/>
                                        </p:tgtEl>
                                        <p:attrNameLst>
                                          <p:attrName>ppt_x</p:attrName>
                                        </p:attrNameLst>
                                      </p:cBhvr>
                                      <p:tavLst>
                                        <p:tav tm="0">
                                          <p:val>
                                            <p:strVal val="0-#ppt_w/2"/>
                                          </p:val>
                                        </p:tav>
                                        <p:tav tm="100000">
                                          <p:val>
                                            <p:strVal val="#ppt_x"/>
                                          </p:val>
                                        </p:tav>
                                      </p:tavLst>
                                    </p:anim>
                                    <p:anim calcmode="lin" valueType="num">
                                      <p:cBhvr additive="base">
                                        <p:cTn id="8" dur="500" fill="hold"/>
                                        <p:tgtEl>
                                          <p:spTgt spid="38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69"/>
                                        </p:tgtEl>
                                      </p:cBhvr>
                                    </p:animEffect>
                                    <p:animScale>
                                      <p:cBhvr>
                                        <p:cTn id="17" dur="250" autoRev="1" fill="hold"/>
                                        <p:tgtEl>
                                          <p:spTgt spid="369"/>
                                        </p:tgtEl>
                                      </p:cBhvr>
                                      <p:by x="105000" y="105000"/>
                                    </p:animScale>
                                  </p:childTnLst>
                                </p:cTn>
                              </p:par>
                              <p:par>
                                <p:cTn id="18" presetID="32" presetClass="emph" presetSubtype="0" fill="hold" grpId="1" nodeType="withEffect">
                                  <p:stCondLst>
                                    <p:cond delay="0"/>
                                  </p:stCondLst>
                                  <p:childTnLst>
                                    <p:animRot by="120000">
                                      <p:cBhvr>
                                        <p:cTn id="19" dur="50" fill="hold">
                                          <p:stCondLst>
                                            <p:cond delay="0"/>
                                          </p:stCondLst>
                                        </p:cTn>
                                        <p:tgtEl>
                                          <p:spTgt spid="369"/>
                                        </p:tgtEl>
                                        <p:attrNameLst>
                                          <p:attrName>r</p:attrName>
                                        </p:attrNameLst>
                                      </p:cBhvr>
                                    </p:animRot>
                                    <p:animRot by="-240000">
                                      <p:cBhvr>
                                        <p:cTn id="20" dur="100" fill="hold">
                                          <p:stCondLst>
                                            <p:cond delay="100"/>
                                          </p:stCondLst>
                                        </p:cTn>
                                        <p:tgtEl>
                                          <p:spTgt spid="369"/>
                                        </p:tgtEl>
                                        <p:attrNameLst>
                                          <p:attrName>r</p:attrName>
                                        </p:attrNameLst>
                                      </p:cBhvr>
                                    </p:animRot>
                                    <p:animRot by="240000">
                                      <p:cBhvr>
                                        <p:cTn id="21" dur="100" fill="hold">
                                          <p:stCondLst>
                                            <p:cond delay="200"/>
                                          </p:stCondLst>
                                        </p:cTn>
                                        <p:tgtEl>
                                          <p:spTgt spid="369"/>
                                        </p:tgtEl>
                                        <p:attrNameLst>
                                          <p:attrName>r</p:attrName>
                                        </p:attrNameLst>
                                      </p:cBhvr>
                                    </p:animRot>
                                    <p:animRot by="-240000">
                                      <p:cBhvr>
                                        <p:cTn id="22" dur="100" fill="hold">
                                          <p:stCondLst>
                                            <p:cond delay="300"/>
                                          </p:stCondLst>
                                        </p:cTn>
                                        <p:tgtEl>
                                          <p:spTgt spid="369"/>
                                        </p:tgtEl>
                                        <p:attrNameLst>
                                          <p:attrName>r</p:attrName>
                                        </p:attrNameLst>
                                      </p:cBhvr>
                                    </p:animRot>
                                    <p:animRot by="120000">
                                      <p:cBhvr>
                                        <p:cTn id="23" dur="100" fill="hold">
                                          <p:stCondLst>
                                            <p:cond delay="400"/>
                                          </p:stCondLst>
                                        </p:cTn>
                                        <p:tgtEl>
                                          <p:spTgt spid="369"/>
                                        </p:tgtEl>
                                        <p:attrNameLst>
                                          <p:attrName>r</p:attrName>
                                        </p:attrNameLst>
                                      </p:cBhvr>
                                    </p:animRot>
                                  </p:childTnLst>
                                </p:cTn>
                              </p:par>
                            </p:childTnLst>
                          </p:cTn>
                        </p:par>
                        <p:par>
                          <p:cTn id="24" fill="hold">
                            <p:stCondLst>
                              <p:cond delay="500"/>
                            </p:stCondLst>
                            <p:childTnLst>
                              <p:par>
                                <p:cTn id="25" presetID="26" presetClass="emph" presetSubtype="0" fill="hold" nodeType="afterEffect">
                                  <p:stCondLst>
                                    <p:cond delay="0"/>
                                  </p:stCondLst>
                                  <p:childTnLst>
                                    <p:animEffect transition="out" filter="fade">
                                      <p:cBhvr>
                                        <p:cTn id="26" dur="500" tmFilter="0, 0; .2, .5; .8, .5; 1, 0"/>
                                        <p:tgtEl>
                                          <p:spTgt spid="367"/>
                                        </p:tgtEl>
                                      </p:cBhvr>
                                    </p:animEffect>
                                    <p:animScale>
                                      <p:cBhvr>
                                        <p:cTn id="27" dur="250" autoRev="1" fill="hold"/>
                                        <p:tgtEl>
                                          <p:spTgt spid="367"/>
                                        </p:tgtEl>
                                      </p:cBhvr>
                                      <p:by x="105000" y="105000"/>
                                    </p:animScale>
                                  </p:childTnLst>
                                </p:cTn>
                              </p:par>
                              <p:par>
                                <p:cTn id="28" presetID="32" presetClass="emph" presetSubtype="0" fill="hold" nodeType="withEffect">
                                  <p:stCondLst>
                                    <p:cond delay="0"/>
                                  </p:stCondLst>
                                  <p:childTnLst>
                                    <p:animRot by="120000">
                                      <p:cBhvr>
                                        <p:cTn id="29" dur="50" fill="hold">
                                          <p:stCondLst>
                                            <p:cond delay="0"/>
                                          </p:stCondLst>
                                        </p:cTn>
                                        <p:tgtEl>
                                          <p:spTgt spid="367"/>
                                        </p:tgtEl>
                                        <p:attrNameLst>
                                          <p:attrName>r</p:attrName>
                                        </p:attrNameLst>
                                      </p:cBhvr>
                                    </p:animRot>
                                    <p:animRot by="-240000">
                                      <p:cBhvr>
                                        <p:cTn id="30" dur="100" fill="hold">
                                          <p:stCondLst>
                                            <p:cond delay="100"/>
                                          </p:stCondLst>
                                        </p:cTn>
                                        <p:tgtEl>
                                          <p:spTgt spid="367"/>
                                        </p:tgtEl>
                                        <p:attrNameLst>
                                          <p:attrName>r</p:attrName>
                                        </p:attrNameLst>
                                      </p:cBhvr>
                                    </p:animRot>
                                    <p:animRot by="240000">
                                      <p:cBhvr>
                                        <p:cTn id="31" dur="100" fill="hold">
                                          <p:stCondLst>
                                            <p:cond delay="200"/>
                                          </p:stCondLst>
                                        </p:cTn>
                                        <p:tgtEl>
                                          <p:spTgt spid="367"/>
                                        </p:tgtEl>
                                        <p:attrNameLst>
                                          <p:attrName>r</p:attrName>
                                        </p:attrNameLst>
                                      </p:cBhvr>
                                    </p:animRot>
                                    <p:animRot by="-240000">
                                      <p:cBhvr>
                                        <p:cTn id="32" dur="100" fill="hold">
                                          <p:stCondLst>
                                            <p:cond delay="300"/>
                                          </p:stCondLst>
                                        </p:cTn>
                                        <p:tgtEl>
                                          <p:spTgt spid="367"/>
                                        </p:tgtEl>
                                        <p:attrNameLst>
                                          <p:attrName>r</p:attrName>
                                        </p:attrNameLst>
                                      </p:cBhvr>
                                    </p:animRot>
                                    <p:animRot by="120000">
                                      <p:cBhvr>
                                        <p:cTn id="33" dur="100" fill="hold">
                                          <p:stCondLst>
                                            <p:cond delay="400"/>
                                          </p:stCondLst>
                                        </p:cTn>
                                        <p:tgtEl>
                                          <p:spTgt spid="367"/>
                                        </p:tgtEl>
                                        <p:attrNameLst>
                                          <p:attrName>r</p:attrName>
                                        </p:attrNameLst>
                                      </p:cBhvr>
                                    </p:animRot>
                                  </p:childTnLst>
                                </p:cTn>
                              </p:par>
                            </p:childTnLst>
                          </p:cTn>
                        </p:par>
                        <p:par>
                          <p:cTn id="34" fill="hold">
                            <p:stCondLst>
                              <p:cond delay="1000"/>
                            </p:stCondLst>
                            <p:childTnLst>
                              <p:par>
                                <p:cTn id="35" presetID="26" presetClass="emph" presetSubtype="0" fill="hold" grpId="0" nodeType="afterEffect">
                                  <p:stCondLst>
                                    <p:cond delay="0"/>
                                  </p:stCondLst>
                                  <p:childTnLst>
                                    <p:animEffect transition="out" filter="fade">
                                      <p:cBhvr>
                                        <p:cTn id="36" dur="500" tmFilter="0, 0; .2, .5; .8, .5; 1, 0"/>
                                        <p:tgtEl>
                                          <p:spTgt spid="370"/>
                                        </p:tgtEl>
                                      </p:cBhvr>
                                    </p:animEffect>
                                    <p:animScale>
                                      <p:cBhvr>
                                        <p:cTn id="37" dur="250" autoRev="1" fill="hold"/>
                                        <p:tgtEl>
                                          <p:spTgt spid="370"/>
                                        </p:tgtEl>
                                      </p:cBhvr>
                                      <p:by x="105000" y="105000"/>
                                    </p:animScale>
                                  </p:childTnLst>
                                </p:cTn>
                              </p:par>
                              <p:par>
                                <p:cTn id="38" presetID="32" presetClass="emph" presetSubtype="0" fill="hold" grpId="1" nodeType="withEffect">
                                  <p:stCondLst>
                                    <p:cond delay="0"/>
                                  </p:stCondLst>
                                  <p:childTnLst>
                                    <p:animRot by="120000">
                                      <p:cBhvr>
                                        <p:cTn id="39" dur="50" fill="hold">
                                          <p:stCondLst>
                                            <p:cond delay="0"/>
                                          </p:stCondLst>
                                        </p:cTn>
                                        <p:tgtEl>
                                          <p:spTgt spid="370"/>
                                        </p:tgtEl>
                                        <p:attrNameLst>
                                          <p:attrName>r</p:attrName>
                                        </p:attrNameLst>
                                      </p:cBhvr>
                                    </p:animRot>
                                    <p:animRot by="-240000">
                                      <p:cBhvr>
                                        <p:cTn id="40" dur="100" fill="hold">
                                          <p:stCondLst>
                                            <p:cond delay="100"/>
                                          </p:stCondLst>
                                        </p:cTn>
                                        <p:tgtEl>
                                          <p:spTgt spid="370"/>
                                        </p:tgtEl>
                                        <p:attrNameLst>
                                          <p:attrName>r</p:attrName>
                                        </p:attrNameLst>
                                      </p:cBhvr>
                                    </p:animRot>
                                    <p:animRot by="240000">
                                      <p:cBhvr>
                                        <p:cTn id="41" dur="100" fill="hold">
                                          <p:stCondLst>
                                            <p:cond delay="200"/>
                                          </p:stCondLst>
                                        </p:cTn>
                                        <p:tgtEl>
                                          <p:spTgt spid="370"/>
                                        </p:tgtEl>
                                        <p:attrNameLst>
                                          <p:attrName>r</p:attrName>
                                        </p:attrNameLst>
                                      </p:cBhvr>
                                    </p:animRot>
                                    <p:animRot by="-240000">
                                      <p:cBhvr>
                                        <p:cTn id="42" dur="100" fill="hold">
                                          <p:stCondLst>
                                            <p:cond delay="300"/>
                                          </p:stCondLst>
                                        </p:cTn>
                                        <p:tgtEl>
                                          <p:spTgt spid="370"/>
                                        </p:tgtEl>
                                        <p:attrNameLst>
                                          <p:attrName>r</p:attrName>
                                        </p:attrNameLst>
                                      </p:cBhvr>
                                    </p:animRot>
                                    <p:animRot by="120000">
                                      <p:cBhvr>
                                        <p:cTn id="43" dur="100" fill="hold">
                                          <p:stCondLst>
                                            <p:cond delay="400"/>
                                          </p:stCondLst>
                                        </p:cTn>
                                        <p:tgtEl>
                                          <p:spTgt spid="370"/>
                                        </p:tgtEl>
                                        <p:attrNameLst>
                                          <p:attrName>r</p:attrName>
                                        </p:attrNameLst>
                                      </p:cBhvr>
                                    </p:animRo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389"/>
                                        </p:tgtEl>
                                        <p:attrNameLst>
                                          <p:attrName>style.visibility</p:attrName>
                                        </p:attrNameLst>
                                      </p:cBhvr>
                                      <p:to>
                                        <p:strVal val="visible"/>
                                      </p:to>
                                    </p:set>
                                    <p:animEffect transition="in" filter="wipe(left)">
                                      <p:cBhvr>
                                        <p:cTn id="47"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P spid="369" grpId="1" animBg="1"/>
      <p:bldP spid="370" grpId="0" animBg="1"/>
      <p:bldP spid="370" grpId="1" animBg="1"/>
      <p:bldP spid="389"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4" name="Google Shape;319;g27b8172e565_0_418">
            <a:extLst>
              <a:ext uri="{FF2B5EF4-FFF2-40B4-BE49-F238E27FC236}">
                <a16:creationId xmlns:a16="http://schemas.microsoft.com/office/drawing/2014/main" id="{9DEE4DB9-29FE-632B-A95A-44728B23CD08}"/>
              </a:ext>
            </a:extLst>
          </p:cNvPr>
          <p:cNvPicPr preferRelativeResize="0"/>
          <p:nvPr/>
        </p:nvPicPr>
        <p:blipFill rotWithShape="1">
          <a:blip r:embed="rId3">
            <a:alphaModFix/>
          </a:blip>
          <a:srcRect/>
          <a:stretch/>
        </p:blipFill>
        <p:spPr>
          <a:xfrm>
            <a:off x="1564088" y="2726003"/>
            <a:ext cx="1857324" cy="2051226"/>
          </a:xfrm>
          <a:prstGeom prst="rect">
            <a:avLst/>
          </a:prstGeom>
          <a:noFill/>
          <a:ln>
            <a:noFill/>
          </a:ln>
        </p:spPr>
      </p:pic>
      <p:pic>
        <p:nvPicPr>
          <p:cNvPr id="5" name="Google Shape;324;g27b8172e565_0_418">
            <a:extLst>
              <a:ext uri="{FF2B5EF4-FFF2-40B4-BE49-F238E27FC236}">
                <a16:creationId xmlns:a16="http://schemas.microsoft.com/office/drawing/2014/main" id="{093EF904-D757-4620-2249-025FD4FB76AA}"/>
              </a:ext>
            </a:extLst>
          </p:cNvPr>
          <p:cNvPicPr preferRelativeResize="0"/>
          <p:nvPr/>
        </p:nvPicPr>
        <p:blipFill rotWithShape="1">
          <a:blip r:embed="rId4">
            <a:alphaModFix/>
          </a:blip>
          <a:srcRect/>
          <a:stretch/>
        </p:blipFill>
        <p:spPr>
          <a:xfrm>
            <a:off x="8389538" y="2750508"/>
            <a:ext cx="2619375" cy="2002235"/>
          </a:xfrm>
          <a:prstGeom prst="rect">
            <a:avLst/>
          </a:prstGeom>
          <a:noFill/>
          <a:ln w="9525" cap="flat" cmpd="sng">
            <a:solidFill>
              <a:schemeClr val="accent1"/>
            </a:solidFill>
            <a:prstDash val="solid"/>
            <a:round/>
            <a:headEnd type="none" w="sm" len="sm"/>
            <a:tailEnd type="none" w="sm" len="sm"/>
          </a:ln>
        </p:spPr>
      </p:pic>
      <p:sp>
        <p:nvSpPr>
          <p:cNvPr id="361" name="Google Shape;361;g27d96c1700c_0_11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 ?</a:t>
            </a:r>
            <a:endParaRPr sz="4000" dirty="0"/>
          </a:p>
        </p:txBody>
      </p:sp>
      <p:sp>
        <p:nvSpPr>
          <p:cNvPr id="362" name="Google Shape;362;g27d96c1700c_0_113"/>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
        <p:nvSpPr>
          <p:cNvPr id="365" name="Google Shape;365;g27d96c1700c_0_113"/>
          <p:cNvSpPr txBox="1"/>
          <p:nvPr/>
        </p:nvSpPr>
        <p:spPr>
          <a:xfrm>
            <a:off x="4534225" y="1864746"/>
            <a:ext cx="2742600" cy="53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Entrainement du modèle</a:t>
            </a:r>
            <a:endParaRPr sz="1600" b="0" i="0" u="none" strike="noStrike" cap="none">
              <a:solidFill>
                <a:srgbClr val="000000"/>
              </a:solidFill>
              <a:latin typeface="Calibri"/>
              <a:ea typeface="Calibri"/>
              <a:cs typeface="Calibri"/>
              <a:sym typeface="Calibri"/>
            </a:endParaRPr>
          </a:p>
        </p:txBody>
      </p:sp>
      <p:sp>
        <p:nvSpPr>
          <p:cNvPr id="366" name="Google Shape;366;g27d96c1700c_0_113"/>
          <p:cNvSpPr txBox="1"/>
          <p:nvPr/>
        </p:nvSpPr>
        <p:spPr>
          <a:xfrm>
            <a:off x="8598375" y="2080763"/>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Prédictions</a:t>
            </a:r>
            <a:endParaRPr sz="1600" b="0" i="0" u="none" strike="noStrike" cap="none">
              <a:solidFill>
                <a:srgbClr val="000000"/>
              </a:solidFill>
              <a:latin typeface="Calibri"/>
              <a:ea typeface="Calibri"/>
              <a:cs typeface="Calibri"/>
              <a:sym typeface="Calibri"/>
            </a:endParaRPr>
          </a:p>
        </p:txBody>
      </p:sp>
      <p:pic>
        <p:nvPicPr>
          <p:cNvPr id="367" name="Google Shape;367;g27d96c1700c_0_113"/>
          <p:cNvPicPr preferRelativeResize="0"/>
          <p:nvPr/>
        </p:nvPicPr>
        <p:blipFill rotWithShape="1">
          <a:blip r:embed="rId5">
            <a:alphaModFix/>
          </a:blip>
          <a:srcRect/>
          <a:stretch/>
        </p:blipFill>
        <p:spPr>
          <a:xfrm>
            <a:off x="4648688" y="2328775"/>
            <a:ext cx="2513564" cy="1672663"/>
          </a:xfrm>
          <a:prstGeom prst="rect">
            <a:avLst/>
          </a:prstGeom>
          <a:noFill/>
          <a:ln>
            <a:noFill/>
          </a:ln>
        </p:spPr>
      </p:pic>
      <p:sp>
        <p:nvSpPr>
          <p:cNvPr id="369" name="Google Shape;369;g27d96c1700c_0_113"/>
          <p:cNvSpPr/>
          <p:nvPr/>
        </p:nvSpPr>
        <p:spPr>
          <a:xfrm>
            <a:off x="3616100" y="3496900"/>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7d96c1700c_0_113"/>
          <p:cNvSpPr/>
          <p:nvPr/>
        </p:nvSpPr>
        <p:spPr>
          <a:xfrm>
            <a:off x="7356950" y="3446063"/>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2" name="Google Shape;372;g27d96c1700c_0_113"/>
          <p:cNvGrpSpPr/>
          <p:nvPr/>
        </p:nvGrpSpPr>
        <p:grpSpPr>
          <a:xfrm>
            <a:off x="4924030" y="4664047"/>
            <a:ext cx="2343937" cy="1531363"/>
            <a:chOff x="4924030" y="4957297"/>
            <a:chExt cx="2343937" cy="1531363"/>
          </a:xfrm>
        </p:grpSpPr>
        <p:pic>
          <p:nvPicPr>
            <p:cNvPr id="373" name="Google Shape;373;g27d96c1700c_0_113"/>
            <p:cNvPicPr preferRelativeResize="0"/>
            <p:nvPr/>
          </p:nvPicPr>
          <p:blipFill rotWithShape="1">
            <a:blip r:embed="rId3">
              <a:alphaModFix/>
            </a:blip>
            <a:srcRect/>
            <a:stretch/>
          </p:blipFill>
          <p:spPr>
            <a:xfrm>
              <a:off x="6026243" y="4957297"/>
              <a:ext cx="784524" cy="866426"/>
            </a:xfrm>
            <a:prstGeom prst="rect">
              <a:avLst/>
            </a:prstGeom>
            <a:noFill/>
            <a:ln>
              <a:noFill/>
            </a:ln>
          </p:spPr>
        </p:pic>
        <p:pic>
          <p:nvPicPr>
            <p:cNvPr id="374" name="Google Shape;374;g27d96c1700c_0_113"/>
            <p:cNvPicPr preferRelativeResize="0"/>
            <p:nvPr/>
          </p:nvPicPr>
          <p:blipFill rotWithShape="1">
            <a:blip r:embed="rId3">
              <a:alphaModFix/>
            </a:blip>
            <a:srcRect/>
            <a:stretch/>
          </p:blipFill>
          <p:spPr>
            <a:xfrm>
              <a:off x="6178643" y="5109697"/>
              <a:ext cx="784524" cy="866426"/>
            </a:xfrm>
            <a:prstGeom prst="rect">
              <a:avLst/>
            </a:prstGeom>
            <a:noFill/>
            <a:ln>
              <a:noFill/>
            </a:ln>
          </p:spPr>
        </p:pic>
        <p:pic>
          <p:nvPicPr>
            <p:cNvPr id="375" name="Google Shape;375;g27d96c1700c_0_113"/>
            <p:cNvPicPr preferRelativeResize="0"/>
            <p:nvPr/>
          </p:nvPicPr>
          <p:blipFill rotWithShape="1">
            <a:blip r:embed="rId3">
              <a:alphaModFix/>
            </a:blip>
            <a:srcRect/>
            <a:stretch/>
          </p:blipFill>
          <p:spPr>
            <a:xfrm>
              <a:off x="6331043" y="5262097"/>
              <a:ext cx="784524" cy="866426"/>
            </a:xfrm>
            <a:prstGeom prst="rect">
              <a:avLst/>
            </a:prstGeom>
            <a:noFill/>
            <a:ln>
              <a:noFill/>
            </a:ln>
          </p:spPr>
        </p:pic>
        <p:pic>
          <p:nvPicPr>
            <p:cNvPr id="376" name="Google Shape;376;g27d96c1700c_0_113"/>
            <p:cNvPicPr preferRelativeResize="0"/>
            <p:nvPr/>
          </p:nvPicPr>
          <p:blipFill rotWithShape="1">
            <a:blip r:embed="rId3">
              <a:alphaModFix/>
            </a:blip>
            <a:srcRect/>
            <a:stretch/>
          </p:blipFill>
          <p:spPr>
            <a:xfrm>
              <a:off x="6483443" y="5414497"/>
              <a:ext cx="784524" cy="866426"/>
            </a:xfrm>
            <a:prstGeom prst="rect">
              <a:avLst/>
            </a:prstGeom>
            <a:noFill/>
            <a:ln>
              <a:noFill/>
            </a:ln>
          </p:spPr>
        </p:pic>
        <p:pic>
          <p:nvPicPr>
            <p:cNvPr id="377" name="Google Shape;377;g27d96c1700c_0_113"/>
            <p:cNvPicPr preferRelativeResize="0"/>
            <p:nvPr/>
          </p:nvPicPr>
          <p:blipFill rotWithShape="1">
            <a:blip r:embed="rId3">
              <a:alphaModFix/>
            </a:blip>
            <a:srcRect/>
            <a:stretch/>
          </p:blipFill>
          <p:spPr>
            <a:xfrm>
              <a:off x="5481480" y="5033497"/>
              <a:ext cx="784524" cy="866426"/>
            </a:xfrm>
            <a:prstGeom prst="rect">
              <a:avLst/>
            </a:prstGeom>
            <a:noFill/>
            <a:ln>
              <a:noFill/>
            </a:ln>
          </p:spPr>
        </p:pic>
        <p:pic>
          <p:nvPicPr>
            <p:cNvPr id="378" name="Google Shape;378;g27d96c1700c_0_113"/>
            <p:cNvPicPr preferRelativeResize="0"/>
            <p:nvPr/>
          </p:nvPicPr>
          <p:blipFill rotWithShape="1">
            <a:blip r:embed="rId3">
              <a:alphaModFix/>
            </a:blip>
            <a:srcRect/>
            <a:stretch/>
          </p:blipFill>
          <p:spPr>
            <a:xfrm>
              <a:off x="5633880" y="5185897"/>
              <a:ext cx="784524" cy="866426"/>
            </a:xfrm>
            <a:prstGeom prst="rect">
              <a:avLst/>
            </a:prstGeom>
            <a:noFill/>
            <a:ln>
              <a:noFill/>
            </a:ln>
          </p:spPr>
        </p:pic>
        <p:pic>
          <p:nvPicPr>
            <p:cNvPr id="379" name="Google Shape;379;g27d96c1700c_0_113"/>
            <p:cNvPicPr preferRelativeResize="0"/>
            <p:nvPr/>
          </p:nvPicPr>
          <p:blipFill rotWithShape="1">
            <a:blip r:embed="rId3">
              <a:alphaModFix/>
            </a:blip>
            <a:srcRect/>
            <a:stretch/>
          </p:blipFill>
          <p:spPr>
            <a:xfrm>
              <a:off x="5786280" y="5338297"/>
              <a:ext cx="784524" cy="866426"/>
            </a:xfrm>
            <a:prstGeom prst="rect">
              <a:avLst/>
            </a:prstGeom>
            <a:noFill/>
            <a:ln>
              <a:noFill/>
            </a:ln>
          </p:spPr>
        </p:pic>
        <p:pic>
          <p:nvPicPr>
            <p:cNvPr id="380" name="Google Shape;380;g27d96c1700c_0_113"/>
            <p:cNvPicPr preferRelativeResize="0"/>
            <p:nvPr/>
          </p:nvPicPr>
          <p:blipFill rotWithShape="1">
            <a:blip r:embed="rId3">
              <a:alphaModFix/>
            </a:blip>
            <a:srcRect/>
            <a:stretch/>
          </p:blipFill>
          <p:spPr>
            <a:xfrm>
              <a:off x="5938680" y="5490697"/>
              <a:ext cx="784524" cy="866426"/>
            </a:xfrm>
            <a:prstGeom prst="rect">
              <a:avLst/>
            </a:prstGeom>
            <a:noFill/>
            <a:ln>
              <a:noFill/>
            </a:ln>
          </p:spPr>
        </p:pic>
        <p:pic>
          <p:nvPicPr>
            <p:cNvPr id="381" name="Google Shape;381;g27d96c1700c_0_113"/>
            <p:cNvPicPr preferRelativeResize="0"/>
            <p:nvPr/>
          </p:nvPicPr>
          <p:blipFill rotWithShape="1">
            <a:blip r:embed="rId3">
              <a:alphaModFix/>
            </a:blip>
            <a:srcRect/>
            <a:stretch/>
          </p:blipFill>
          <p:spPr>
            <a:xfrm>
              <a:off x="4924030" y="5165034"/>
              <a:ext cx="784524" cy="866426"/>
            </a:xfrm>
            <a:prstGeom prst="rect">
              <a:avLst/>
            </a:prstGeom>
            <a:noFill/>
            <a:ln>
              <a:noFill/>
            </a:ln>
          </p:spPr>
        </p:pic>
        <p:pic>
          <p:nvPicPr>
            <p:cNvPr id="382" name="Google Shape;382;g27d96c1700c_0_113"/>
            <p:cNvPicPr preferRelativeResize="0"/>
            <p:nvPr/>
          </p:nvPicPr>
          <p:blipFill rotWithShape="1">
            <a:blip r:embed="rId3">
              <a:alphaModFix/>
            </a:blip>
            <a:srcRect/>
            <a:stretch/>
          </p:blipFill>
          <p:spPr>
            <a:xfrm>
              <a:off x="5076430" y="5317434"/>
              <a:ext cx="784524" cy="866426"/>
            </a:xfrm>
            <a:prstGeom prst="rect">
              <a:avLst/>
            </a:prstGeom>
            <a:noFill/>
            <a:ln>
              <a:noFill/>
            </a:ln>
          </p:spPr>
        </p:pic>
        <p:pic>
          <p:nvPicPr>
            <p:cNvPr id="383" name="Google Shape;383;g27d96c1700c_0_113"/>
            <p:cNvPicPr preferRelativeResize="0"/>
            <p:nvPr/>
          </p:nvPicPr>
          <p:blipFill rotWithShape="1">
            <a:blip r:embed="rId3">
              <a:alphaModFix/>
            </a:blip>
            <a:srcRect/>
            <a:stretch/>
          </p:blipFill>
          <p:spPr>
            <a:xfrm>
              <a:off x="5228830" y="5469834"/>
              <a:ext cx="784524" cy="866426"/>
            </a:xfrm>
            <a:prstGeom prst="rect">
              <a:avLst/>
            </a:prstGeom>
            <a:noFill/>
            <a:ln>
              <a:noFill/>
            </a:ln>
          </p:spPr>
        </p:pic>
        <p:pic>
          <p:nvPicPr>
            <p:cNvPr id="384" name="Google Shape;384;g27d96c1700c_0_113"/>
            <p:cNvPicPr preferRelativeResize="0"/>
            <p:nvPr/>
          </p:nvPicPr>
          <p:blipFill rotWithShape="1">
            <a:blip r:embed="rId3">
              <a:alphaModFix/>
            </a:blip>
            <a:srcRect/>
            <a:stretch/>
          </p:blipFill>
          <p:spPr>
            <a:xfrm>
              <a:off x="5381230" y="5622234"/>
              <a:ext cx="784524" cy="866426"/>
            </a:xfrm>
            <a:prstGeom prst="rect">
              <a:avLst/>
            </a:prstGeom>
            <a:noFill/>
            <a:ln>
              <a:noFill/>
            </a:ln>
          </p:spPr>
        </p:pic>
      </p:grpSp>
      <p:sp>
        <p:nvSpPr>
          <p:cNvPr id="385" name="Google Shape;385;g27d96c1700c_0_113"/>
          <p:cNvSpPr txBox="1"/>
          <p:nvPr/>
        </p:nvSpPr>
        <p:spPr>
          <a:xfrm rot="-490">
            <a:off x="322450" y="988313"/>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sng" strike="noStrike" cap="none">
                <a:solidFill>
                  <a:srgbClr val="000000"/>
                </a:solidFill>
                <a:latin typeface="Calibri"/>
                <a:ea typeface="Calibri"/>
                <a:cs typeface="Calibri"/>
                <a:sym typeface="Calibri"/>
              </a:rPr>
              <a:t>Exemple concret #1:</a:t>
            </a:r>
            <a:r>
              <a:rPr lang="fr-FR" sz="2300" b="0" i="0" u="none" strike="noStrike" cap="none">
                <a:solidFill>
                  <a:srgbClr val="000000"/>
                </a:solidFill>
                <a:latin typeface="Calibri"/>
                <a:ea typeface="Calibri"/>
                <a:cs typeface="Calibri"/>
                <a:sym typeface="Calibri"/>
              </a:rPr>
              <a:t> prédire si l’image est celle d’un chien ou d’un chat (classification)</a:t>
            </a:r>
            <a:endParaRPr sz="2300" b="0" i="0" u="none" strike="noStrike" cap="none">
              <a:solidFill>
                <a:srgbClr val="000000"/>
              </a:solidFill>
              <a:latin typeface="Calibri"/>
              <a:ea typeface="Calibri"/>
              <a:cs typeface="Calibri"/>
              <a:sym typeface="Calibri"/>
            </a:endParaRPr>
          </a:p>
        </p:txBody>
      </p:sp>
      <p:sp>
        <p:nvSpPr>
          <p:cNvPr id="2" name="Google Shape;363;g27d96c1700c_0_113">
            <a:extLst>
              <a:ext uri="{FF2B5EF4-FFF2-40B4-BE49-F238E27FC236}">
                <a16:creationId xmlns:a16="http://schemas.microsoft.com/office/drawing/2014/main" id="{9E94A428-411B-8CE5-7696-71EFC453B58F}"/>
              </a:ext>
            </a:extLst>
          </p:cNvPr>
          <p:cNvSpPr txBox="1"/>
          <p:nvPr/>
        </p:nvSpPr>
        <p:spPr>
          <a:xfrm>
            <a:off x="1391900" y="1927331"/>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qui n’ont </a:t>
            </a:r>
            <a:r>
              <a:rPr lang="fr-FR" sz="2400" b="1" i="1" u="sng" strike="noStrike" cap="none">
                <a:solidFill>
                  <a:srgbClr val="000000"/>
                </a:solidFill>
                <a:latin typeface="Calibri"/>
                <a:ea typeface="Calibri"/>
                <a:cs typeface="Calibri"/>
                <a:sym typeface="Calibri"/>
              </a:rPr>
              <a:t>pas</a:t>
            </a:r>
            <a:r>
              <a:rPr lang="fr-FR" sz="1600" b="0" i="0" u="none" strike="noStrike" cap="none">
                <a:solidFill>
                  <a:srgbClr val="000000"/>
                </a:solidFill>
                <a:latin typeface="Calibri"/>
                <a:ea typeface="Calibri"/>
                <a:cs typeface="Calibri"/>
                <a:sym typeface="Calibri"/>
              </a:rPr>
              <a:t> été utilisées pendant l’étape d’entraînement</a:t>
            </a:r>
            <a:endParaRPr sz="1600" b="0" i="0" u="none" strike="noStrike" cap="none">
              <a:solidFill>
                <a:srgbClr val="000000"/>
              </a:solidFill>
              <a:latin typeface="Calibri"/>
              <a:ea typeface="Calibri"/>
              <a:cs typeface="Calibri"/>
              <a:sym typeface="Calibri"/>
            </a:endParaRPr>
          </a:p>
        </p:txBody>
      </p:sp>
      <p:sp>
        <p:nvSpPr>
          <p:cNvPr id="6" name="Google Shape;419;g27d96c1700c_0_149">
            <a:extLst>
              <a:ext uri="{FF2B5EF4-FFF2-40B4-BE49-F238E27FC236}">
                <a16:creationId xmlns:a16="http://schemas.microsoft.com/office/drawing/2014/main" id="{152D45DB-37E5-3428-02BF-F15AEA751C4A}"/>
              </a:ext>
            </a:extLst>
          </p:cNvPr>
          <p:cNvSpPr txBox="1"/>
          <p:nvPr/>
        </p:nvSpPr>
        <p:spPr>
          <a:xfrm rot="1761100">
            <a:off x="8341042" y="3124805"/>
            <a:ext cx="2765171" cy="1157866"/>
          </a:xfrm>
          <a:prstGeom prst="rect">
            <a:avLst/>
          </a:prstGeom>
          <a:solidFill>
            <a:srgbClr val="FAA919"/>
          </a:solidFill>
          <a:ln w="9525" cap="flat" cmpd="sng">
            <a:solidFill>
              <a:srgbClr val="E73FE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accent1"/>
                </a:solidFill>
                <a:latin typeface="Calibri"/>
                <a:ea typeface="Calibri"/>
                <a:cs typeface="Calibri"/>
                <a:sym typeface="Calibri"/>
              </a:rPr>
              <a:t>C’est un Chat!</a:t>
            </a:r>
            <a:endParaRPr sz="2800" b="1" i="0" u="none" strike="noStrike" cap="none">
              <a:solidFill>
                <a:schemeClr val="accent1"/>
              </a:solidFill>
              <a:latin typeface="Calibri"/>
              <a:ea typeface="Calibri"/>
              <a:cs typeface="Calibri"/>
              <a:sym typeface="Calibri"/>
            </a:endParaRPr>
          </a:p>
        </p:txBody>
      </p:sp>
      <p:pic>
        <p:nvPicPr>
          <p:cNvPr id="7" name="Google Shape;420;g27d96c1700c_0_149">
            <a:extLst>
              <a:ext uri="{FF2B5EF4-FFF2-40B4-BE49-F238E27FC236}">
                <a16:creationId xmlns:a16="http://schemas.microsoft.com/office/drawing/2014/main" id="{95A643A4-DF53-192E-C35E-B63DF729E7EB}"/>
              </a:ext>
            </a:extLst>
          </p:cNvPr>
          <p:cNvPicPr preferRelativeResize="0"/>
          <p:nvPr/>
        </p:nvPicPr>
        <p:blipFill rotWithShape="1">
          <a:blip r:embed="rId6">
            <a:alphaModFix/>
          </a:blip>
          <a:srcRect l="28949" r="28948"/>
          <a:stretch/>
        </p:blipFill>
        <p:spPr>
          <a:xfrm>
            <a:off x="1760450" y="3253775"/>
            <a:ext cx="1464600" cy="1089265"/>
          </a:xfrm>
          <a:prstGeom prst="rect">
            <a:avLst/>
          </a:prstGeom>
          <a:noFill/>
          <a:ln w="9525" cap="flat" cmpd="sng">
            <a:solidFill>
              <a:schemeClr val="accent1"/>
            </a:solidFill>
            <a:prstDash val="solid"/>
            <a:round/>
            <a:headEnd type="none" w="sm" len="sm"/>
            <a:tailEnd type="none" w="sm" len="sm"/>
          </a:ln>
        </p:spPr>
      </p:pic>
      <p:pic>
        <p:nvPicPr>
          <p:cNvPr id="8" name="Google Shape;387;g27d96c1700c_0_113">
            <a:extLst>
              <a:ext uri="{FF2B5EF4-FFF2-40B4-BE49-F238E27FC236}">
                <a16:creationId xmlns:a16="http://schemas.microsoft.com/office/drawing/2014/main" id="{46A0B423-1FB9-7D7F-1DA2-DCD68C8A57B1}"/>
              </a:ext>
            </a:extLst>
          </p:cNvPr>
          <p:cNvPicPr preferRelativeResize="0"/>
          <p:nvPr/>
        </p:nvPicPr>
        <p:blipFill rotWithShape="1">
          <a:blip r:embed="rId7">
            <a:alphaModFix/>
          </a:blip>
          <a:srcRect/>
          <a:stretch/>
        </p:blipFill>
        <p:spPr>
          <a:xfrm rot="1165647">
            <a:off x="3924864" y="4699442"/>
            <a:ext cx="2158844" cy="1892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oogle Shape;388;g27d96c1700c_0_113">
            <a:extLst>
              <a:ext uri="{FF2B5EF4-FFF2-40B4-BE49-F238E27FC236}">
                <a16:creationId xmlns:a16="http://schemas.microsoft.com/office/drawing/2014/main" id="{8E14927A-410E-29F7-90ED-6CB67CD0B08C}"/>
              </a:ext>
            </a:extLst>
          </p:cNvPr>
          <p:cNvPicPr preferRelativeResize="0"/>
          <p:nvPr/>
        </p:nvPicPr>
        <p:blipFill rotWithShape="1">
          <a:blip r:embed="rId8">
            <a:alphaModFix/>
          </a:blip>
          <a:srcRect/>
          <a:stretch/>
        </p:blipFill>
        <p:spPr>
          <a:xfrm rot="20442123">
            <a:off x="5966123" y="4685644"/>
            <a:ext cx="1952472" cy="1940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Google Shape;371;g27d96c1700c_0_113">
            <a:extLst>
              <a:ext uri="{FF2B5EF4-FFF2-40B4-BE49-F238E27FC236}">
                <a16:creationId xmlns:a16="http://schemas.microsoft.com/office/drawing/2014/main" id="{CE7404FF-DD00-0F0A-4F6B-D8FD80DD259C}"/>
              </a:ext>
            </a:extLst>
          </p:cNvPr>
          <p:cNvSpPr/>
          <p:nvPr/>
        </p:nvSpPr>
        <p:spPr>
          <a:xfrm rot="-5400000">
            <a:off x="5634075" y="3681125"/>
            <a:ext cx="678600" cy="14646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63;g27d96c1700c_0_113">
            <a:extLst>
              <a:ext uri="{FF2B5EF4-FFF2-40B4-BE49-F238E27FC236}">
                <a16:creationId xmlns:a16="http://schemas.microsoft.com/office/drawing/2014/main" id="{067F9092-F188-56C6-A9A8-2AED1649FED0}"/>
              </a:ext>
            </a:extLst>
          </p:cNvPr>
          <p:cNvSpPr txBox="1"/>
          <p:nvPr/>
        </p:nvSpPr>
        <p:spPr>
          <a:xfrm>
            <a:off x="4754975" y="4667704"/>
            <a:ext cx="2424294" cy="345859"/>
          </a:xfrm>
          <a:prstGeom prst="round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d’entraînement</a:t>
            </a:r>
            <a:endParaRPr sz="16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483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69"/>
                                        </p:tgtEl>
                                      </p:cBhvr>
                                    </p:animEffect>
                                    <p:animScale>
                                      <p:cBhvr>
                                        <p:cTn id="13" dur="250" autoRev="1" fill="hold"/>
                                        <p:tgtEl>
                                          <p:spTgt spid="369"/>
                                        </p:tgtEl>
                                      </p:cBhvr>
                                      <p:by x="105000" y="105000"/>
                                    </p:animScale>
                                  </p:childTnLst>
                                </p:cTn>
                              </p:par>
                              <p:par>
                                <p:cTn id="14" presetID="32" presetClass="emph" presetSubtype="0" fill="hold" grpId="1" nodeType="withEffect">
                                  <p:stCondLst>
                                    <p:cond delay="0"/>
                                  </p:stCondLst>
                                  <p:childTnLst>
                                    <p:animRot by="120000">
                                      <p:cBhvr>
                                        <p:cTn id="15" dur="50" fill="hold">
                                          <p:stCondLst>
                                            <p:cond delay="0"/>
                                          </p:stCondLst>
                                        </p:cTn>
                                        <p:tgtEl>
                                          <p:spTgt spid="369"/>
                                        </p:tgtEl>
                                        <p:attrNameLst>
                                          <p:attrName>r</p:attrName>
                                        </p:attrNameLst>
                                      </p:cBhvr>
                                    </p:animRot>
                                    <p:animRot by="-240000">
                                      <p:cBhvr>
                                        <p:cTn id="16" dur="100" fill="hold">
                                          <p:stCondLst>
                                            <p:cond delay="100"/>
                                          </p:stCondLst>
                                        </p:cTn>
                                        <p:tgtEl>
                                          <p:spTgt spid="369"/>
                                        </p:tgtEl>
                                        <p:attrNameLst>
                                          <p:attrName>r</p:attrName>
                                        </p:attrNameLst>
                                      </p:cBhvr>
                                    </p:animRot>
                                    <p:animRot by="240000">
                                      <p:cBhvr>
                                        <p:cTn id="17" dur="100" fill="hold">
                                          <p:stCondLst>
                                            <p:cond delay="200"/>
                                          </p:stCondLst>
                                        </p:cTn>
                                        <p:tgtEl>
                                          <p:spTgt spid="369"/>
                                        </p:tgtEl>
                                        <p:attrNameLst>
                                          <p:attrName>r</p:attrName>
                                        </p:attrNameLst>
                                      </p:cBhvr>
                                    </p:animRot>
                                    <p:animRot by="-240000">
                                      <p:cBhvr>
                                        <p:cTn id="18" dur="100" fill="hold">
                                          <p:stCondLst>
                                            <p:cond delay="300"/>
                                          </p:stCondLst>
                                        </p:cTn>
                                        <p:tgtEl>
                                          <p:spTgt spid="369"/>
                                        </p:tgtEl>
                                        <p:attrNameLst>
                                          <p:attrName>r</p:attrName>
                                        </p:attrNameLst>
                                      </p:cBhvr>
                                    </p:animRot>
                                    <p:animRot by="120000">
                                      <p:cBhvr>
                                        <p:cTn id="19" dur="100" fill="hold">
                                          <p:stCondLst>
                                            <p:cond delay="400"/>
                                          </p:stCondLst>
                                        </p:cTn>
                                        <p:tgtEl>
                                          <p:spTgt spid="369"/>
                                        </p:tgtEl>
                                        <p:attrNameLst>
                                          <p:attrName>r</p:attrName>
                                        </p:attrNameLst>
                                      </p:cBhvr>
                                    </p:animRot>
                                  </p:childTnLst>
                                </p:cTn>
                              </p:par>
                            </p:childTnLst>
                          </p:cTn>
                        </p:par>
                        <p:par>
                          <p:cTn id="20" fill="hold">
                            <p:stCondLst>
                              <p:cond delay="500"/>
                            </p:stCondLst>
                            <p:childTnLst>
                              <p:par>
                                <p:cTn id="21" presetID="26" presetClass="emph" presetSubtype="0" fill="hold" nodeType="afterEffect">
                                  <p:stCondLst>
                                    <p:cond delay="0"/>
                                  </p:stCondLst>
                                  <p:childTnLst>
                                    <p:animEffect transition="out" filter="fade">
                                      <p:cBhvr>
                                        <p:cTn id="22" dur="500" tmFilter="0, 0; .2, .5; .8, .5; 1, 0"/>
                                        <p:tgtEl>
                                          <p:spTgt spid="367"/>
                                        </p:tgtEl>
                                      </p:cBhvr>
                                    </p:animEffect>
                                    <p:animScale>
                                      <p:cBhvr>
                                        <p:cTn id="23" dur="250" autoRev="1" fill="hold"/>
                                        <p:tgtEl>
                                          <p:spTgt spid="367"/>
                                        </p:tgtEl>
                                      </p:cBhvr>
                                      <p:by x="105000" y="105000"/>
                                    </p:animScale>
                                  </p:childTnLst>
                                </p:cTn>
                              </p:par>
                              <p:par>
                                <p:cTn id="24" presetID="32" presetClass="emph" presetSubtype="0" fill="hold" nodeType="withEffect">
                                  <p:stCondLst>
                                    <p:cond delay="0"/>
                                  </p:stCondLst>
                                  <p:childTnLst>
                                    <p:animRot by="120000">
                                      <p:cBhvr>
                                        <p:cTn id="25" dur="50" fill="hold">
                                          <p:stCondLst>
                                            <p:cond delay="0"/>
                                          </p:stCondLst>
                                        </p:cTn>
                                        <p:tgtEl>
                                          <p:spTgt spid="367"/>
                                        </p:tgtEl>
                                        <p:attrNameLst>
                                          <p:attrName>r</p:attrName>
                                        </p:attrNameLst>
                                      </p:cBhvr>
                                    </p:animRot>
                                    <p:animRot by="-240000">
                                      <p:cBhvr>
                                        <p:cTn id="26" dur="100" fill="hold">
                                          <p:stCondLst>
                                            <p:cond delay="100"/>
                                          </p:stCondLst>
                                        </p:cTn>
                                        <p:tgtEl>
                                          <p:spTgt spid="367"/>
                                        </p:tgtEl>
                                        <p:attrNameLst>
                                          <p:attrName>r</p:attrName>
                                        </p:attrNameLst>
                                      </p:cBhvr>
                                    </p:animRot>
                                    <p:animRot by="240000">
                                      <p:cBhvr>
                                        <p:cTn id="27" dur="100" fill="hold">
                                          <p:stCondLst>
                                            <p:cond delay="200"/>
                                          </p:stCondLst>
                                        </p:cTn>
                                        <p:tgtEl>
                                          <p:spTgt spid="367"/>
                                        </p:tgtEl>
                                        <p:attrNameLst>
                                          <p:attrName>r</p:attrName>
                                        </p:attrNameLst>
                                      </p:cBhvr>
                                    </p:animRot>
                                    <p:animRot by="-240000">
                                      <p:cBhvr>
                                        <p:cTn id="28" dur="100" fill="hold">
                                          <p:stCondLst>
                                            <p:cond delay="300"/>
                                          </p:stCondLst>
                                        </p:cTn>
                                        <p:tgtEl>
                                          <p:spTgt spid="367"/>
                                        </p:tgtEl>
                                        <p:attrNameLst>
                                          <p:attrName>r</p:attrName>
                                        </p:attrNameLst>
                                      </p:cBhvr>
                                    </p:animRot>
                                    <p:animRot by="120000">
                                      <p:cBhvr>
                                        <p:cTn id="29" dur="100" fill="hold">
                                          <p:stCondLst>
                                            <p:cond delay="400"/>
                                          </p:stCondLst>
                                        </p:cTn>
                                        <p:tgtEl>
                                          <p:spTgt spid="367"/>
                                        </p:tgtEl>
                                        <p:attrNameLst>
                                          <p:attrName>r</p:attrName>
                                        </p:attrNameLst>
                                      </p:cBhvr>
                                    </p:animRot>
                                  </p:childTnLst>
                                </p:cTn>
                              </p:par>
                            </p:childTnLst>
                          </p:cTn>
                        </p:par>
                        <p:par>
                          <p:cTn id="30" fill="hold">
                            <p:stCondLst>
                              <p:cond delay="1000"/>
                            </p:stCondLst>
                            <p:childTnLst>
                              <p:par>
                                <p:cTn id="31" presetID="26" presetClass="emph" presetSubtype="0" fill="hold" grpId="0" nodeType="afterEffect">
                                  <p:stCondLst>
                                    <p:cond delay="0"/>
                                  </p:stCondLst>
                                  <p:childTnLst>
                                    <p:animEffect transition="out" filter="fade">
                                      <p:cBhvr>
                                        <p:cTn id="32" dur="500" tmFilter="0, 0; .2, .5; .8, .5; 1, 0"/>
                                        <p:tgtEl>
                                          <p:spTgt spid="370"/>
                                        </p:tgtEl>
                                      </p:cBhvr>
                                    </p:animEffect>
                                    <p:animScale>
                                      <p:cBhvr>
                                        <p:cTn id="33" dur="250" autoRev="1" fill="hold"/>
                                        <p:tgtEl>
                                          <p:spTgt spid="370"/>
                                        </p:tgtEl>
                                      </p:cBhvr>
                                      <p:by x="105000" y="105000"/>
                                    </p:animScale>
                                  </p:childTnLst>
                                </p:cTn>
                              </p:par>
                              <p:par>
                                <p:cTn id="34" presetID="32" presetClass="emph" presetSubtype="0" fill="hold" grpId="1" nodeType="withEffect">
                                  <p:stCondLst>
                                    <p:cond delay="0"/>
                                  </p:stCondLst>
                                  <p:childTnLst>
                                    <p:animRot by="120000">
                                      <p:cBhvr>
                                        <p:cTn id="35" dur="50" fill="hold">
                                          <p:stCondLst>
                                            <p:cond delay="0"/>
                                          </p:stCondLst>
                                        </p:cTn>
                                        <p:tgtEl>
                                          <p:spTgt spid="370"/>
                                        </p:tgtEl>
                                        <p:attrNameLst>
                                          <p:attrName>r</p:attrName>
                                        </p:attrNameLst>
                                      </p:cBhvr>
                                    </p:animRot>
                                    <p:animRot by="-240000">
                                      <p:cBhvr>
                                        <p:cTn id="36" dur="100" fill="hold">
                                          <p:stCondLst>
                                            <p:cond delay="100"/>
                                          </p:stCondLst>
                                        </p:cTn>
                                        <p:tgtEl>
                                          <p:spTgt spid="370"/>
                                        </p:tgtEl>
                                        <p:attrNameLst>
                                          <p:attrName>r</p:attrName>
                                        </p:attrNameLst>
                                      </p:cBhvr>
                                    </p:animRot>
                                    <p:animRot by="240000">
                                      <p:cBhvr>
                                        <p:cTn id="37" dur="100" fill="hold">
                                          <p:stCondLst>
                                            <p:cond delay="200"/>
                                          </p:stCondLst>
                                        </p:cTn>
                                        <p:tgtEl>
                                          <p:spTgt spid="370"/>
                                        </p:tgtEl>
                                        <p:attrNameLst>
                                          <p:attrName>r</p:attrName>
                                        </p:attrNameLst>
                                      </p:cBhvr>
                                    </p:animRot>
                                    <p:animRot by="-240000">
                                      <p:cBhvr>
                                        <p:cTn id="38" dur="100" fill="hold">
                                          <p:stCondLst>
                                            <p:cond delay="300"/>
                                          </p:stCondLst>
                                        </p:cTn>
                                        <p:tgtEl>
                                          <p:spTgt spid="370"/>
                                        </p:tgtEl>
                                        <p:attrNameLst>
                                          <p:attrName>r</p:attrName>
                                        </p:attrNameLst>
                                      </p:cBhvr>
                                    </p:animRot>
                                    <p:animRot by="120000">
                                      <p:cBhvr>
                                        <p:cTn id="39" dur="100" fill="hold">
                                          <p:stCondLst>
                                            <p:cond delay="400"/>
                                          </p:stCondLst>
                                        </p:cTn>
                                        <p:tgtEl>
                                          <p:spTgt spid="370"/>
                                        </p:tgtEl>
                                        <p:attrNameLst>
                                          <p:attrName>r</p:attrName>
                                        </p:attrNameLst>
                                      </p:cBhvr>
                                    </p:animRo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P spid="369" grpId="1" animBg="1"/>
      <p:bldP spid="370" grpId="0" animBg="1"/>
      <p:bldP spid="370"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10" name="Google Shape;454;g27d96c1700c_0_183">
            <a:extLst>
              <a:ext uri="{FF2B5EF4-FFF2-40B4-BE49-F238E27FC236}">
                <a16:creationId xmlns:a16="http://schemas.microsoft.com/office/drawing/2014/main" id="{A4241A87-ABC8-C2B5-89B8-311B5FCE6E5D}"/>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10000" r="90000">
                        <a14:backgroundMark x1="14775" y1="96201" x2="47537" y2="25475"/>
                        <a14:backgroundMark x1="47537" y1="25475" x2="46467" y2="21788"/>
                        <a14:backgroundMark x1="91649" y1="95307" x2="50749" y2="30056"/>
                        <a14:backgroundMark x1="22270" y1="70950" x2="64026" y2="34860"/>
                        <a14:backgroundMark x1="51606" y1="44358" x2="82441" y2="85363"/>
                        <a14:backgroundMark x1="54818" y1="53073" x2="18201" y2="13966"/>
                        <a14:backgroundMark x1="59957" y1="35307" x2="91649" y2="53408"/>
                        <a14:backgroundMark x1="91649" y1="53408" x2="91649" y2="56983"/>
                        <a14:backgroundMark x1="49036" y1="54413" x2="59101" y2="65698"/>
                        <a14:backgroundMark x1="56531" y1="35307" x2="49036" y2="23017"/>
                        <a14:backgroundMark x1="51606" y1="23464" x2="36617" y2="26145"/>
                      </a14:backgroundRemoval>
                    </a14:imgEffect>
                  </a14:imgLayer>
                </a14:imgProps>
              </a:ext>
            </a:extLst>
          </a:blip>
          <a:srcRect/>
          <a:stretch/>
        </p:blipFill>
        <p:spPr>
          <a:xfrm>
            <a:off x="8478546" y="2653726"/>
            <a:ext cx="1191448" cy="2283391"/>
          </a:xfrm>
          <a:prstGeom prst="rect">
            <a:avLst/>
          </a:prstGeom>
          <a:solidFill>
            <a:schemeClr val="bg1"/>
          </a:solidFill>
          <a:ln>
            <a:solidFill>
              <a:schemeClr val="tx1"/>
            </a:solidFill>
          </a:ln>
          <a:effectLst>
            <a:outerShdw blurRad="190500" algn="tl" rotWithShape="0">
              <a:srgbClr val="000000">
                <a:alpha val="70000"/>
              </a:srgbClr>
            </a:outerShdw>
          </a:effectLst>
        </p:spPr>
      </p:pic>
      <p:pic>
        <p:nvPicPr>
          <p:cNvPr id="25" name="Google Shape;200;p38">
            <a:extLst>
              <a:ext uri="{FF2B5EF4-FFF2-40B4-BE49-F238E27FC236}">
                <a16:creationId xmlns:a16="http://schemas.microsoft.com/office/drawing/2014/main" id="{E6B305C6-2EBC-43F3-2EB0-0EE7E7F85A3C}"/>
              </a:ext>
            </a:extLst>
          </p:cNvPr>
          <p:cNvPicPr preferRelativeResize="0"/>
          <p:nvPr/>
        </p:nvPicPr>
        <p:blipFill rotWithShape="1">
          <a:blip r:embed="rId5">
            <a:alphaModFix/>
          </a:blip>
          <a:srcRect l="32300" t="24617" r="31132" b="34988"/>
          <a:stretch/>
        </p:blipFill>
        <p:spPr>
          <a:xfrm>
            <a:off x="8364119" y="2873344"/>
            <a:ext cx="1406468" cy="1858211"/>
          </a:xfrm>
          <a:prstGeom prst="rect">
            <a:avLst/>
          </a:prstGeom>
          <a:noFill/>
          <a:ln>
            <a:noFill/>
          </a:ln>
        </p:spPr>
      </p:pic>
      <p:pic>
        <p:nvPicPr>
          <p:cNvPr id="4" name="Google Shape;319;g27b8172e565_0_418">
            <a:extLst>
              <a:ext uri="{FF2B5EF4-FFF2-40B4-BE49-F238E27FC236}">
                <a16:creationId xmlns:a16="http://schemas.microsoft.com/office/drawing/2014/main" id="{9DEE4DB9-29FE-632B-A95A-44728B23CD08}"/>
              </a:ext>
            </a:extLst>
          </p:cNvPr>
          <p:cNvPicPr preferRelativeResize="0"/>
          <p:nvPr/>
        </p:nvPicPr>
        <p:blipFill rotWithShape="1">
          <a:blip r:embed="rId6">
            <a:alphaModFix/>
          </a:blip>
          <a:srcRect/>
          <a:stretch/>
        </p:blipFill>
        <p:spPr>
          <a:xfrm>
            <a:off x="1564088" y="2726003"/>
            <a:ext cx="1857324" cy="2051226"/>
          </a:xfrm>
          <a:prstGeom prst="rect">
            <a:avLst/>
          </a:prstGeom>
          <a:noFill/>
          <a:ln>
            <a:noFill/>
          </a:ln>
        </p:spPr>
      </p:pic>
      <p:sp>
        <p:nvSpPr>
          <p:cNvPr id="361" name="Google Shape;361;g27d96c1700c_0_11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000" dirty="0"/>
              <a:t>Une IA analytique, c’est quoi?</a:t>
            </a:r>
            <a:endParaRPr sz="4000" dirty="0"/>
          </a:p>
        </p:txBody>
      </p:sp>
      <p:sp>
        <p:nvSpPr>
          <p:cNvPr id="362" name="Google Shape;362;g27d96c1700c_0_113"/>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
        <p:nvSpPr>
          <p:cNvPr id="365" name="Google Shape;365;g27d96c1700c_0_113"/>
          <p:cNvSpPr txBox="1"/>
          <p:nvPr/>
        </p:nvSpPr>
        <p:spPr>
          <a:xfrm>
            <a:off x="4534225" y="1864746"/>
            <a:ext cx="2742600" cy="53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Entrainement du modèle</a:t>
            </a:r>
            <a:endParaRPr sz="1600" b="0" i="0" u="none" strike="noStrike" cap="none">
              <a:solidFill>
                <a:srgbClr val="000000"/>
              </a:solidFill>
              <a:latin typeface="Calibri"/>
              <a:ea typeface="Calibri"/>
              <a:cs typeface="Calibri"/>
              <a:sym typeface="Calibri"/>
            </a:endParaRPr>
          </a:p>
        </p:txBody>
      </p:sp>
      <p:sp>
        <p:nvSpPr>
          <p:cNvPr id="366" name="Google Shape;366;g27d96c1700c_0_113"/>
          <p:cNvSpPr txBox="1"/>
          <p:nvPr/>
        </p:nvSpPr>
        <p:spPr>
          <a:xfrm>
            <a:off x="7973420" y="2000363"/>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Prédictions</a:t>
            </a:r>
            <a:endParaRPr sz="1600" b="0" i="0" u="none" strike="noStrike" cap="none">
              <a:solidFill>
                <a:srgbClr val="000000"/>
              </a:solidFill>
              <a:latin typeface="Calibri"/>
              <a:ea typeface="Calibri"/>
              <a:cs typeface="Calibri"/>
              <a:sym typeface="Calibri"/>
            </a:endParaRPr>
          </a:p>
        </p:txBody>
      </p:sp>
      <p:pic>
        <p:nvPicPr>
          <p:cNvPr id="367" name="Google Shape;367;g27d96c1700c_0_113"/>
          <p:cNvPicPr preferRelativeResize="0"/>
          <p:nvPr/>
        </p:nvPicPr>
        <p:blipFill rotWithShape="1">
          <a:blip r:embed="rId7">
            <a:alphaModFix/>
          </a:blip>
          <a:srcRect/>
          <a:stretch/>
        </p:blipFill>
        <p:spPr>
          <a:xfrm>
            <a:off x="4648688" y="2328775"/>
            <a:ext cx="2513564" cy="1672663"/>
          </a:xfrm>
          <a:prstGeom prst="rect">
            <a:avLst/>
          </a:prstGeom>
          <a:noFill/>
          <a:ln>
            <a:noFill/>
          </a:ln>
        </p:spPr>
      </p:pic>
      <p:sp>
        <p:nvSpPr>
          <p:cNvPr id="369" name="Google Shape;369;g27d96c1700c_0_113"/>
          <p:cNvSpPr/>
          <p:nvPr/>
        </p:nvSpPr>
        <p:spPr>
          <a:xfrm>
            <a:off x="3616100" y="3496900"/>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7d96c1700c_0_113"/>
          <p:cNvSpPr/>
          <p:nvPr/>
        </p:nvSpPr>
        <p:spPr>
          <a:xfrm>
            <a:off x="7356950" y="3446063"/>
            <a:ext cx="837900" cy="61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27d96c1700c_0_113"/>
          <p:cNvSpPr/>
          <p:nvPr/>
        </p:nvSpPr>
        <p:spPr>
          <a:xfrm rot="-5400000">
            <a:off x="5634075" y="3681125"/>
            <a:ext cx="678600" cy="14646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2" name="Google Shape;372;g27d96c1700c_0_113"/>
          <p:cNvGrpSpPr/>
          <p:nvPr/>
        </p:nvGrpSpPr>
        <p:grpSpPr>
          <a:xfrm>
            <a:off x="4924030" y="4664047"/>
            <a:ext cx="2343937" cy="1531363"/>
            <a:chOff x="4924030" y="4957297"/>
            <a:chExt cx="2343937" cy="1531363"/>
          </a:xfrm>
        </p:grpSpPr>
        <p:pic>
          <p:nvPicPr>
            <p:cNvPr id="373" name="Google Shape;373;g27d96c1700c_0_113"/>
            <p:cNvPicPr preferRelativeResize="0"/>
            <p:nvPr/>
          </p:nvPicPr>
          <p:blipFill rotWithShape="1">
            <a:blip r:embed="rId6">
              <a:alphaModFix/>
            </a:blip>
            <a:srcRect/>
            <a:stretch/>
          </p:blipFill>
          <p:spPr>
            <a:xfrm>
              <a:off x="6026243" y="4957297"/>
              <a:ext cx="784524" cy="866426"/>
            </a:xfrm>
            <a:prstGeom prst="rect">
              <a:avLst/>
            </a:prstGeom>
            <a:noFill/>
            <a:ln>
              <a:noFill/>
            </a:ln>
          </p:spPr>
        </p:pic>
        <p:pic>
          <p:nvPicPr>
            <p:cNvPr id="374" name="Google Shape;374;g27d96c1700c_0_113"/>
            <p:cNvPicPr preferRelativeResize="0"/>
            <p:nvPr/>
          </p:nvPicPr>
          <p:blipFill rotWithShape="1">
            <a:blip r:embed="rId6">
              <a:alphaModFix/>
            </a:blip>
            <a:srcRect/>
            <a:stretch/>
          </p:blipFill>
          <p:spPr>
            <a:xfrm>
              <a:off x="6178643" y="5109697"/>
              <a:ext cx="784524" cy="866426"/>
            </a:xfrm>
            <a:prstGeom prst="rect">
              <a:avLst/>
            </a:prstGeom>
            <a:noFill/>
            <a:ln>
              <a:noFill/>
            </a:ln>
          </p:spPr>
        </p:pic>
        <p:pic>
          <p:nvPicPr>
            <p:cNvPr id="375" name="Google Shape;375;g27d96c1700c_0_113"/>
            <p:cNvPicPr preferRelativeResize="0"/>
            <p:nvPr/>
          </p:nvPicPr>
          <p:blipFill rotWithShape="1">
            <a:blip r:embed="rId6">
              <a:alphaModFix/>
            </a:blip>
            <a:srcRect/>
            <a:stretch/>
          </p:blipFill>
          <p:spPr>
            <a:xfrm>
              <a:off x="6331043" y="5262097"/>
              <a:ext cx="784524" cy="866426"/>
            </a:xfrm>
            <a:prstGeom prst="rect">
              <a:avLst/>
            </a:prstGeom>
            <a:noFill/>
            <a:ln>
              <a:noFill/>
            </a:ln>
          </p:spPr>
        </p:pic>
        <p:pic>
          <p:nvPicPr>
            <p:cNvPr id="376" name="Google Shape;376;g27d96c1700c_0_113"/>
            <p:cNvPicPr preferRelativeResize="0"/>
            <p:nvPr/>
          </p:nvPicPr>
          <p:blipFill rotWithShape="1">
            <a:blip r:embed="rId6">
              <a:alphaModFix/>
            </a:blip>
            <a:srcRect/>
            <a:stretch/>
          </p:blipFill>
          <p:spPr>
            <a:xfrm>
              <a:off x="6483443" y="5414497"/>
              <a:ext cx="784524" cy="866426"/>
            </a:xfrm>
            <a:prstGeom prst="rect">
              <a:avLst/>
            </a:prstGeom>
            <a:noFill/>
            <a:ln>
              <a:noFill/>
            </a:ln>
          </p:spPr>
        </p:pic>
        <p:pic>
          <p:nvPicPr>
            <p:cNvPr id="377" name="Google Shape;377;g27d96c1700c_0_113"/>
            <p:cNvPicPr preferRelativeResize="0"/>
            <p:nvPr/>
          </p:nvPicPr>
          <p:blipFill rotWithShape="1">
            <a:blip r:embed="rId6">
              <a:alphaModFix/>
            </a:blip>
            <a:srcRect/>
            <a:stretch/>
          </p:blipFill>
          <p:spPr>
            <a:xfrm>
              <a:off x="5481480" y="5033497"/>
              <a:ext cx="784524" cy="866426"/>
            </a:xfrm>
            <a:prstGeom prst="rect">
              <a:avLst/>
            </a:prstGeom>
            <a:noFill/>
            <a:ln>
              <a:noFill/>
            </a:ln>
          </p:spPr>
        </p:pic>
        <p:pic>
          <p:nvPicPr>
            <p:cNvPr id="378" name="Google Shape;378;g27d96c1700c_0_113"/>
            <p:cNvPicPr preferRelativeResize="0"/>
            <p:nvPr/>
          </p:nvPicPr>
          <p:blipFill rotWithShape="1">
            <a:blip r:embed="rId6">
              <a:alphaModFix/>
            </a:blip>
            <a:srcRect/>
            <a:stretch/>
          </p:blipFill>
          <p:spPr>
            <a:xfrm>
              <a:off x="5633880" y="5185897"/>
              <a:ext cx="784524" cy="866426"/>
            </a:xfrm>
            <a:prstGeom prst="rect">
              <a:avLst/>
            </a:prstGeom>
            <a:noFill/>
            <a:ln>
              <a:noFill/>
            </a:ln>
          </p:spPr>
        </p:pic>
        <p:pic>
          <p:nvPicPr>
            <p:cNvPr id="379" name="Google Shape;379;g27d96c1700c_0_113"/>
            <p:cNvPicPr preferRelativeResize="0"/>
            <p:nvPr/>
          </p:nvPicPr>
          <p:blipFill rotWithShape="1">
            <a:blip r:embed="rId6">
              <a:alphaModFix/>
            </a:blip>
            <a:srcRect/>
            <a:stretch/>
          </p:blipFill>
          <p:spPr>
            <a:xfrm>
              <a:off x="5786280" y="5338297"/>
              <a:ext cx="784524" cy="866426"/>
            </a:xfrm>
            <a:prstGeom prst="rect">
              <a:avLst/>
            </a:prstGeom>
            <a:noFill/>
            <a:ln>
              <a:noFill/>
            </a:ln>
          </p:spPr>
        </p:pic>
        <p:pic>
          <p:nvPicPr>
            <p:cNvPr id="380" name="Google Shape;380;g27d96c1700c_0_113"/>
            <p:cNvPicPr preferRelativeResize="0"/>
            <p:nvPr/>
          </p:nvPicPr>
          <p:blipFill rotWithShape="1">
            <a:blip r:embed="rId6">
              <a:alphaModFix/>
            </a:blip>
            <a:srcRect/>
            <a:stretch/>
          </p:blipFill>
          <p:spPr>
            <a:xfrm>
              <a:off x="5938680" y="5490697"/>
              <a:ext cx="784524" cy="866426"/>
            </a:xfrm>
            <a:prstGeom prst="rect">
              <a:avLst/>
            </a:prstGeom>
            <a:noFill/>
            <a:ln>
              <a:noFill/>
            </a:ln>
          </p:spPr>
        </p:pic>
        <p:pic>
          <p:nvPicPr>
            <p:cNvPr id="381" name="Google Shape;381;g27d96c1700c_0_113"/>
            <p:cNvPicPr preferRelativeResize="0"/>
            <p:nvPr/>
          </p:nvPicPr>
          <p:blipFill rotWithShape="1">
            <a:blip r:embed="rId6">
              <a:alphaModFix/>
            </a:blip>
            <a:srcRect/>
            <a:stretch/>
          </p:blipFill>
          <p:spPr>
            <a:xfrm>
              <a:off x="4924030" y="5165034"/>
              <a:ext cx="784524" cy="866426"/>
            </a:xfrm>
            <a:prstGeom prst="rect">
              <a:avLst/>
            </a:prstGeom>
            <a:noFill/>
            <a:ln>
              <a:noFill/>
            </a:ln>
          </p:spPr>
        </p:pic>
        <p:pic>
          <p:nvPicPr>
            <p:cNvPr id="382" name="Google Shape;382;g27d96c1700c_0_113"/>
            <p:cNvPicPr preferRelativeResize="0"/>
            <p:nvPr/>
          </p:nvPicPr>
          <p:blipFill rotWithShape="1">
            <a:blip r:embed="rId6">
              <a:alphaModFix/>
            </a:blip>
            <a:srcRect/>
            <a:stretch/>
          </p:blipFill>
          <p:spPr>
            <a:xfrm>
              <a:off x="5076430" y="5317434"/>
              <a:ext cx="784524" cy="866426"/>
            </a:xfrm>
            <a:prstGeom prst="rect">
              <a:avLst/>
            </a:prstGeom>
            <a:noFill/>
            <a:ln>
              <a:noFill/>
            </a:ln>
          </p:spPr>
        </p:pic>
        <p:pic>
          <p:nvPicPr>
            <p:cNvPr id="383" name="Google Shape;383;g27d96c1700c_0_113"/>
            <p:cNvPicPr preferRelativeResize="0"/>
            <p:nvPr/>
          </p:nvPicPr>
          <p:blipFill rotWithShape="1">
            <a:blip r:embed="rId6">
              <a:alphaModFix/>
            </a:blip>
            <a:srcRect/>
            <a:stretch/>
          </p:blipFill>
          <p:spPr>
            <a:xfrm>
              <a:off x="5228830" y="5469834"/>
              <a:ext cx="784524" cy="866426"/>
            </a:xfrm>
            <a:prstGeom prst="rect">
              <a:avLst/>
            </a:prstGeom>
            <a:noFill/>
            <a:ln>
              <a:noFill/>
            </a:ln>
          </p:spPr>
        </p:pic>
        <p:pic>
          <p:nvPicPr>
            <p:cNvPr id="384" name="Google Shape;384;g27d96c1700c_0_113"/>
            <p:cNvPicPr preferRelativeResize="0"/>
            <p:nvPr/>
          </p:nvPicPr>
          <p:blipFill rotWithShape="1">
            <a:blip r:embed="rId6">
              <a:alphaModFix/>
            </a:blip>
            <a:srcRect/>
            <a:stretch/>
          </p:blipFill>
          <p:spPr>
            <a:xfrm>
              <a:off x="5381230" y="5622234"/>
              <a:ext cx="784524" cy="866426"/>
            </a:xfrm>
            <a:prstGeom prst="rect">
              <a:avLst/>
            </a:prstGeom>
            <a:noFill/>
            <a:ln>
              <a:noFill/>
            </a:ln>
          </p:spPr>
        </p:pic>
      </p:grpSp>
      <p:sp>
        <p:nvSpPr>
          <p:cNvPr id="385" name="Google Shape;385;g27d96c1700c_0_113"/>
          <p:cNvSpPr txBox="1"/>
          <p:nvPr/>
        </p:nvSpPr>
        <p:spPr>
          <a:xfrm rot="-490">
            <a:off x="322450" y="988313"/>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SzPts val="2300"/>
            </a:pPr>
            <a:r>
              <a:rPr lang="fr-FR" sz="2300" b="1" i="0" u="sng" strike="noStrike" cap="none" dirty="0">
                <a:solidFill>
                  <a:srgbClr val="000000"/>
                </a:solidFill>
                <a:latin typeface="Calibri"/>
                <a:ea typeface="Calibri"/>
                <a:cs typeface="Calibri"/>
                <a:sym typeface="Calibri"/>
              </a:rPr>
              <a:t>Exemple concret </a:t>
            </a:r>
            <a:r>
              <a:rPr lang="fr-FR" sz="2300" b="1" u="sng" dirty="0">
                <a:latin typeface="Calibri"/>
                <a:ea typeface="Calibri"/>
                <a:cs typeface="Calibri"/>
                <a:sym typeface="Calibri"/>
              </a:rPr>
              <a:t>#2:</a:t>
            </a:r>
            <a:r>
              <a:rPr lang="fr-FR" sz="2300" b="0" i="0" u="none" strike="noStrike" cap="none" dirty="0">
                <a:solidFill>
                  <a:srgbClr val="000000"/>
                </a:solidFill>
                <a:latin typeface="Calibri"/>
                <a:ea typeface="Calibri"/>
                <a:cs typeface="Calibri"/>
                <a:sym typeface="Calibri"/>
              </a:rPr>
              <a:t> </a:t>
            </a:r>
            <a:r>
              <a:rPr lang="fr-FR" sz="2300" dirty="0">
                <a:latin typeface="Calibri"/>
                <a:ea typeface="Calibri"/>
                <a:cs typeface="Calibri"/>
                <a:sym typeface="Calibri"/>
              </a:rPr>
              <a:t>Détection de poses</a:t>
            </a:r>
            <a:r>
              <a:rPr lang="fr-FR" sz="2300" b="0" i="0" u="none" strike="noStrike" cap="none" dirty="0">
                <a:solidFill>
                  <a:srgbClr val="000000"/>
                </a:solidFill>
                <a:latin typeface="Calibri"/>
                <a:ea typeface="Calibri"/>
                <a:cs typeface="Calibri"/>
                <a:sym typeface="Calibri"/>
              </a:rPr>
              <a:t> </a:t>
            </a:r>
            <a:r>
              <a:rPr lang="fr-FR" sz="2300" dirty="0">
                <a:latin typeface="Calibri"/>
                <a:ea typeface="Calibri"/>
                <a:cs typeface="Calibri"/>
                <a:sym typeface="Calibri"/>
              </a:rPr>
              <a:t>(régression)</a:t>
            </a:r>
            <a:endParaRPr sz="2300" b="0" i="0" u="none" strike="noStrike" cap="none" dirty="0">
              <a:solidFill>
                <a:srgbClr val="000000"/>
              </a:solidFill>
              <a:latin typeface="Calibri"/>
              <a:ea typeface="Calibri"/>
              <a:cs typeface="Calibri"/>
              <a:sym typeface="Calibri"/>
            </a:endParaRPr>
          </a:p>
        </p:txBody>
      </p:sp>
      <p:sp>
        <p:nvSpPr>
          <p:cNvPr id="2" name="Google Shape;363;g27d96c1700c_0_113">
            <a:extLst>
              <a:ext uri="{FF2B5EF4-FFF2-40B4-BE49-F238E27FC236}">
                <a16:creationId xmlns:a16="http://schemas.microsoft.com/office/drawing/2014/main" id="{9E94A428-411B-8CE5-7696-71EFC453B58F}"/>
              </a:ext>
            </a:extLst>
          </p:cNvPr>
          <p:cNvSpPr txBox="1"/>
          <p:nvPr/>
        </p:nvSpPr>
        <p:spPr>
          <a:xfrm>
            <a:off x="1391900" y="1927331"/>
            <a:ext cx="2201700" cy="75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qui n’ont </a:t>
            </a:r>
            <a:r>
              <a:rPr lang="fr-FR" sz="2400" b="1" i="1" u="sng" strike="noStrike" cap="none">
                <a:solidFill>
                  <a:srgbClr val="000000"/>
                </a:solidFill>
                <a:latin typeface="Calibri"/>
                <a:ea typeface="Calibri"/>
                <a:cs typeface="Calibri"/>
                <a:sym typeface="Calibri"/>
              </a:rPr>
              <a:t>pas</a:t>
            </a:r>
            <a:r>
              <a:rPr lang="fr-FR" sz="1600" b="0" i="0" u="none" strike="noStrike" cap="none">
                <a:solidFill>
                  <a:srgbClr val="000000"/>
                </a:solidFill>
                <a:latin typeface="Calibri"/>
                <a:ea typeface="Calibri"/>
                <a:cs typeface="Calibri"/>
                <a:sym typeface="Calibri"/>
              </a:rPr>
              <a:t> été utilisées pendant l’étape d’entraînement</a:t>
            </a:r>
            <a:endParaRPr sz="1600" b="0" i="0" u="none" strike="noStrike" cap="none">
              <a:solidFill>
                <a:srgbClr val="000000"/>
              </a:solidFill>
              <a:latin typeface="Calibri"/>
              <a:ea typeface="Calibri"/>
              <a:cs typeface="Calibri"/>
              <a:sym typeface="Calibri"/>
            </a:endParaRPr>
          </a:p>
        </p:txBody>
      </p:sp>
      <p:pic>
        <p:nvPicPr>
          <p:cNvPr id="8" name="Google Shape;451;g27d96c1700c_0_183">
            <a:extLst>
              <a:ext uri="{FF2B5EF4-FFF2-40B4-BE49-F238E27FC236}">
                <a16:creationId xmlns:a16="http://schemas.microsoft.com/office/drawing/2014/main" id="{E8FE6BEF-DF3D-F0C7-12EC-9BBD8CF08261}"/>
              </a:ext>
            </a:extLst>
          </p:cNvPr>
          <p:cNvPicPr preferRelativeResize="0"/>
          <p:nvPr/>
        </p:nvPicPr>
        <p:blipFill rotWithShape="1">
          <a:blip r:embed="rId8">
            <a:alphaModFix/>
          </a:blip>
          <a:srcRect/>
          <a:stretch/>
        </p:blipFill>
        <p:spPr>
          <a:xfrm>
            <a:off x="3363929" y="5013317"/>
            <a:ext cx="5324426" cy="143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oogle Shape;452;g27d96c1700c_0_183">
            <a:extLst>
              <a:ext uri="{FF2B5EF4-FFF2-40B4-BE49-F238E27FC236}">
                <a16:creationId xmlns:a16="http://schemas.microsoft.com/office/drawing/2014/main" id="{BF56CA07-DA83-657C-9A73-AECF3AABF50A}"/>
              </a:ext>
            </a:extLst>
          </p:cNvPr>
          <p:cNvPicPr preferRelativeResize="0"/>
          <p:nvPr/>
        </p:nvPicPr>
        <p:blipFill rotWithShape="1">
          <a:blip r:embed="rId9">
            <a:alphaModFix/>
          </a:blip>
          <a:srcRect/>
          <a:stretch/>
        </p:blipFill>
        <p:spPr>
          <a:xfrm>
            <a:off x="1852583" y="2750500"/>
            <a:ext cx="1192443" cy="2285243"/>
          </a:xfrm>
          <a:prstGeom prst="rect">
            <a:avLst/>
          </a:prstGeom>
          <a:ln>
            <a:noFill/>
          </a:ln>
          <a:effectLst>
            <a:outerShdw blurRad="190500" algn="tl" rotWithShape="0">
              <a:srgbClr val="000000">
                <a:alpha val="70000"/>
              </a:srgbClr>
            </a:outerShdw>
          </a:effectLst>
        </p:spPr>
      </p:pic>
      <p:sp>
        <p:nvSpPr>
          <p:cNvPr id="24" name="Google Shape;363;g27d96c1700c_0_113">
            <a:extLst>
              <a:ext uri="{FF2B5EF4-FFF2-40B4-BE49-F238E27FC236}">
                <a16:creationId xmlns:a16="http://schemas.microsoft.com/office/drawing/2014/main" id="{E4197CC8-A041-63E6-D883-472EA77E9ABC}"/>
              </a:ext>
            </a:extLst>
          </p:cNvPr>
          <p:cNvSpPr txBox="1"/>
          <p:nvPr/>
        </p:nvSpPr>
        <p:spPr>
          <a:xfrm>
            <a:off x="4648327" y="4667433"/>
            <a:ext cx="2424294" cy="345859"/>
          </a:xfrm>
          <a:prstGeom prst="round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Données d’entraînement</a:t>
            </a:r>
            <a:endParaRPr sz="1600" b="0" i="0" u="none" strike="noStrike" cap="none">
              <a:solidFill>
                <a:srgbClr val="000000"/>
              </a:solidFill>
              <a:latin typeface="Calibri"/>
              <a:ea typeface="Calibri"/>
              <a:cs typeface="Calibri"/>
              <a:sym typeface="Calibri"/>
            </a:endParaRPr>
          </a:p>
        </p:txBody>
      </p:sp>
      <p:grpSp>
        <p:nvGrpSpPr>
          <p:cNvPr id="41" name="Group 40">
            <a:extLst>
              <a:ext uri="{FF2B5EF4-FFF2-40B4-BE49-F238E27FC236}">
                <a16:creationId xmlns:a16="http://schemas.microsoft.com/office/drawing/2014/main" id="{C9C51F97-0723-667E-8351-0D8139D82F2C}"/>
              </a:ext>
            </a:extLst>
          </p:cNvPr>
          <p:cNvGrpSpPr/>
          <p:nvPr/>
        </p:nvGrpSpPr>
        <p:grpSpPr>
          <a:xfrm>
            <a:off x="10690430" y="2666315"/>
            <a:ext cx="1191448" cy="2283391"/>
            <a:chOff x="10204351" y="2666315"/>
            <a:chExt cx="1191448" cy="2283391"/>
          </a:xfrm>
        </p:grpSpPr>
        <p:pic>
          <p:nvPicPr>
            <p:cNvPr id="26" name="Google Shape;454;g27d96c1700c_0_183">
              <a:extLst>
                <a:ext uri="{FF2B5EF4-FFF2-40B4-BE49-F238E27FC236}">
                  <a16:creationId xmlns:a16="http://schemas.microsoft.com/office/drawing/2014/main" id="{81C617F3-FF4E-29DD-3B65-C38EDF03B02F}"/>
                </a:ext>
              </a:extLst>
            </p:cNvPr>
            <p:cNvPicPr preferRelativeResize="0"/>
            <p:nvPr/>
          </p:nvPicPr>
          <p:blipFill rotWithShape="1">
            <a:blip r:embed="rId9">
              <a:alphaModFix/>
            </a:blip>
            <a:srcRect/>
            <a:stretch/>
          </p:blipFill>
          <p:spPr>
            <a:xfrm>
              <a:off x="10204351" y="2666315"/>
              <a:ext cx="1191448" cy="2283391"/>
            </a:xfrm>
            <a:prstGeom prst="rect">
              <a:avLst/>
            </a:prstGeom>
            <a:ln>
              <a:noFill/>
            </a:ln>
            <a:effectLst>
              <a:outerShdw blurRad="190500" algn="tl" rotWithShape="0">
                <a:srgbClr val="000000">
                  <a:alpha val="70000"/>
                </a:srgbClr>
              </a:outerShdw>
            </a:effectLst>
          </p:spPr>
        </p:pic>
        <p:grpSp>
          <p:nvGrpSpPr>
            <p:cNvPr id="28" name="Group 27">
              <a:extLst>
                <a:ext uri="{FF2B5EF4-FFF2-40B4-BE49-F238E27FC236}">
                  <a16:creationId xmlns:a16="http://schemas.microsoft.com/office/drawing/2014/main" id="{40D9ABE7-2A86-E131-906E-ACD81AC0182E}"/>
                </a:ext>
              </a:extLst>
            </p:cNvPr>
            <p:cNvGrpSpPr/>
            <p:nvPr/>
          </p:nvGrpSpPr>
          <p:grpSpPr>
            <a:xfrm>
              <a:off x="10441810" y="2903664"/>
              <a:ext cx="864515" cy="1873151"/>
              <a:chOff x="9340137" y="2903664"/>
              <a:chExt cx="864515" cy="1873151"/>
            </a:xfrm>
          </p:grpSpPr>
          <p:cxnSp>
            <p:nvCxnSpPr>
              <p:cNvPr id="29" name="Google Shape;455;g27d96c1700c_0_183">
                <a:extLst>
                  <a:ext uri="{FF2B5EF4-FFF2-40B4-BE49-F238E27FC236}">
                    <a16:creationId xmlns:a16="http://schemas.microsoft.com/office/drawing/2014/main" id="{E2513FDB-E28D-0F85-6617-9C17DDFBC896}"/>
                  </a:ext>
                </a:extLst>
              </p:cNvPr>
              <p:cNvCxnSpPr/>
              <p:nvPr/>
            </p:nvCxnSpPr>
            <p:spPr>
              <a:xfrm>
                <a:off x="9498998" y="3445681"/>
                <a:ext cx="75268" cy="590171"/>
              </a:xfrm>
              <a:prstGeom prst="straightConnector1">
                <a:avLst/>
              </a:prstGeom>
              <a:noFill/>
              <a:ln w="38100" cap="flat" cmpd="sng">
                <a:solidFill>
                  <a:srgbClr val="00FF00"/>
                </a:solidFill>
                <a:prstDash val="solid"/>
                <a:round/>
                <a:headEnd type="none" w="sm" len="sm"/>
                <a:tailEnd type="none" w="sm" len="sm"/>
              </a:ln>
            </p:spPr>
          </p:cxnSp>
          <p:cxnSp>
            <p:nvCxnSpPr>
              <p:cNvPr id="30" name="Google Shape;456;g27d96c1700c_0_183">
                <a:extLst>
                  <a:ext uri="{FF2B5EF4-FFF2-40B4-BE49-F238E27FC236}">
                    <a16:creationId xmlns:a16="http://schemas.microsoft.com/office/drawing/2014/main" id="{EA6C5E32-01D1-0127-E506-ED429BCF83B7}"/>
                  </a:ext>
                </a:extLst>
              </p:cNvPr>
              <p:cNvCxnSpPr/>
              <p:nvPr/>
            </p:nvCxnSpPr>
            <p:spPr>
              <a:xfrm flipH="1">
                <a:off x="9793941" y="3500336"/>
                <a:ext cx="4448" cy="541931"/>
              </a:xfrm>
              <a:prstGeom prst="straightConnector1">
                <a:avLst/>
              </a:prstGeom>
              <a:noFill/>
              <a:ln w="38100" cap="flat" cmpd="sng">
                <a:solidFill>
                  <a:srgbClr val="00FF00"/>
                </a:solidFill>
                <a:prstDash val="solid"/>
                <a:round/>
                <a:headEnd type="none" w="sm" len="sm"/>
                <a:tailEnd type="none" w="sm" len="sm"/>
              </a:ln>
            </p:spPr>
          </p:cxnSp>
          <p:cxnSp>
            <p:nvCxnSpPr>
              <p:cNvPr id="31" name="Google Shape;457;g27d96c1700c_0_183">
                <a:extLst>
                  <a:ext uri="{FF2B5EF4-FFF2-40B4-BE49-F238E27FC236}">
                    <a16:creationId xmlns:a16="http://schemas.microsoft.com/office/drawing/2014/main" id="{CA66D015-A6A7-A75C-9222-C46B574E5E58}"/>
                  </a:ext>
                </a:extLst>
              </p:cNvPr>
              <p:cNvCxnSpPr/>
              <p:nvPr/>
            </p:nvCxnSpPr>
            <p:spPr>
              <a:xfrm>
                <a:off x="9580624" y="4029608"/>
                <a:ext cx="232305" cy="6158"/>
              </a:xfrm>
              <a:prstGeom prst="straightConnector1">
                <a:avLst/>
              </a:prstGeom>
              <a:noFill/>
              <a:ln w="38100" cap="flat" cmpd="sng">
                <a:solidFill>
                  <a:srgbClr val="00FF00"/>
                </a:solidFill>
                <a:prstDash val="solid"/>
                <a:round/>
                <a:headEnd type="none" w="sm" len="sm"/>
                <a:tailEnd type="none" w="sm" len="sm"/>
              </a:ln>
            </p:spPr>
          </p:cxnSp>
          <p:cxnSp>
            <p:nvCxnSpPr>
              <p:cNvPr id="32" name="Google Shape;458;g27d96c1700c_0_183">
                <a:extLst>
                  <a:ext uri="{FF2B5EF4-FFF2-40B4-BE49-F238E27FC236}">
                    <a16:creationId xmlns:a16="http://schemas.microsoft.com/office/drawing/2014/main" id="{C8F54CCA-8EA3-35AF-3D80-07A71AF7ACD1}"/>
                  </a:ext>
                </a:extLst>
              </p:cNvPr>
              <p:cNvCxnSpPr/>
              <p:nvPr/>
            </p:nvCxnSpPr>
            <p:spPr>
              <a:xfrm>
                <a:off x="9498998" y="3479010"/>
                <a:ext cx="301415" cy="42082"/>
              </a:xfrm>
              <a:prstGeom prst="straightConnector1">
                <a:avLst/>
              </a:prstGeom>
              <a:noFill/>
              <a:ln w="38100" cap="flat" cmpd="sng">
                <a:solidFill>
                  <a:srgbClr val="00FF00"/>
                </a:solidFill>
                <a:prstDash val="solid"/>
                <a:round/>
                <a:headEnd type="none" w="sm" len="sm"/>
                <a:tailEnd type="none" w="sm" len="sm"/>
              </a:ln>
            </p:spPr>
          </p:cxnSp>
          <p:cxnSp>
            <p:nvCxnSpPr>
              <p:cNvPr id="33" name="Google Shape;459;g27d96c1700c_0_183">
                <a:extLst>
                  <a:ext uri="{FF2B5EF4-FFF2-40B4-BE49-F238E27FC236}">
                    <a16:creationId xmlns:a16="http://schemas.microsoft.com/office/drawing/2014/main" id="{F9E847E4-0C09-22BE-636E-68D876D5B185}"/>
                  </a:ext>
                </a:extLst>
              </p:cNvPr>
              <p:cNvCxnSpPr/>
              <p:nvPr/>
            </p:nvCxnSpPr>
            <p:spPr>
              <a:xfrm>
                <a:off x="9794083" y="3521006"/>
                <a:ext cx="270281" cy="201171"/>
              </a:xfrm>
              <a:prstGeom prst="straightConnector1">
                <a:avLst/>
              </a:prstGeom>
              <a:noFill/>
              <a:ln w="38100" cap="flat" cmpd="sng">
                <a:solidFill>
                  <a:srgbClr val="FF0000"/>
                </a:solidFill>
                <a:prstDash val="solid"/>
                <a:round/>
                <a:headEnd type="none" w="sm" len="sm"/>
                <a:tailEnd type="none" w="sm" len="sm"/>
              </a:ln>
            </p:spPr>
          </p:cxnSp>
          <p:cxnSp>
            <p:nvCxnSpPr>
              <p:cNvPr id="34" name="Google Shape;460;g27d96c1700c_0_183">
                <a:extLst>
                  <a:ext uri="{FF2B5EF4-FFF2-40B4-BE49-F238E27FC236}">
                    <a16:creationId xmlns:a16="http://schemas.microsoft.com/office/drawing/2014/main" id="{CC7662B4-E137-343E-7A59-ACBEB823522D}"/>
                  </a:ext>
                </a:extLst>
              </p:cNvPr>
              <p:cNvCxnSpPr/>
              <p:nvPr/>
            </p:nvCxnSpPr>
            <p:spPr>
              <a:xfrm>
                <a:off x="9819287" y="4042266"/>
                <a:ext cx="182012" cy="382841"/>
              </a:xfrm>
              <a:prstGeom prst="straightConnector1">
                <a:avLst/>
              </a:prstGeom>
              <a:noFill/>
              <a:ln w="38100" cap="flat" cmpd="sng">
                <a:solidFill>
                  <a:srgbClr val="00FFFF"/>
                </a:solidFill>
                <a:prstDash val="solid"/>
                <a:round/>
                <a:headEnd type="none" w="sm" len="sm"/>
                <a:tailEnd type="none" w="sm" len="sm"/>
              </a:ln>
            </p:spPr>
          </p:cxnSp>
          <p:cxnSp>
            <p:nvCxnSpPr>
              <p:cNvPr id="35" name="Google Shape;461;g27d96c1700c_0_183">
                <a:extLst>
                  <a:ext uri="{FF2B5EF4-FFF2-40B4-BE49-F238E27FC236}">
                    <a16:creationId xmlns:a16="http://schemas.microsoft.com/office/drawing/2014/main" id="{1D27DC28-60A4-EAE7-6303-CCA9B27F4D5F}"/>
                  </a:ext>
                </a:extLst>
              </p:cNvPr>
              <p:cNvCxnSpPr/>
              <p:nvPr/>
            </p:nvCxnSpPr>
            <p:spPr>
              <a:xfrm flipH="1">
                <a:off x="9348291" y="4029608"/>
                <a:ext cx="210409" cy="295256"/>
              </a:xfrm>
              <a:prstGeom prst="straightConnector1">
                <a:avLst/>
              </a:prstGeom>
              <a:noFill/>
              <a:ln w="38100" cap="flat" cmpd="sng">
                <a:solidFill>
                  <a:srgbClr val="00FFFF"/>
                </a:solidFill>
                <a:prstDash val="solid"/>
                <a:round/>
                <a:headEnd type="none" w="sm" len="sm"/>
                <a:tailEnd type="none" w="sm" len="sm"/>
              </a:ln>
            </p:spPr>
          </p:cxnSp>
          <p:cxnSp>
            <p:nvCxnSpPr>
              <p:cNvPr id="36" name="Google Shape;462;g27d96c1700c_0_183">
                <a:extLst>
                  <a:ext uri="{FF2B5EF4-FFF2-40B4-BE49-F238E27FC236}">
                    <a16:creationId xmlns:a16="http://schemas.microsoft.com/office/drawing/2014/main" id="{E9F3D407-D62B-D502-0F15-9E60302FBE2B}"/>
                  </a:ext>
                </a:extLst>
              </p:cNvPr>
              <p:cNvCxnSpPr/>
              <p:nvPr/>
            </p:nvCxnSpPr>
            <p:spPr>
              <a:xfrm>
                <a:off x="9340137" y="4324864"/>
                <a:ext cx="2053" cy="451951"/>
              </a:xfrm>
              <a:prstGeom prst="straightConnector1">
                <a:avLst/>
              </a:prstGeom>
              <a:noFill/>
              <a:ln w="38100" cap="flat" cmpd="sng">
                <a:solidFill>
                  <a:srgbClr val="00FFFF"/>
                </a:solidFill>
                <a:prstDash val="solid"/>
                <a:round/>
                <a:headEnd type="none" w="sm" len="sm"/>
                <a:tailEnd type="none" w="sm" len="sm"/>
              </a:ln>
            </p:spPr>
          </p:cxnSp>
          <p:cxnSp>
            <p:nvCxnSpPr>
              <p:cNvPr id="37" name="Google Shape;463;g27d96c1700c_0_183">
                <a:extLst>
                  <a:ext uri="{FF2B5EF4-FFF2-40B4-BE49-F238E27FC236}">
                    <a16:creationId xmlns:a16="http://schemas.microsoft.com/office/drawing/2014/main" id="{7CF4FCBD-DAD1-197C-C7A8-F572DD8AA51B}"/>
                  </a:ext>
                </a:extLst>
              </p:cNvPr>
              <p:cNvCxnSpPr/>
              <p:nvPr/>
            </p:nvCxnSpPr>
            <p:spPr>
              <a:xfrm>
                <a:off x="9417372" y="3144294"/>
                <a:ext cx="95796" cy="334943"/>
              </a:xfrm>
              <a:prstGeom prst="straightConnector1">
                <a:avLst/>
              </a:prstGeom>
              <a:noFill/>
              <a:ln w="38100" cap="flat" cmpd="sng">
                <a:solidFill>
                  <a:srgbClr val="FF0000"/>
                </a:solidFill>
                <a:prstDash val="solid"/>
                <a:round/>
                <a:headEnd type="none" w="sm" len="sm"/>
                <a:tailEnd type="none" w="sm" len="sm"/>
              </a:ln>
            </p:spPr>
          </p:cxnSp>
          <p:cxnSp>
            <p:nvCxnSpPr>
              <p:cNvPr id="38" name="Google Shape;464;g27d96c1700c_0_183">
                <a:extLst>
                  <a:ext uri="{FF2B5EF4-FFF2-40B4-BE49-F238E27FC236}">
                    <a16:creationId xmlns:a16="http://schemas.microsoft.com/office/drawing/2014/main" id="{544E872A-C23C-E426-836C-32BD71755FE3}"/>
                  </a:ext>
                </a:extLst>
              </p:cNvPr>
              <p:cNvCxnSpPr/>
              <p:nvPr/>
            </p:nvCxnSpPr>
            <p:spPr>
              <a:xfrm>
                <a:off x="9340137" y="2903664"/>
                <a:ext cx="70820" cy="234358"/>
              </a:xfrm>
              <a:prstGeom prst="straightConnector1">
                <a:avLst/>
              </a:prstGeom>
              <a:noFill/>
              <a:ln w="38100" cap="flat" cmpd="sng">
                <a:solidFill>
                  <a:srgbClr val="FF0000"/>
                </a:solidFill>
                <a:prstDash val="solid"/>
                <a:round/>
                <a:headEnd type="none" w="sm" len="sm"/>
                <a:tailEnd type="none" w="sm" len="sm"/>
              </a:ln>
            </p:spPr>
          </p:cxnSp>
          <p:cxnSp>
            <p:nvCxnSpPr>
              <p:cNvPr id="39" name="Google Shape;465;g27d96c1700c_0_183">
                <a:extLst>
                  <a:ext uri="{FF2B5EF4-FFF2-40B4-BE49-F238E27FC236}">
                    <a16:creationId xmlns:a16="http://schemas.microsoft.com/office/drawing/2014/main" id="{879D2D56-FB4D-D1C2-1DD0-2AF6D7C1DA1D}"/>
                  </a:ext>
                </a:extLst>
              </p:cNvPr>
              <p:cNvCxnSpPr>
                <a:cxnSpLocks/>
              </p:cNvCxnSpPr>
              <p:nvPr/>
            </p:nvCxnSpPr>
            <p:spPr>
              <a:xfrm>
                <a:off x="9995614" y="4409922"/>
                <a:ext cx="164777" cy="363483"/>
              </a:xfrm>
              <a:prstGeom prst="straightConnector1">
                <a:avLst/>
              </a:prstGeom>
              <a:noFill/>
              <a:ln w="38100" cap="flat" cmpd="sng">
                <a:solidFill>
                  <a:srgbClr val="00FFFF"/>
                </a:solidFill>
                <a:prstDash val="solid"/>
                <a:round/>
                <a:headEnd type="none" w="sm" len="sm"/>
                <a:tailEnd type="none" w="sm" len="sm"/>
              </a:ln>
            </p:spPr>
          </p:cxnSp>
          <p:cxnSp>
            <p:nvCxnSpPr>
              <p:cNvPr id="40" name="Google Shape;466;g27d96c1700c_0_183">
                <a:extLst>
                  <a:ext uri="{FF2B5EF4-FFF2-40B4-BE49-F238E27FC236}">
                    <a16:creationId xmlns:a16="http://schemas.microsoft.com/office/drawing/2014/main" id="{C9322940-0C85-9BF1-6574-7D1E28DD0792}"/>
                  </a:ext>
                </a:extLst>
              </p:cNvPr>
              <p:cNvCxnSpPr>
                <a:cxnSpLocks/>
              </p:cNvCxnSpPr>
              <p:nvPr/>
            </p:nvCxnSpPr>
            <p:spPr>
              <a:xfrm>
                <a:off x="10058706" y="3701702"/>
                <a:ext cx="145946" cy="299736"/>
              </a:xfrm>
              <a:prstGeom prst="straightConnector1">
                <a:avLst/>
              </a:prstGeom>
              <a:noFill/>
              <a:ln w="38100" cap="flat" cmpd="sng">
                <a:solidFill>
                  <a:srgbClr val="FF0000"/>
                </a:solidFill>
                <a:prstDash val="solid"/>
                <a:round/>
                <a:headEnd type="none" w="sm" len="sm"/>
                <a:tailEnd type="none" w="sm" len="sm"/>
              </a:ln>
            </p:spPr>
          </p:cxnSp>
        </p:grpSp>
      </p:grpSp>
      <p:sp>
        <p:nvSpPr>
          <p:cNvPr id="42" name="Google Shape;370;g27d96c1700c_0_113">
            <a:extLst>
              <a:ext uri="{FF2B5EF4-FFF2-40B4-BE49-F238E27FC236}">
                <a16:creationId xmlns:a16="http://schemas.microsoft.com/office/drawing/2014/main" id="{18D33F3B-8FCB-1CD4-DBF8-145FC2EEE3D5}"/>
              </a:ext>
            </a:extLst>
          </p:cNvPr>
          <p:cNvSpPr/>
          <p:nvPr/>
        </p:nvSpPr>
        <p:spPr>
          <a:xfrm>
            <a:off x="9806531" y="3521006"/>
            <a:ext cx="792631" cy="461214"/>
          </a:xfrm>
          <a:prstGeom prst="stripedRight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 name="Group 56">
            <a:extLst>
              <a:ext uri="{FF2B5EF4-FFF2-40B4-BE49-F238E27FC236}">
                <a16:creationId xmlns:a16="http://schemas.microsoft.com/office/drawing/2014/main" id="{4BC1FC7E-B076-142E-EEAA-560549EE95A3}"/>
              </a:ext>
            </a:extLst>
          </p:cNvPr>
          <p:cNvGrpSpPr/>
          <p:nvPr/>
        </p:nvGrpSpPr>
        <p:grpSpPr>
          <a:xfrm>
            <a:off x="8470598" y="2666315"/>
            <a:ext cx="1191448" cy="2270802"/>
            <a:chOff x="8470598" y="2666315"/>
            <a:chExt cx="1191448" cy="2270802"/>
          </a:xfrm>
        </p:grpSpPr>
        <p:sp>
          <p:nvSpPr>
            <p:cNvPr id="43" name="Rectangle 42">
              <a:extLst>
                <a:ext uri="{FF2B5EF4-FFF2-40B4-BE49-F238E27FC236}">
                  <a16:creationId xmlns:a16="http://schemas.microsoft.com/office/drawing/2014/main" id="{56D6E2EF-2C16-59E5-C176-A8BBE9D9EE78}"/>
                </a:ext>
              </a:extLst>
            </p:cNvPr>
            <p:cNvSpPr/>
            <p:nvPr/>
          </p:nvSpPr>
          <p:spPr>
            <a:xfrm>
              <a:off x="8470598" y="2666315"/>
              <a:ext cx="1191448" cy="2270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4" name="Group 43">
              <a:extLst>
                <a:ext uri="{FF2B5EF4-FFF2-40B4-BE49-F238E27FC236}">
                  <a16:creationId xmlns:a16="http://schemas.microsoft.com/office/drawing/2014/main" id="{54C79358-79EC-5111-E47E-A21652ACB17E}"/>
                </a:ext>
              </a:extLst>
            </p:cNvPr>
            <p:cNvGrpSpPr/>
            <p:nvPr/>
          </p:nvGrpSpPr>
          <p:grpSpPr>
            <a:xfrm>
              <a:off x="8722341" y="2903664"/>
              <a:ext cx="864515" cy="1873151"/>
              <a:chOff x="9340137" y="2903664"/>
              <a:chExt cx="864515" cy="1873151"/>
            </a:xfrm>
          </p:grpSpPr>
          <p:cxnSp>
            <p:nvCxnSpPr>
              <p:cNvPr id="45" name="Google Shape;455;g27d96c1700c_0_183">
                <a:extLst>
                  <a:ext uri="{FF2B5EF4-FFF2-40B4-BE49-F238E27FC236}">
                    <a16:creationId xmlns:a16="http://schemas.microsoft.com/office/drawing/2014/main" id="{87EEC2B8-FAEB-A1BB-01D2-E7332CFC6E58}"/>
                  </a:ext>
                </a:extLst>
              </p:cNvPr>
              <p:cNvCxnSpPr/>
              <p:nvPr/>
            </p:nvCxnSpPr>
            <p:spPr>
              <a:xfrm>
                <a:off x="9498998" y="3445681"/>
                <a:ext cx="75268" cy="590171"/>
              </a:xfrm>
              <a:prstGeom prst="straightConnector1">
                <a:avLst/>
              </a:prstGeom>
              <a:noFill/>
              <a:ln w="38100" cap="flat" cmpd="sng">
                <a:solidFill>
                  <a:srgbClr val="00FF00"/>
                </a:solidFill>
                <a:prstDash val="solid"/>
                <a:round/>
                <a:headEnd type="none" w="sm" len="sm"/>
                <a:tailEnd type="none" w="sm" len="sm"/>
              </a:ln>
            </p:spPr>
          </p:cxnSp>
          <p:cxnSp>
            <p:nvCxnSpPr>
              <p:cNvPr id="46" name="Google Shape;456;g27d96c1700c_0_183">
                <a:extLst>
                  <a:ext uri="{FF2B5EF4-FFF2-40B4-BE49-F238E27FC236}">
                    <a16:creationId xmlns:a16="http://schemas.microsoft.com/office/drawing/2014/main" id="{72BF5564-8217-DF9E-3BAA-505A72A72B02}"/>
                  </a:ext>
                </a:extLst>
              </p:cNvPr>
              <p:cNvCxnSpPr/>
              <p:nvPr/>
            </p:nvCxnSpPr>
            <p:spPr>
              <a:xfrm flipH="1">
                <a:off x="9793941" y="3500336"/>
                <a:ext cx="4448" cy="541931"/>
              </a:xfrm>
              <a:prstGeom prst="straightConnector1">
                <a:avLst/>
              </a:prstGeom>
              <a:noFill/>
              <a:ln w="38100" cap="flat" cmpd="sng">
                <a:solidFill>
                  <a:srgbClr val="00FF00"/>
                </a:solidFill>
                <a:prstDash val="solid"/>
                <a:round/>
                <a:headEnd type="none" w="sm" len="sm"/>
                <a:tailEnd type="none" w="sm" len="sm"/>
              </a:ln>
            </p:spPr>
          </p:cxnSp>
          <p:cxnSp>
            <p:nvCxnSpPr>
              <p:cNvPr id="47" name="Google Shape;457;g27d96c1700c_0_183">
                <a:extLst>
                  <a:ext uri="{FF2B5EF4-FFF2-40B4-BE49-F238E27FC236}">
                    <a16:creationId xmlns:a16="http://schemas.microsoft.com/office/drawing/2014/main" id="{C63684BF-E181-08C4-8D29-63E8001EE5D5}"/>
                  </a:ext>
                </a:extLst>
              </p:cNvPr>
              <p:cNvCxnSpPr/>
              <p:nvPr/>
            </p:nvCxnSpPr>
            <p:spPr>
              <a:xfrm>
                <a:off x="9580624" y="4029608"/>
                <a:ext cx="232305" cy="6158"/>
              </a:xfrm>
              <a:prstGeom prst="straightConnector1">
                <a:avLst/>
              </a:prstGeom>
              <a:noFill/>
              <a:ln w="38100" cap="flat" cmpd="sng">
                <a:solidFill>
                  <a:srgbClr val="00FF00"/>
                </a:solidFill>
                <a:prstDash val="solid"/>
                <a:round/>
                <a:headEnd type="none" w="sm" len="sm"/>
                <a:tailEnd type="none" w="sm" len="sm"/>
              </a:ln>
            </p:spPr>
          </p:cxnSp>
          <p:cxnSp>
            <p:nvCxnSpPr>
              <p:cNvPr id="48" name="Google Shape;458;g27d96c1700c_0_183">
                <a:extLst>
                  <a:ext uri="{FF2B5EF4-FFF2-40B4-BE49-F238E27FC236}">
                    <a16:creationId xmlns:a16="http://schemas.microsoft.com/office/drawing/2014/main" id="{CD0F49F4-3404-11BD-AE4B-F5873B1D97E0}"/>
                  </a:ext>
                </a:extLst>
              </p:cNvPr>
              <p:cNvCxnSpPr/>
              <p:nvPr/>
            </p:nvCxnSpPr>
            <p:spPr>
              <a:xfrm>
                <a:off x="9498998" y="3479010"/>
                <a:ext cx="301415" cy="42082"/>
              </a:xfrm>
              <a:prstGeom prst="straightConnector1">
                <a:avLst/>
              </a:prstGeom>
              <a:noFill/>
              <a:ln w="38100" cap="flat" cmpd="sng">
                <a:solidFill>
                  <a:srgbClr val="00FF00"/>
                </a:solidFill>
                <a:prstDash val="solid"/>
                <a:round/>
                <a:headEnd type="none" w="sm" len="sm"/>
                <a:tailEnd type="none" w="sm" len="sm"/>
              </a:ln>
            </p:spPr>
          </p:cxnSp>
          <p:cxnSp>
            <p:nvCxnSpPr>
              <p:cNvPr id="49" name="Google Shape;459;g27d96c1700c_0_183">
                <a:extLst>
                  <a:ext uri="{FF2B5EF4-FFF2-40B4-BE49-F238E27FC236}">
                    <a16:creationId xmlns:a16="http://schemas.microsoft.com/office/drawing/2014/main" id="{7B02B1D9-3CFD-C4FF-5553-ADA1A33C7F3F}"/>
                  </a:ext>
                </a:extLst>
              </p:cNvPr>
              <p:cNvCxnSpPr/>
              <p:nvPr/>
            </p:nvCxnSpPr>
            <p:spPr>
              <a:xfrm>
                <a:off x="9794083" y="3521006"/>
                <a:ext cx="270281" cy="201171"/>
              </a:xfrm>
              <a:prstGeom prst="straightConnector1">
                <a:avLst/>
              </a:prstGeom>
              <a:noFill/>
              <a:ln w="38100" cap="flat" cmpd="sng">
                <a:solidFill>
                  <a:srgbClr val="FF0000"/>
                </a:solidFill>
                <a:prstDash val="solid"/>
                <a:round/>
                <a:headEnd type="none" w="sm" len="sm"/>
                <a:tailEnd type="none" w="sm" len="sm"/>
              </a:ln>
            </p:spPr>
          </p:cxnSp>
          <p:cxnSp>
            <p:nvCxnSpPr>
              <p:cNvPr id="50" name="Google Shape;460;g27d96c1700c_0_183">
                <a:extLst>
                  <a:ext uri="{FF2B5EF4-FFF2-40B4-BE49-F238E27FC236}">
                    <a16:creationId xmlns:a16="http://schemas.microsoft.com/office/drawing/2014/main" id="{8C47264F-BF35-2F0C-376F-49DD4AF53B4E}"/>
                  </a:ext>
                </a:extLst>
              </p:cNvPr>
              <p:cNvCxnSpPr/>
              <p:nvPr/>
            </p:nvCxnSpPr>
            <p:spPr>
              <a:xfrm>
                <a:off x="9819287" y="4042266"/>
                <a:ext cx="182012" cy="382841"/>
              </a:xfrm>
              <a:prstGeom prst="straightConnector1">
                <a:avLst/>
              </a:prstGeom>
              <a:noFill/>
              <a:ln w="38100" cap="flat" cmpd="sng">
                <a:solidFill>
                  <a:srgbClr val="00FFFF"/>
                </a:solidFill>
                <a:prstDash val="solid"/>
                <a:round/>
                <a:headEnd type="none" w="sm" len="sm"/>
                <a:tailEnd type="none" w="sm" len="sm"/>
              </a:ln>
            </p:spPr>
          </p:cxnSp>
          <p:cxnSp>
            <p:nvCxnSpPr>
              <p:cNvPr id="51" name="Google Shape;461;g27d96c1700c_0_183">
                <a:extLst>
                  <a:ext uri="{FF2B5EF4-FFF2-40B4-BE49-F238E27FC236}">
                    <a16:creationId xmlns:a16="http://schemas.microsoft.com/office/drawing/2014/main" id="{5E1D2EE3-D72B-29DE-C9CE-AF5845D77373}"/>
                  </a:ext>
                </a:extLst>
              </p:cNvPr>
              <p:cNvCxnSpPr/>
              <p:nvPr/>
            </p:nvCxnSpPr>
            <p:spPr>
              <a:xfrm flipH="1">
                <a:off x="9348291" y="4029608"/>
                <a:ext cx="210409" cy="295256"/>
              </a:xfrm>
              <a:prstGeom prst="straightConnector1">
                <a:avLst/>
              </a:prstGeom>
              <a:noFill/>
              <a:ln w="38100" cap="flat" cmpd="sng">
                <a:solidFill>
                  <a:srgbClr val="00FFFF"/>
                </a:solidFill>
                <a:prstDash val="solid"/>
                <a:round/>
                <a:headEnd type="none" w="sm" len="sm"/>
                <a:tailEnd type="none" w="sm" len="sm"/>
              </a:ln>
            </p:spPr>
          </p:cxnSp>
          <p:cxnSp>
            <p:nvCxnSpPr>
              <p:cNvPr id="52" name="Google Shape;462;g27d96c1700c_0_183">
                <a:extLst>
                  <a:ext uri="{FF2B5EF4-FFF2-40B4-BE49-F238E27FC236}">
                    <a16:creationId xmlns:a16="http://schemas.microsoft.com/office/drawing/2014/main" id="{935D0EA3-F47E-DC0B-5D23-B0E4FACBD97A}"/>
                  </a:ext>
                </a:extLst>
              </p:cNvPr>
              <p:cNvCxnSpPr/>
              <p:nvPr/>
            </p:nvCxnSpPr>
            <p:spPr>
              <a:xfrm>
                <a:off x="9340137" y="4324864"/>
                <a:ext cx="2053" cy="451951"/>
              </a:xfrm>
              <a:prstGeom prst="straightConnector1">
                <a:avLst/>
              </a:prstGeom>
              <a:noFill/>
              <a:ln w="38100" cap="flat" cmpd="sng">
                <a:solidFill>
                  <a:srgbClr val="00FFFF"/>
                </a:solidFill>
                <a:prstDash val="solid"/>
                <a:round/>
                <a:headEnd type="none" w="sm" len="sm"/>
                <a:tailEnd type="none" w="sm" len="sm"/>
              </a:ln>
            </p:spPr>
          </p:cxnSp>
          <p:cxnSp>
            <p:nvCxnSpPr>
              <p:cNvPr id="53" name="Google Shape;463;g27d96c1700c_0_183">
                <a:extLst>
                  <a:ext uri="{FF2B5EF4-FFF2-40B4-BE49-F238E27FC236}">
                    <a16:creationId xmlns:a16="http://schemas.microsoft.com/office/drawing/2014/main" id="{8C6952E0-AEE5-7826-3A88-21CEBC76444C}"/>
                  </a:ext>
                </a:extLst>
              </p:cNvPr>
              <p:cNvCxnSpPr/>
              <p:nvPr/>
            </p:nvCxnSpPr>
            <p:spPr>
              <a:xfrm>
                <a:off x="9417372" y="3144294"/>
                <a:ext cx="95796" cy="334943"/>
              </a:xfrm>
              <a:prstGeom prst="straightConnector1">
                <a:avLst/>
              </a:prstGeom>
              <a:noFill/>
              <a:ln w="38100" cap="flat" cmpd="sng">
                <a:solidFill>
                  <a:srgbClr val="FF0000"/>
                </a:solidFill>
                <a:prstDash val="solid"/>
                <a:round/>
                <a:headEnd type="none" w="sm" len="sm"/>
                <a:tailEnd type="none" w="sm" len="sm"/>
              </a:ln>
            </p:spPr>
          </p:cxnSp>
          <p:cxnSp>
            <p:nvCxnSpPr>
              <p:cNvPr id="54" name="Google Shape;464;g27d96c1700c_0_183">
                <a:extLst>
                  <a:ext uri="{FF2B5EF4-FFF2-40B4-BE49-F238E27FC236}">
                    <a16:creationId xmlns:a16="http://schemas.microsoft.com/office/drawing/2014/main" id="{719ADA2E-FA92-8751-D4BF-231346CD41DB}"/>
                  </a:ext>
                </a:extLst>
              </p:cNvPr>
              <p:cNvCxnSpPr/>
              <p:nvPr/>
            </p:nvCxnSpPr>
            <p:spPr>
              <a:xfrm>
                <a:off x="9340137" y="2903664"/>
                <a:ext cx="70820" cy="234358"/>
              </a:xfrm>
              <a:prstGeom prst="straightConnector1">
                <a:avLst/>
              </a:prstGeom>
              <a:noFill/>
              <a:ln w="38100" cap="flat" cmpd="sng">
                <a:solidFill>
                  <a:srgbClr val="FF0000"/>
                </a:solidFill>
                <a:prstDash val="solid"/>
                <a:round/>
                <a:headEnd type="none" w="sm" len="sm"/>
                <a:tailEnd type="none" w="sm" len="sm"/>
              </a:ln>
            </p:spPr>
          </p:cxnSp>
          <p:cxnSp>
            <p:nvCxnSpPr>
              <p:cNvPr id="55" name="Google Shape;465;g27d96c1700c_0_183">
                <a:extLst>
                  <a:ext uri="{FF2B5EF4-FFF2-40B4-BE49-F238E27FC236}">
                    <a16:creationId xmlns:a16="http://schemas.microsoft.com/office/drawing/2014/main" id="{6F6451D3-D0D1-63E9-D100-B9754B7175BD}"/>
                  </a:ext>
                </a:extLst>
              </p:cNvPr>
              <p:cNvCxnSpPr>
                <a:cxnSpLocks/>
              </p:cNvCxnSpPr>
              <p:nvPr/>
            </p:nvCxnSpPr>
            <p:spPr>
              <a:xfrm>
                <a:off x="9995614" y="4409922"/>
                <a:ext cx="164777" cy="363483"/>
              </a:xfrm>
              <a:prstGeom prst="straightConnector1">
                <a:avLst/>
              </a:prstGeom>
              <a:noFill/>
              <a:ln w="38100" cap="flat" cmpd="sng">
                <a:solidFill>
                  <a:srgbClr val="00FFFF"/>
                </a:solidFill>
                <a:prstDash val="solid"/>
                <a:round/>
                <a:headEnd type="none" w="sm" len="sm"/>
                <a:tailEnd type="none" w="sm" len="sm"/>
              </a:ln>
            </p:spPr>
          </p:cxnSp>
          <p:cxnSp>
            <p:nvCxnSpPr>
              <p:cNvPr id="56" name="Google Shape;466;g27d96c1700c_0_183">
                <a:extLst>
                  <a:ext uri="{FF2B5EF4-FFF2-40B4-BE49-F238E27FC236}">
                    <a16:creationId xmlns:a16="http://schemas.microsoft.com/office/drawing/2014/main" id="{2CD802B5-6E9D-55EE-15F5-675044C87597}"/>
                  </a:ext>
                </a:extLst>
              </p:cNvPr>
              <p:cNvCxnSpPr>
                <a:cxnSpLocks/>
              </p:cNvCxnSpPr>
              <p:nvPr/>
            </p:nvCxnSpPr>
            <p:spPr>
              <a:xfrm>
                <a:off x="10058706" y="3701702"/>
                <a:ext cx="145946" cy="299736"/>
              </a:xfrm>
              <a:prstGeom prst="straightConnector1">
                <a:avLst/>
              </a:prstGeom>
              <a:noFill/>
              <a:ln w="38100" cap="flat" cmpd="sng">
                <a:solidFill>
                  <a:srgbClr val="FF0000"/>
                </a:solidFill>
                <a:prstDash val="solid"/>
                <a:round/>
                <a:headEnd type="none" w="sm" len="sm"/>
                <a:tailEnd type="none" w="sm" len="sm"/>
              </a:ln>
            </p:spPr>
          </p:cxnSp>
        </p:grpSp>
      </p:grpSp>
    </p:spTree>
    <p:extLst>
      <p:ext uri="{BB962C8B-B14F-4D97-AF65-F5344CB8AC3E}">
        <p14:creationId xmlns:p14="http://schemas.microsoft.com/office/powerpoint/2010/main" val="278397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mph" presetSubtype="0" fill="hold" grpId="0" nodeType="afterEffect">
                                  <p:stCondLst>
                                    <p:cond delay="0"/>
                                  </p:stCondLst>
                                  <p:childTnLst>
                                    <p:animEffect transition="out" filter="fade">
                                      <p:cBhvr>
                                        <p:cTn id="18" dur="500" tmFilter="0, 0; .2, .5; .8, .5; 1, 0"/>
                                        <p:tgtEl>
                                          <p:spTgt spid="369"/>
                                        </p:tgtEl>
                                      </p:cBhvr>
                                    </p:animEffect>
                                    <p:animScale>
                                      <p:cBhvr>
                                        <p:cTn id="19" dur="250" autoRev="1" fill="hold"/>
                                        <p:tgtEl>
                                          <p:spTgt spid="369"/>
                                        </p:tgtEl>
                                      </p:cBhvr>
                                      <p:by x="105000" y="105000"/>
                                    </p:animScale>
                                  </p:childTnLst>
                                </p:cTn>
                              </p:par>
                              <p:par>
                                <p:cTn id="20" presetID="32" presetClass="emph" presetSubtype="0" fill="hold" grpId="1" nodeType="withEffect">
                                  <p:stCondLst>
                                    <p:cond delay="0"/>
                                  </p:stCondLst>
                                  <p:childTnLst>
                                    <p:animRot by="120000">
                                      <p:cBhvr>
                                        <p:cTn id="21" dur="50" fill="hold">
                                          <p:stCondLst>
                                            <p:cond delay="0"/>
                                          </p:stCondLst>
                                        </p:cTn>
                                        <p:tgtEl>
                                          <p:spTgt spid="369"/>
                                        </p:tgtEl>
                                        <p:attrNameLst>
                                          <p:attrName>r</p:attrName>
                                        </p:attrNameLst>
                                      </p:cBhvr>
                                    </p:animRot>
                                    <p:animRot by="-240000">
                                      <p:cBhvr>
                                        <p:cTn id="22" dur="100" fill="hold">
                                          <p:stCondLst>
                                            <p:cond delay="100"/>
                                          </p:stCondLst>
                                        </p:cTn>
                                        <p:tgtEl>
                                          <p:spTgt spid="369"/>
                                        </p:tgtEl>
                                        <p:attrNameLst>
                                          <p:attrName>r</p:attrName>
                                        </p:attrNameLst>
                                      </p:cBhvr>
                                    </p:animRot>
                                    <p:animRot by="240000">
                                      <p:cBhvr>
                                        <p:cTn id="23" dur="100" fill="hold">
                                          <p:stCondLst>
                                            <p:cond delay="200"/>
                                          </p:stCondLst>
                                        </p:cTn>
                                        <p:tgtEl>
                                          <p:spTgt spid="369"/>
                                        </p:tgtEl>
                                        <p:attrNameLst>
                                          <p:attrName>r</p:attrName>
                                        </p:attrNameLst>
                                      </p:cBhvr>
                                    </p:animRot>
                                    <p:animRot by="-240000">
                                      <p:cBhvr>
                                        <p:cTn id="24" dur="100" fill="hold">
                                          <p:stCondLst>
                                            <p:cond delay="300"/>
                                          </p:stCondLst>
                                        </p:cTn>
                                        <p:tgtEl>
                                          <p:spTgt spid="369"/>
                                        </p:tgtEl>
                                        <p:attrNameLst>
                                          <p:attrName>r</p:attrName>
                                        </p:attrNameLst>
                                      </p:cBhvr>
                                    </p:animRot>
                                    <p:animRot by="120000">
                                      <p:cBhvr>
                                        <p:cTn id="25" dur="100" fill="hold">
                                          <p:stCondLst>
                                            <p:cond delay="400"/>
                                          </p:stCondLst>
                                        </p:cTn>
                                        <p:tgtEl>
                                          <p:spTgt spid="369"/>
                                        </p:tgtEl>
                                        <p:attrNameLst>
                                          <p:attrName>r</p:attrName>
                                        </p:attrNameLst>
                                      </p:cBhvr>
                                    </p:animRot>
                                  </p:childTnLst>
                                </p:cTn>
                              </p:par>
                            </p:childTnLst>
                          </p:cTn>
                        </p:par>
                        <p:par>
                          <p:cTn id="26" fill="hold">
                            <p:stCondLst>
                              <p:cond delay="1000"/>
                            </p:stCondLst>
                            <p:childTnLst>
                              <p:par>
                                <p:cTn id="27" presetID="26" presetClass="emph" presetSubtype="0" fill="hold" nodeType="afterEffect">
                                  <p:stCondLst>
                                    <p:cond delay="0"/>
                                  </p:stCondLst>
                                  <p:childTnLst>
                                    <p:animEffect transition="out" filter="fade">
                                      <p:cBhvr>
                                        <p:cTn id="28" dur="500" tmFilter="0, 0; .2, .5; .8, .5; 1, 0"/>
                                        <p:tgtEl>
                                          <p:spTgt spid="367"/>
                                        </p:tgtEl>
                                      </p:cBhvr>
                                    </p:animEffect>
                                    <p:animScale>
                                      <p:cBhvr>
                                        <p:cTn id="29" dur="250" autoRev="1" fill="hold"/>
                                        <p:tgtEl>
                                          <p:spTgt spid="367"/>
                                        </p:tgtEl>
                                      </p:cBhvr>
                                      <p:by x="105000" y="105000"/>
                                    </p:animScale>
                                  </p:childTnLst>
                                </p:cTn>
                              </p:par>
                              <p:par>
                                <p:cTn id="30" presetID="32" presetClass="emph" presetSubtype="0" fill="hold" nodeType="withEffect">
                                  <p:stCondLst>
                                    <p:cond delay="0"/>
                                  </p:stCondLst>
                                  <p:childTnLst>
                                    <p:animRot by="120000">
                                      <p:cBhvr>
                                        <p:cTn id="31" dur="50" fill="hold">
                                          <p:stCondLst>
                                            <p:cond delay="0"/>
                                          </p:stCondLst>
                                        </p:cTn>
                                        <p:tgtEl>
                                          <p:spTgt spid="367"/>
                                        </p:tgtEl>
                                        <p:attrNameLst>
                                          <p:attrName>r</p:attrName>
                                        </p:attrNameLst>
                                      </p:cBhvr>
                                    </p:animRot>
                                    <p:animRot by="-240000">
                                      <p:cBhvr>
                                        <p:cTn id="32" dur="100" fill="hold">
                                          <p:stCondLst>
                                            <p:cond delay="100"/>
                                          </p:stCondLst>
                                        </p:cTn>
                                        <p:tgtEl>
                                          <p:spTgt spid="367"/>
                                        </p:tgtEl>
                                        <p:attrNameLst>
                                          <p:attrName>r</p:attrName>
                                        </p:attrNameLst>
                                      </p:cBhvr>
                                    </p:animRot>
                                    <p:animRot by="240000">
                                      <p:cBhvr>
                                        <p:cTn id="33" dur="100" fill="hold">
                                          <p:stCondLst>
                                            <p:cond delay="200"/>
                                          </p:stCondLst>
                                        </p:cTn>
                                        <p:tgtEl>
                                          <p:spTgt spid="367"/>
                                        </p:tgtEl>
                                        <p:attrNameLst>
                                          <p:attrName>r</p:attrName>
                                        </p:attrNameLst>
                                      </p:cBhvr>
                                    </p:animRot>
                                    <p:animRot by="-240000">
                                      <p:cBhvr>
                                        <p:cTn id="34" dur="100" fill="hold">
                                          <p:stCondLst>
                                            <p:cond delay="300"/>
                                          </p:stCondLst>
                                        </p:cTn>
                                        <p:tgtEl>
                                          <p:spTgt spid="367"/>
                                        </p:tgtEl>
                                        <p:attrNameLst>
                                          <p:attrName>r</p:attrName>
                                        </p:attrNameLst>
                                      </p:cBhvr>
                                    </p:animRot>
                                    <p:animRot by="120000">
                                      <p:cBhvr>
                                        <p:cTn id="35" dur="100" fill="hold">
                                          <p:stCondLst>
                                            <p:cond delay="400"/>
                                          </p:stCondLst>
                                        </p:cTn>
                                        <p:tgtEl>
                                          <p:spTgt spid="367"/>
                                        </p:tgtEl>
                                        <p:attrNameLst>
                                          <p:attrName>r</p:attrName>
                                        </p:attrNameLst>
                                      </p:cBhvr>
                                    </p:animRot>
                                  </p:childTnLst>
                                </p:cTn>
                              </p:par>
                            </p:childTnLst>
                          </p:cTn>
                        </p:par>
                        <p:par>
                          <p:cTn id="36" fill="hold">
                            <p:stCondLst>
                              <p:cond delay="1500"/>
                            </p:stCondLst>
                            <p:childTnLst>
                              <p:par>
                                <p:cTn id="37" presetID="26" presetClass="emph" presetSubtype="0" fill="hold" grpId="0" nodeType="afterEffect">
                                  <p:stCondLst>
                                    <p:cond delay="0"/>
                                  </p:stCondLst>
                                  <p:childTnLst>
                                    <p:animEffect transition="out" filter="fade">
                                      <p:cBhvr>
                                        <p:cTn id="38" dur="500" tmFilter="0, 0; .2, .5; .8, .5; 1, 0"/>
                                        <p:tgtEl>
                                          <p:spTgt spid="370"/>
                                        </p:tgtEl>
                                      </p:cBhvr>
                                    </p:animEffect>
                                    <p:animScale>
                                      <p:cBhvr>
                                        <p:cTn id="39" dur="250" autoRev="1" fill="hold"/>
                                        <p:tgtEl>
                                          <p:spTgt spid="370"/>
                                        </p:tgtEl>
                                      </p:cBhvr>
                                      <p:by x="105000" y="105000"/>
                                    </p:animScale>
                                  </p:childTnLst>
                                </p:cTn>
                              </p:par>
                              <p:par>
                                <p:cTn id="40" presetID="32" presetClass="emph" presetSubtype="0" fill="hold" grpId="1" nodeType="withEffect">
                                  <p:stCondLst>
                                    <p:cond delay="0"/>
                                  </p:stCondLst>
                                  <p:childTnLst>
                                    <p:animRot by="120000">
                                      <p:cBhvr>
                                        <p:cTn id="41" dur="50" fill="hold">
                                          <p:stCondLst>
                                            <p:cond delay="0"/>
                                          </p:stCondLst>
                                        </p:cTn>
                                        <p:tgtEl>
                                          <p:spTgt spid="370"/>
                                        </p:tgtEl>
                                        <p:attrNameLst>
                                          <p:attrName>r</p:attrName>
                                        </p:attrNameLst>
                                      </p:cBhvr>
                                    </p:animRot>
                                    <p:animRot by="-240000">
                                      <p:cBhvr>
                                        <p:cTn id="42" dur="100" fill="hold">
                                          <p:stCondLst>
                                            <p:cond delay="100"/>
                                          </p:stCondLst>
                                        </p:cTn>
                                        <p:tgtEl>
                                          <p:spTgt spid="370"/>
                                        </p:tgtEl>
                                        <p:attrNameLst>
                                          <p:attrName>r</p:attrName>
                                        </p:attrNameLst>
                                      </p:cBhvr>
                                    </p:animRot>
                                    <p:animRot by="240000">
                                      <p:cBhvr>
                                        <p:cTn id="43" dur="100" fill="hold">
                                          <p:stCondLst>
                                            <p:cond delay="200"/>
                                          </p:stCondLst>
                                        </p:cTn>
                                        <p:tgtEl>
                                          <p:spTgt spid="370"/>
                                        </p:tgtEl>
                                        <p:attrNameLst>
                                          <p:attrName>r</p:attrName>
                                        </p:attrNameLst>
                                      </p:cBhvr>
                                    </p:animRot>
                                    <p:animRot by="-240000">
                                      <p:cBhvr>
                                        <p:cTn id="44" dur="100" fill="hold">
                                          <p:stCondLst>
                                            <p:cond delay="300"/>
                                          </p:stCondLst>
                                        </p:cTn>
                                        <p:tgtEl>
                                          <p:spTgt spid="370"/>
                                        </p:tgtEl>
                                        <p:attrNameLst>
                                          <p:attrName>r</p:attrName>
                                        </p:attrNameLst>
                                      </p:cBhvr>
                                    </p:animRot>
                                    <p:animRot by="120000">
                                      <p:cBhvr>
                                        <p:cTn id="45" dur="100" fill="hold">
                                          <p:stCondLst>
                                            <p:cond delay="400"/>
                                          </p:stCondLst>
                                        </p:cTn>
                                        <p:tgtEl>
                                          <p:spTgt spid="370"/>
                                        </p:tgtEl>
                                        <p:attrNameLst>
                                          <p:attrName>r</p:attrName>
                                        </p:attrNameLst>
                                      </p:cBhvr>
                                    </p:animRot>
                                  </p:childTnLst>
                                </p:cTn>
                              </p:par>
                            </p:childTnLst>
                          </p:cTn>
                        </p:par>
                        <p:par>
                          <p:cTn id="46" fill="hold">
                            <p:stCondLst>
                              <p:cond delay="2000"/>
                            </p:stCondLst>
                            <p:childTnLst>
                              <p:par>
                                <p:cTn id="47" presetID="21" presetClass="entr" presetSubtype="1"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1500"/>
                                        <p:tgtEl>
                                          <p:spTgt spid="10"/>
                                        </p:tgtEl>
                                      </p:cBhvr>
                                    </p:animEffect>
                                  </p:childTnLst>
                                </p:cTn>
                              </p:par>
                              <p:par>
                                <p:cTn id="50" presetID="3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1500" fill="hold"/>
                                        <p:tgtEl>
                                          <p:spTgt spid="25"/>
                                        </p:tgtEl>
                                        <p:attrNameLst>
                                          <p:attrName>ppt_w</p:attrName>
                                        </p:attrNameLst>
                                      </p:cBhvr>
                                      <p:tavLst>
                                        <p:tav tm="0">
                                          <p:val>
                                            <p:fltVal val="0"/>
                                          </p:val>
                                        </p:tav>
                                        <p:tav tm="100000">
                                          <p:val>
                                            <p:strVal val="#ppt_w"/>
                                          </p:val>
                                        </p:tav>
                                      </p:tavLst>
                                    </p:anim>
                                    <p:anim calcmode="lin" valueType="num">
                                      <p:cBhvr>
                                        <p:cTn id="53" dur="1500" fill="hold"/>
                                        <p:tgtEl>
                                          <p:spTgt spid="25"/>
                                        </p:tgtEl>
                                        <p:attrNameLst>
                                          <p:attrName>ppt_h</p:attrName>
                                        </p:attrNameLst>
                                      </p:cBhvr>
                                      <p:tavLst>
                                        <p:tav tm="0">
                                          <p:val>
                                            <p:fltVal val="0"/>
                                          </p:val>
                                        </p:tav>
                                        <p:tav tm="100000">
                                          <p:val>
                                            <p:strVal val="#ppt_h"/>
                                          </p:val>
                                        </p:tav>
                                      </p:tavLst>
                                    </p:anim>
                                    <p:anim calcmode="lin" valueType="num">
                                      <p:cBhvr>
                                        <p:cTn id="54" dur="1500" fill="hold"/>
                                        <p:tgtEl>
                                          <p:spTgt spid="25"/>
                                        </p:tgtEl>
                                        <p:attrNameLst>
                                          <p:attrName>style.rotation</p:attrName>
                                        </p:attrNameLst>
                                      </p:cBhvr>
                                      <p:tavLst>
                                        <p:tav tm="0">
                                          <p:val>
                                            <p:fltVal val="90"/>
                                          </p:val>
                                        </p:tav>
                                        <p:tav tm="100000">
                                          <p:val>
                                            <p:fltVal val="0"/>
                                          </p:val>
                                        </p:tav>
                                      </p:tavLst>
                                    </p:anim>
                                    <p:animEffect transition="in" filter="fade">
                                      <p:cBhvr>
                                        <p:cTn id="55" dur="1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up)">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P spid="369" grpId="1" animBg="1"/>
      <p:bldP spid="370" grpId="0" animBg="1"/>
      <p:bldP spid="370" grpId="1"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d96c1700c_0_359"/>
          <p:cNvSpPr txBox="1"/>
          <p:nvPr/>
        </p:nvSpPr>
        <p:spPr>
          <a:xfrm rot="-490">
            <a:off x="322450" y="988313"/>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sng" strike="noStrike" cap="none">
                <a:solidFill>
                  <a:srgbClr val="000000"/>
                </a:solidFill>
                <a:latin typeface="Calibri"/>
                <a:ea typeface="Calibri"/>
                <a:cs typeface="Calibri"/>
                <a:sym typeface="Calibri"/>
              </a:rPr>
              <a:t>Exemple concret #2:</a:t>
            </a:r>
            <a:r>
              <a:rPr lang="fr-FR" sz="2300" b="0" i="0" u="none" strike="noStrike" cap="none">
                <a:solidFill>
                  <a:srgbClr val="000000"/>
                </a:solidFill>
                <a:latin typeface="Calibri"/>
                <a:ea typeface="Calibri"/>
                <a:cs typeface="Calibri"/>
                <a:sym typeface="Calibri"/>
              </a:rPr>
              <a:t> Détection de poses</a:t>
            </a:r>
            <a:endParaRPr sz="2300" b="0" i="0" u="none" strike="noStrike" cap="none">
              <a:solidFill>
                <a:srgbClr val="000000"/>
              </a:solidFill>
              <a:latin typeface="Calibri"/>
              <a:ea typeface="Calibri"/>
              <a:cs typeface="Calibri"/>
              <a:sym typeface="Calibri"/>
            </a:endParaRPr>
          </a:p>
        </p:txBody>
      </p:sp>
      <p:sp>
        <p:nvSpPr>
          <p:cNvPr id="490" name="Google Shape;490;g27d96c1700c_0_359"/>
          <p:cNvSpPr txBox="1"/>
          <p:nvPr/>
        </p:nvSpPr>
        <p:spPr>
          <a:xfrm>
            <a:off x="3926289" y="6249144"/>
            <a:ext cx="4986337" cy="338524"/>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000" b="0" i="0" u="sng" strike="noStrike" cap="none">
                <a:solidFill>
                  <a:schemeClr val="hlink"/>
                </a:solidFill>
                <a:latin typeface="Arial"/>
                <a:ea typeface="Arial"/>
                <a:cs typeface="Arial"/>
                <a:sym typeface="Arial"/>
                <a:hlinkClick r:id="rId3"/>
              </a:rPr>
              <a:t>https://www.pinterest.com.mx/pin/436989970065220428/</a:t>
            </a:r>
            <a:r>
              <a:rPr lang="fr-FR"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
        <p:nvSpPr>
          <p:cNvPr id="495" name="Google Shape;495;g27d96c1700c_0_359"/>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r>
              <a:rPr lang="fr-FR" sz="3900" dirty="0"/>
              <a:t>IA analytique, exemples d'utilisation</a:t>
            </a:r>
            <a:endParaRPr lang="fr-FR" dirty="0"/>
          </a:p>
        </p:txBody>
      </p:sp>
      <p:sp>
        <p:nvSpPr>
          <p:cNvPr id="496" name="Google Shape;496;g27d96c1700c_0_359"/>
          <p:cNvSpPr txBox="1"/>
          <p:nvPr/>
        </p:nvSpPr>
        <p:spPr>
          <a:xfrm rot="-234">
            <a:off x="1689150" y="1845876"/>
            <a:ext cx="8813700" cy="7923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2300"/>
              <a:buFont typeface="Arial"/>
              <a:buNone/>
            </a:pPr>
            <a:r>
              <a:rPr lang="fr-FR" sz="2300" b="0" i="0" u="none" strike="noStrike" cap="none">
                <a:solidFill>
                  <a:srgbClr val="000000"/>
                </a:solidFill>
                <a:latin typeface="Calibri"/>
                <a:ea typeface="Calibri"/>
                <a:cs typeface="Calibri"/>
                <a:sym typeface="Calibri"/>
              </a:rPr>
              <a:t>Application dans l’industrie cinématographique: </a:t>
            </a:r>
            <a:endParaRPr sz="2300" b="0"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2300"/>
              <a:buFont typeface="Arial"/>
              <a:buNone/>
            </a:pPr>
            <a:r>
              <a:rPr lang="fr-FR" sz="2300" b="0" i="0" u="none" strike="noStrike" cap="none">
                <a:solidFill>
                  <a:srgbClr val="000000"/>
                </a:solidFill>
                <a:latin typeface="Calibri"/>
                <a:ea typeface="Calibri"/>
                <a:cs typeface="Calibri"/>
                <a:sym typeface="Calibri"/>
              </a:rPr>
              <a:t>la capture de mouvements (Motion Capture, ou “</a:t>
            </a:r>
            <a:r>
              <a:rPr lang="fr-FR" sz="2300" b="0" i="0" u="none" strike="noStrike" cap="none" err="1">
                <a:solidFill>
                  <a:srgbClr val="000000"/>
                </a:solidFill>
                <a:latin typeface="Calibri"/>
                <a:ea typeface="Calibri"/>
                <a:cs typeface="Calibri"/>
                <a:sym typeface="Calibri"/>
              </a:rPr>
              <a:t>MoCap</a:t>
            </a:r>
            <a:r>
              <a:rPr lang="fr-FR" sz="2300" b="0" i="0" u="none" strike="noStrike" cap="none">
                <a:solidFill>
                  <a:srgbClr val="000000"/>
                </a:solidFill>
                <a:latin typeface="Calibri"/>
                <a:ea typeface="Calibri"/>
                <a:cs typeface="Calibri"/>
                <a:sym typeface="Calibri"/>
              </a:rPr>
              <a:t>”)</a:t>
            </a:r>
            <a:endParaRPr sz="2300" b="0" i="0" u="none" strike="noStrike" cap="none">
              <a:solidFill>
                <a:srgbClr val="000000"/>
              </a:solidFill>
              <a:latin typeface="Calibri"/>
              <a:ea typeface="Calibri"/>
              <a:cs typeface="Calibri"/>
              <a:sym typeface="Calibri"/>
            </a:endParaRPr>
          </a:p>
        </p:txBody>
      </p:sp>
      <p:pic>
        <p:nvPicPr>
          <p:cNvPr id="3" name="Google Shape;489;g27d96c1700c_0_359">
            <a:extLst>
              <a:ext uri="{FF2B5EF4-FFF2-40B4-BE49-F238E27FC236}">
                <a16:creationId xmlns:a16="http://schemas.microsoft.com/office/drawing/2014/main" id="{6C410611-E172-D534-65E3-A29A62CE53BE}"/>
              </a:ext>
            </a:extLst>
          </p:cNvPr>
          <p:cNvPicPr preferRelativeResize="0"/>
          <p:nvPr/>
        </p:nvPicPr>
        <p:blipFill rotWithShape="1">
          <a:blip r:embed="rId4">
            <a:alphaModFix/>
          </a:blip>
          <a:srcRect/>
          <a:stretch/>
        </p:blipFill>
        <p:spPr>
          <a:xfrm>
            <a:off x="2943373" y="2817889"/>
            <a:ext cx="6305254" cy="3421104"/>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90"/>
                                        </p:tgtEl>
                                        <p:attrNameLst>
                                          <p:attrName>style.visibility</p:attrName>
                                        </p:attrNameLst>
                                      </p:cBhvr>
                                      <p:to>
                                        <p:strVal val="visible"/>
                                      </p:to>
                                    </p:set>
                                    <p:animEffect transition="in" filter="fade">
                                      <p:cBhvr>
                                        <p:cTn id="10" dur="1000"/>
                                        <p:tgtEl>
                                          <p:spTgt spid="490"/>
                                        </p:tgtEl>
                                      </p:cBhvr>
                                    </p:animEffect>
                                    <p:anim calcmode="lin" valueType="num">
                                      <p:cBhvr>
                                        <p:cTn id="11" dur="1000" fill="hold"/>
                                        <p:tgtEl>
                                          <p:spTgt spid="490"/>
                                        </p:tgtEl>
                                        <p:attrNameLst>
                                          <p:attrName>ppt_x</p:attrName>
                                        </p:attrNameLst>
                                      </p:cBhvr>
                                      <p:tavLst>
                                        <p:tav tm="0">
                                          <p:val>
                                            <p:strVal val="#ppt_x"/>
                                          </p:val>
                                        </p:tav>
                                        <p:tav tm="100000">
                                          <p:val>
                                            <p:strVal val="#ppt_x"/>
                                          </p:val>
                                        </p:tav>
                                      </p:tavLst>
                                    </p:anim>
                                    <p:anim calcmode="lin" valueType="num">
                                      <p:cBhvr>
                                        <p:cTn id="12" dur="1000" fill="hold"/>
                                        <p:tgtEl>
                                          <p:spTgt spid="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g27b8172e565_0_0" descr="Trump en prison, le pape en égérie de mode : une intelligence artificielle  sème la zizanie sur Internet - L'Avenir"/>
          <p:cNvPicPr preferRelativeResize="0">
            <a:picLocks noChangeAspect="1"/>
          </p:cNvPicPr>
          <p:nvPr/>
        </p:nvPicPr>
        <p:blipFill rotWithShape="1">
          <a:blip r:embed="rId3">
            <a:alphaModFix/>
          </a:blip>
          <a:srcRect l="10468" t="1277" r="64102" b="1704"/>
          <a:stretch/>
        </p:blipFill>
        <p:spPr>
          <a:xfrm>
            <a:off x="5984877" y="1907459"/>
            <a:ext cx="2629743" cy="4869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5" name="Google Shape;135;g27b8172e565_0_0" descr="Le pape en doudoune, Emmanuel Macron en manifestation... comment  reconnaître des images générées par des IA"/>
          <p:cNvPicPr preferRelativeResize="0">
            <a:picLocks noChangeAspect="1"/>
          </p:cNvPicPr>
          <p:nvPr/>
        </p:nvPicPr>
        <p:blipFill rotWithShape="1">
          <a:blip r:embed="rId4">
            <a:alphaModFix/>
          </a:blip>
          <a:srcRect r="69693"/>
          <a:stretch/>
        </p:blipFill>
        <p:spPr>
          <a:xfrm>
            <a:off x="3145070" y="1907459"/>
            <a:ext cx="2624260" cy="4869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6" name="Google Shape;136;g27b8172e565_0_0"/>
          <p:cNvPicPr preferRelativeResize="0">
            <a:picLocks noChangeAspect="1"/>
          </p:cNvPicPr>
          <p:nvPr/>
        </p:nvPicPr>
        <p:blipFill rotWithShape="1">
          <a:blip r:embed="rId5">
            <a:alphaModFix/>
          </a:blip>
          <a:srcRect l="28582" r="28097"/>
          <a:stretch/>
        </p:blipFill>
        <p:spPr>
          <a:xfrm>
            <a:off x="116840" y="1907459"/>
            <a:ext cx="2812683" cy="4869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1" name="Google Shape;141;g27b8172e565_0_0"/>
          <p:cNvPicPr preferRelativeResize="0">
            <a:picLocks noChangeAspect="1"/>
          </p:cNvPicPr>
          <p:nvPr/>
        </p:nvPicPr>
        <p:blipFill>
          <a:blip r:embed="rId6">
            <a:alphaModFix/>
          </a:blip>
          <a:stretch>
            <a:fillRect/>
          </a:stretch>
        </p:blipFill>
        <p:spPr>
          <a:xfrm>
            <a:off x="8830167" y="1907459"/>
            <a:ext cx="3244994" cy="4869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3" name="Google Shape;133;g27b8172e565_0_0"/>
          <p:cNvSpPr txBox="1">
            <a:spLocks noGrp="1"/>
          </p:cNvSpPr>
          <p:nvPr>
            <p:ph type="title"/>
          </p:nvPr>
        </p:nvSpPr>
        <p:spPr>
          <a:xfrm>
            <a:off x="322460" y="0"/>
            <a:ext cx="10193100" cy="11193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300"/>
              <a:t>Ces images choc qui ont fait le buzz !</a:t>
            </a:r>
            <a:endParaRPr/>
          </a:p>
        </p:txBody>
      </p:sp>
      <p:pic>
        <p:nvPicPr>
          <p:cNvPr id="137" name="Google Shape;137;g27b8172e565_0_0"/>
          <p:cNvPicPr preferRelativeResize="0"/>
          <p:nvPr/>
        </p:nvPicPr>
        <p:blipFill rotWithShape="1">
          <a:blip r:embed="rId7">
            <a:alphaModFix/>
          </a:blip>
          <a:srcRect l="19307" t="13748" r="19307" b="13748"/>
          <a:stretch/>
        </p:blipFill>
        <p:spPr>
          <a:xfrm>
            <a:off x="445416" y="3883023"/>
            <a:ext cx="2155530" cy="1589162"/>
          </a:xfrm>
          <a:prstGeom prst="rect">
            <a:avLst/>
          </a:prstGeom>
          <a:noFill/>
          <a:ln>
            <a:noFill/>
          </a:ln>
        </p:spPr>
      </p:pic>
      <p:sp>
        <p:nvSpPr>
          <p:cNvPr id="140" name="Google Shape;140;g27b8172e565_0_0"/>
          <p:cNvSpPr/>
          <p:nvPr/>
        </p:nvSpPr>
        <p:spPr>
          <a:xfrm>
            <a:off x="4457200" y="881192"/>
            <a:ext cx="3294748" cy="1120234"/>
          </a:xfrm>
          <a:prstGeom prst="horizontalScroll">
            <a:avLst>
              <a:gd name="adj" fmla="val 19558"/>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fr-FR" sz="3300" b="1" i="1" u="none" strike="noStrike" cap="none">
                <a:solidFill>
                  <a:schemeClr val="accent3"/>
                </a:solidFill>
                <a:latin typeface="Calibri"/>
                <a:ea typeface="Calibri"/>
                <a:cs typeface="Calibri"/>
                <a:sym typeface="Calibri"/>
              </a:rPr>
              <a:t>Real </a:t>
            </a:r>
            <a:r>
              <a:rPr lang="fr-FR" sz="3300" i="1" u="none" strike="noStrike" cap="none">
                <a:solidFill>
                  <a:schemeClr val="accent3"/>
                </a:solidFill>
                <a:latin typeface="Calibri"/>
                <a:ea typeface="Calibri"/>
                <a:cs typeface="Calibri"/>
                <a:sym typeface="Calibri"/>
              </a:rPr>
              <a:t>or</a:t>
            </a:r>
            <a:r>
              <a:rPr lang="fr-FR" sz="3300" b="1" i="1" u="none" strike="noStrike" cap="none">
                <a:solidFill>
                  <a:schemeClr val="accent3"/>
                </a:solidFill>
                <a:latin typeface="Calibri"/>
                <a:ea typeface="Calibri"/>
                <a:cs typeface="Calibri"/>
                <a:sym typeface="Calibri"/>
              </a:rPr>
              <a:t> Fake </a:t>
            </a:r>
            <a:r>
              <a:rPr lang="fr-FR" sz="3300" i="1" u="none" strike="noStrike" cap="none">
                <a:solidFill>
                  <a:schemeClr val="accent3"/>
                </a:solidFill>
                <a:latin typeface="Calibri"/>
                <a:ea typeface="Calibri"/>
                <a:cs typeface="Calibri"/>
                <a:sym typeface="Calibri"/>
              </a:rPr>
              <a:t>?!</a:t>
            </a:r>
            <a:endParaRPr sz="3300" i="1" u="none" strike="noStrike" cap="none">
              <a:solidFill>
                <a:schemeClr val="accent3"/>
              </a:solidFill>
              <a:latin typeface="Calibri"/>
              <a:ea typeface="Calibri"/>
              <a:cs typeface="Calibri"/>
              <a:sym typeface="Calibri"/>
            </a:endParaRPr>
          </a:p>
        </p:txBody>
      </p:sp>
      <p:pic>
        <p:nvPicPr>
          <p:cNvPr id="5" name="Google Shape;137;g27b8172e565_0_0">
            <a:extLst>
              <a:ext uri="{FF2B5EF4-FFF2-40B4-BE49-F238E27FC236}">
                <a16:creationId xmlns:a16="http://schemas.microsoft.com/office/drawing/2014/main" id="{50F31815-74AE-71E4-0980-ADDFBD708C51}"/>
              </a:ext>
            </a:extLst>
          </p:cNvPr>
          <p:cNvPicPr preferRelativeResize="0"/>
          <p:nvPr/>
        </p:nvPicPr>
        <p:blipFill rotWithShape="1">
          <a:blip r:embed="rId7">
            <a:alphaModFix/>
          </a:blip>
          <a:srcRect l="19307" t="13748" r="19307" b="13748"/>
          <a:stretch/>
        </p:blipFill>
        <p:spPr>
          <a:xfrm>
            <a:off x="3396896" y="3883023"/>
            <a:ext cx="2155530" cy="1589162"/>
          </a:xfrm>
          <a:prstGeom prst="rect">
            <a:avLst/>
          </a:prstGeom>
          <a:noFill/>
          <a:ln>
            <a:noFill/>
          </a:ln>
        </p:spPr>
      </p:pic>
      <p:pic>
        <p:nvPicPr>
          <p:cNvPr id="6" name="Google Shape;137;g27b8172e565_0_0">
            <a:extLst>
              <a:ext uri="{FF2B5EF4-FFF2-40B4-BE49-F238E27FC236}">
                <a16:creationId xmlns:a16="http://schemas.microsoft.com/office/drawing/2014/main" id="{D79DB437-642F-891B-41F5-71D44FED5986}"/>
              </a:ext>
            </a:extLst>
          </p:cNvPr>
          <p:cNvPicPr preferRelativeResize="0"/>
          <p:nvPr/>
        </p:nvPicPr>
        <p:blipFill rotWithShape="1">
          <a:blip r:embed="rId7">
            <a:alphaModFix/>
          </a:blip>
          <a:srcRect l="19307" t="13748" r="19307" b="13748"/>
          <a:stretch/>
        </p:blipFill>
        <p:spPr>
          <a:xfrm>
            <a:off x="6348376" y="3883023"/>
            <a:ext cx="2155530" cy="1589162"/>
          </a:xfrm>
          <a:prstGeom prst="rect">
            <a:avLst/>
          </a:prstGeom>
          <a:noFill/>
          <a:ln>
            <a:noFill/>
          </a:ln>
        </p:spPr>
      </p:pic>
      <p:pic>
        <p:nvPicPr>
          <p:cNvPr id="1026" name="Picture 2">
            <a:extLst>
              <a:ext uri="{FF2B5EF4-FFF2-40B4-BE49-F238E27FC236}">
                <a16:creationId xmlns:a16="http://schemas.microsoft.com/office/drawing/2014/main" id="{9A04EE47-7F86-9950-0614-080F837572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1280" y="2077487"/>
            <a:ext cx="711160" cy="711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left)">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anim calcmode="lin" valueType="num">
                                      <p:cBhvr>
                                        <p:cTn id="13" dur="500" fill="hold"/>
                                        <p:tgtEl>
                                          <p:spTgt spid="136"/>
                                        </p:tgtEl>
                                        <p:attrNameLst>
                                          <p:attrName>ppt_x</p:attrName>
                                        </p:attrNameLst>
                                      </p:cBhvr>
                                      <p:tavLst>
                                        <p:tav tm="0">
                                          <p:val>
                                            <p:strVal val="#ppt_x"/>
                                          </p:val>
                                        </p:tav>
                                        <p:tav tm="100000">
                                          <p:val>
                                            <p:strVal val="#ppt_x"/>
                                          </p:val>
                                        </p:tav>
                                      </p:tavLst>
                                    </p:anim>
                                    <p:anim calcmode="lin" valueType="num">
                                      <p:cBhvr>
                                        <p:cTn id="14" dur="5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 calcmode="lin" valueType="num">
                                      <p:cBhvr>
                                        <p:cTn id="19" dur="500" fill="hold"/>
                                        <p:tgtEl>
                                          <p:spTgt spid="137"/>
                                        </p:tgtEl>
                                        <p:attrNameLst>
                                          <p:attrName>ppt_w</p:attrName>
                                        </p:attrNameLst>
                                      </p:cBhvr>
                                      <p:tavLst>
                                        <p:tav tm="0">
                                          <p:val>
                                            <p:fltVal val="0"/>
                                          </p:val>
                                        </p:tav>
                                        <p:tav tm="100000">
                                          <p:val>
                                            <p:strVal val="#ppt_w"/>
                                          </p:val>
                                        </p:tav>
                                      </p:tavLst>
                                    </p:anim>
                                    <p:anim calcmode="lin" valueType="num">
                                      <p:cBhvr>
                                        <p:cTn id="20" dur="500" fill="hold"/>
                                        <p:tgtEl>
                                          <p:spTgt spid="137"/>
                                        </p:tgtEl>
                                        <p:attrNameLst>
                                          <p:attrName>ppt_h</p:attrName>
                                        </p:attrNameLst>
                                      </p:cBhvr>
                                      <p:tavLst>
                                        <p:tav tm="0">
                                          <p:val>
                                            <p:fltVal val="0"/>
                                          </p:val>
                                        </p:tav>
                                        <p:tav tm="100000">
                                          <p:val>
                                            <p:strVal val="#ppt_h"/>
                                          </p:val>
                                        </p:tav>
                                      </p:tavLst>
                                    </p:anim>
                                    <p:animEffect transition="in" filter="fade">
                                      <p:cBhvr>
                                        <p:cTn id="21" dur="500"/>
                                        <p:tgtEl>
                                          <p:spTgt spid="13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anim calcmode="lin" valueType="num">
                                      <p:cBhvr>
                                        <p:cTn id="27" dur="500" fill="hold"/>
                                        <p:tgtEl>
                                          <p:spTgt spid="135"/>
                                        </p:tgtEl>
                                        <p:attrNameLst>
                                          <p:attrName>ppt_x</p:attrName>
                                        </p:attrNameLst>
                                      </p:cBhvr>
                                      <p:tavLst>
                                        <p:tav tm="0">
                                          <p:val>
                                            <p:strVal val="#ppt_x"/>
                                          </p:val>
                                        </p:tav>
                                        <p:tav tm="100000">
                                          <p:val>
                                            <p:strVal val="#ppt_x"/>
                                          </p:val>
                                        </p:tav>
                                      </p:tavLst>
                                    </p:anim>
                                    <p:anim calcmode="lin" valueType="num">
                                      <p:cBhvr>
                                        <p:cTn id="28" dur="5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500"/>
                                        <p:tgtEl>
                                          <p:spTgt spid="132"/>
                                        </p:tgtEl>
                                      </p:cBhvr>
                                    </p:animEffect>
                                    <p:anim calcmode="lin" valueType="num">
                                      <p:cBhvr>
                                        <p:cTn id="41" dur="500" fill="hold"/>
                                        <p:tgtEl>
                                          <p:spTgt spid="132"/>
                                        </p:tgtEl>
                                        <p:attrNameLst>
                                          <p:attrName>ppt_x</p:attrName>
                                        </p:attrNameLst>
                                      </p:cBhvr>
                                      <p:tavLst>
                                        <p:tav tm="0">
                                          <p:val>
                                            <p:strVal val="#ppt_x"/>
                                          </p:val>
                                        </p:tav>
                                        <p:tav tm="100000">
                                          <p:val>
                                            <p:strVal val="#ppt_x"/>
                                          </p:val>
                                        </p:tav>
                                      </p:tavLst>
                                    </p:anim>
                                    <p:anim calcmode="lin" valueType="num">
                                      <p:cBhvr>
                                        <p:cTn id="42" dur="5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1"/>
                                        </p:tgtEl>
                                        <p:attrNameLst>
                                          <p:attrName>style.visibility</p:attrName>
                                        </p:attrNameLst>
                                      </p:cBhvr>
                                      <p:to>
                                        <p:strVal val="visible"/>
                                      </p:to>
                                    </p:set>
                                    <p:animEffect transition="in" filter="barn(inVertical)">
                                      <p:cBhvr>
                                        <p:cTn id="52" dur="500"/>
                                        <p:tgtEl>
                                          <p:spTgt spid="14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wipe(down)">
                                      <p:cBhvr>
                                        <p:cTn id="57" dur="580">
                                          <p:stCondLst>
                                            <p:cond delay="0"/>
                                          </p:stCondLst>
                                        </p:cTn>
                                        <p:tgtEl>
                                          <p:spTgt spid="1026"/>
                                        </p:tgtEl>
                                      </p:cBhvr>
                                    </p:animEffect>
                                    <p:anim calcmode="lin" valueType="num">
                                      <p:cBhvr>
                                        <p:cTn id="5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63" dur="26">
                                          <p:stCondLst>
                                            <p:cond delay="650"/>
                                          </p:stCondLst>
                                        </p:cTn>
                                        <p:tgtEl>
                                          <p:spTgt spid="1026"/>
                                        </p:tgtEl>
                                      </p:cBhvr>
                                      <p:to x="100000" y="60000"/>
                                    </p:animScale>
                                    <p:animScale>
                                      <p:cBhvr>
                                        <p:cTn id="64" dur="166" decel="50000">
                                          <p:stCondLst>
                                            <p:cond delay="676"/>
                                          </p:stCondLst>
                                        </p:cTn>
                                        <p:tgtEl>
                                          <p:spTgt spid="1026"/>
                                        </p:tgtEl>
                                      </p:cBhvr>
                                      <p:to x="100000" y="100000"/>
                                    </p:animScale>
                                    <p:animScale>
                                      <p:cBhvr>
                                        <p:cTn id="65" dur="26">
                                          <p:stCondLst>
                                            <p:cond delay="1312"/>
                                          </p:stCondLst>
                                        </p:cTn>
                                        <p:tgtEl>
                                          <p:spTgt spid="1026"/>
                                        </p:tgtEl>
                                      </p:cBhvr>
                                      <p:to x="100000" y="80000"/>
                                    </p:animScale>
                                    <p:animScale>
                                      <p:cBhvr>
                                        <p:cTn id="66" dur="166" decel="50000">
                                          <p:stCondLst>
                                            <p:cond delay="1338"/>
                                          </p:stCondLst>
                                        </p:cTn>
                                        <p:tgtEl>
                                          <p:spTgt spid="1026"/>
                                        </p:tgtEl>
                                      </p:cBhvr>
                                      <p:to x="100000" y="100000"/>
                                    </p:animScale>
                                    <p:animScale>
                                      <p:cBhvr>
                                        <p:cTn id="67" dur="26">
                                          <p:stCondLst>
                                            <p:cond delay="1642"/>
                                          </p:stCondLst>
                                        </p:cTn>
                                        <p:tgtEl>
                                          <p:spTgt spid="1026"/>
                                        </p:tgtEl>
                                      </p:cBhvr>
                                      <p:to x="100000" y="90000"/>
                                    </p:animScale>
                                    <p:animScale>
                                      <p:cBhvr>
                                        <p:cTn id="68" dur="166" decel="50000">
                                          <p:stCondLst>
                                            <p:cond delay="1668"/>
                                          </p:stCondLst>
                                        </p:cTn>
                                        <p:tgtEl>
                                          <p:spTgt spid="1026"/>
                                        </p:tgtEl>
                                      </p:cBhvr>
                                      <p:to x="100000" y="100000"/>
                                    </p:animScale>
                                    <p:animScale>
                                      <p:cBhvr>
                                        <p:cTn id="69" dur="26">
                                          <p:stCondLst>
                                            <p:cond delay="1808"/>
                                          </p:stCondLst>
                                        </p:cTn>
                                        <p:tgtEl>
                                          <p:spTgt spid="1026"/>
                                        </p:tgtEl>
                                      </p:cBhvr>
                                      <p:to x="100000" y="95000"/>
                                    </p:animScale>
                                    <p:animScale>
                                      <p:cBhvr>
                                        <p:cTn id="7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Online Media 2" title="iPhone Motion Capture Work with MOVE.ai">
            <a:hlinkClick r:id="" action="ppaction://media"/>
            <a:extLst>
              <a:ext uri="{FF2B5EF4-FFF2-40B4-BE49-F238E27FC236}">
                <a16:creationId xmlns:a16="http://schemas.microsoft.com/office/drawing/2014/main" id="{7F18680C-1549-0E88-64D6-543176943DF4}"/>
              </a:ext>
            </a:extLst>
          </p:cNvPr>
          <p:cNvPicPr>
            <a:picLocks noRot="1" noChangeAspect="1"/>
          </p:cNvPicPr>
          <p:nvPr>
            <a:videoFile r:link="rId1"/>
          </p:nvPr>
        </p:nvPicPr>
        <p:blipFill>
          <a:blip r:embed="rId4">
            <a:alphaModFix/>
          </a:blip>
          <a:stretch>
            <a:fillRect/>
          </a:stretch>
        </p:blipFill>
        <p:spPr>
          <a:xfrm>
            <a:off x="4577625" y="2734229"/>
            <a:ext cx="6472960" cy="3657222"/>
          </a:xfrm>
          <a:prstGeom prst="roundRect">
            <a:avLst>
              <a:gd name="adj" fmla="val 5439"/>
            </a:avLst>
          </a:prstGeom>
          <a:ln>
            <a:noFill/>
          </a:ln>
          <a:effectLst>
            <a:innerShdw blurRad="114300" dist="50800">
              <a:srgbClr val="000000">
                <a:alpha val="0"/>
              </a:srgbClr>
            </a:innerShdw>
          </a:effectLst>
        </p:spPr>
      </p:pic>
      <p:sp>
        <p:nvSpPr>
          <p:cNvPr id="501" name="Google Shape;501;g2826ee9169c_0_15"/>
          <p:cNvSpPr txBox="1"/>
          <p:nvPr/>
        </p:nvSpPr>
        <p:spPr>
          <a:xfrm rot="-490">
            <a:off x="322450" y="988313"/>
            <a:ext cx="10515600" cy="67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sng" strike="noStrike" cap="none">
                <a:solidFill>
                  <a:srgbClr val="000000"/>
                </a:solidFill>
                <a:latin typeface="Calibri"/>
                <a:ea typeface="Calibri"/>
                <a:cs typeface="Calibri"/>
                <a:sym typeface="Calibri"/>
              </a:rPr>
              <a:t>Exemple concret #2:</a:t>
            </a:r>
            <a:r>
              <a:rPr lang="fr-FR" sz="2300" b="0" i="0" u="none" strike="noStrike" cap="none">
                <a:solidFill>
                  <a:srgbClr val="000000"/>
                </a:solidFill>
                <a:latin typeface="Calibri"/>
                <a:ea typeface="Calibri"/>
                <a:cs typeface="Calibri"/>
                <a:sym typeface="Calibri"/>
              </a:rPr>
              <a:t> Détection de poses</a:t>
            </a:r>
            <a:endParaRPr sz="2300" b="0" i="0" u="none" strike="noStrike" cap="none">
              <a:solidFill>
                <a:srgbClr val="000000"/>
              </a:solidFill>
              <a:latin typeface="Calibri"/>
              <a:ea typeface="Calibri"/>
              <a:cs typeface="Calibri"/>
              <a:sym typeface="Calibri"/>
            </a:endParaRPr>
          </a:p>
        </p:txBody>
      </p:sp>
      <p:sp>
        <p:nvSpPr>
          <p:cNvPr id="502" name="Google Shape;502;g2826ee9169c_0_15"/>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r>
              <a:rPr lang="fr-FR" sz="3900"/>
              <a:t>IA analytique, exemples d'utilisation</a:t>
            </a:r>
            <a:endParaRPr lang="fr-FR"/>
          </a:p>
        </p:txBody>
      </p:sp>
      <p:sp>
        <p:nvSpPr>
          <p:cNvPr id="503" name="Google Shape;503;g2826ee9169c_0_15"/>
          <p:cNvSpPr txBox="1"/>
          <p:nvPr/>
        </p:nvSpPr>
        <p:spPr>
          <a:xfrm rot="-234">
            <a:off x="1689250" y="1845876"/>
            <a:ext cx="8813700" cy="7923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2300"/>
              <a:buFont typeface="Arial"/>
              <a:buNone/>
            </a:pPr>
            <a:r>
              <a:rPr lang="fr-FR" sz="2300" b="0" i="0" u="none" strike="noStrike" cap="none">
                <a:solidFill>
                  <a:srgbClr val="000000"/>
                </a:solidFill>
                <a:latin typeface="Calibri"/>
                <a:ea typeface="Calibri"/>
                <a:cs typeface="Calibri"/>
                <a:sym typeface="Calibri"/>
              </a:rPr>
              <a:t>Application dans l’industrie cinématographique: </a:t>
            </a:r>
            <a:endParaRPr sz="2300" b="0"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2300"/>
              <a:buFont typeface="Arial"/>
              <a:buNone/>
            </a:pPr>
            <a:r>
              <a:rPr lang="fr-FR" sz="2300" b="0" i="0" u="none" strike="noStrike" cap="none">
                <a:solidFill>
                  <a:srgbClr val="000000"/>
                </a:solidFill>
                <a:latin typeface="Calibri"/>
                <a:ea typeface="Calibri"/>
                <a:cs typeface="Calibri"/>
                <a:sym typeface="Calibri"/>
              </a:rPr>
              <a:t>la capture de mouvements (Motion Capture, ou “</a:t>
            </a:r>
            <a:r>
              <a:rPr lang="fr-FR" sz="2300" b="0" i="0" u="none" strike="noStrike" cap="none" err="1">
                <a:solidFill>
                  <a:srgbClr val="000000"/>
                </a:solidFill>
                <a:latin typeface="Calibri"/>
                <a:ea typeface="Calibri"/>
                <a:cs typeface="Calibri"/>
                <a:sym typeface="Calibri"/>
              </a:rPr>
              <a:t>MoCap</a:t>
            </a:r>
            <a:r>
              <a:rPr lang="fr-FR" sz="2300" b="0" i="0" u="none" strike="noStrike" cap="none">
                <a:solidFill>
                  <a:srgbClr val="000000"/>
                </a:solidFill>
                <a:latin typeface="Calibri"/>
                <a:ea typeface="Calibri"/>
                <a:cs typeface="Calibri"/>
                <a:sym typeface="Calibri"/>
              </a:rPr>
              <a:t>”)</a:t>
            </a:r>
            <a:endParaRPr sz="2300" b="0" i="0" u="none" strike="noStrike" cap="none">
              <a:solidFill>
                <a:srgbClr val="000000"/>
              </a:solidFill>
              <a:latin typeface="Calibri"/>
              <a:ea typeface="Calibri"/>
              <a:cs typeface="Calibri"/>
              <a:sym typeface="Calibri"/>
            </a:endParaRPr>
          </a:p>
        </p:txBody>
      </p:sp>
      <p:pic>
        <p:nvPicPr>
          <p:cNvPr id="504" name="Google Shape;504;g2826ee9169c_0_15"/>
          <p:cNvPicPr preferRelativeResize="0"/>
          <p:nvPr/>
        </p:nvPicPr>
        <p:blipFill rotWithShape="1">
          <a:blip r:embed="rId5">
            <a:alphaModFix/>
          </a:blip>
          <a:srcRect/>
          <a:stretch/>
        </p:blipFill>
        <p:spPr>
          <a:xfrm>
            <a:off x="1141415" y="2817875"/>
            <a:ext cx="2383550" cy="3573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6" name="Google Shape;506;g2826ee9169c_0_15"/>
          <p:cNvSpPr/>
          <p:nvPr/>
        </p:nvSpPr>
        <p:spPr>
          <a:xfrm>
            <a:off x="3399737" y="4239587"/>
            <a:ext cx="1116000" cy="792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A723DB28-1C38-4F72-BBDA-FF1942007A5A}"/>
              </a:ext>
            </a:extLst>
          </p:cNvPr>
          <p:cNvSpPr/>
          <p:nvPr/>
        </p:nvSpPr>
        <p:spPr>
          <a:xfrm>
            <a:off x="5480858" y="6391451"/>
            <a:ext cx="5556329" cy="400110"/>
          </a:xfrm>
          <a:prstGeom prst="rect">
            <a:avLst/>
          </a:prstGeom>
        </p:spPr>
        <p:txBody>
          <a:bodyPr wrap="none">
            <a:spAutoFit/>
          </a:bodyPr>
          <a:lstStyle/>
          <a:p>
            <a:pPr lvl="0">
              <a:buSzPts val="1400"/>
            </a:pPr>
            <a:r>
              <a:rPr lang="fr-FR" sz="2000" b="1" dirty="0">
                <a:latin typeface="Calibri" panose="020F0502020204030204" pitchFamily="34" charset="0"/>
                <a:cs typeface="Calibri" panose="020F0502020204030204" pitchFamily="34" charset="0"/>
              </a:rPr>
              <a:t>Lien vers la vidéo: </a:t>
            </a:r>
            <a:r>
              <a:rPr lang="fr-FR" sz="2000" b="1" dirty="0">
                <a:latin typeface="Calibri" panose="020F0502020204030204" pitchFamily="34" charset="0"/>
                <a:cs typeface="Calibri" panose="020F0502020204030204" pitchFamily="34" charset="0"/>
                <a:hlinkClick r:id="rId6"/>
              </a:rPr>
              <a:t>https://youtu.be/vlrmIdokOQ8</a:t>
            </a:r>
            <a:r>
              <a:rPr lang="fr-FR" sz="2000" b="1" dirty="0">
                <a:latin typeface="Calibri" panose="020F0502020204030204" pitchFamily="34" charset="0"/>
                <a:cs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wipe(left)">
                                      <p:cBhvr>
                                        <p:cTn id="12" dur="500"/>
                                        <p:tgtEl>
                                          <p:spTgt spid="50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0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2" descr="Une image contenant texte, capture d’écran, mammifère, chien&#10;&#10;Description générée automatiquement">
            <a:extLst>
              <a:ext uri="{FF2B5EF4-FFF2-40B4-BE49-F238E27FC236}">
                <a16:creationId xmlns:a16="http://schemas.microsoft.com/office/drawing/2014/main" id="{BF1FFA06-45FC-5111-B28D-FD9F2A95227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769975" y="1585613"/>
            <a:ext cx="10652050" cy="3679107"/>
          </a:xfrm>
          <a:prstGeom prst="roundRect">
            <a:avLst>
              <a:gd name="adj" fmla="val 5337"/>
            </a:avLst>
          </a:prstGeom>
          <a:ln>
            <a:noFill/>
          </a:ln>
          <a:effectLst>
            <a:outerShdw blurRad="292100" dist="139700" dir="2700000" algn="tl" rotWithShape="0">
              <a:srgbClr val="333333">
                <a:alpha val="65000"/>
              </a:srgbClr>
            </a:outerShdw>
          </a:effectLst>
        </p:spPr>
      </p:pic>
      <p:pic>
        <p:nvPicPr>
          <p:cNvPr id="3" name="Image 2" descr="Une image contenant texte, capture d’écran, mammifère, chien&#10;&#10;Description générée automatiquement">
            <a:extLst>
              <a:ext uri="{FF2B5EF4-FFF2-40B4-BE49-F238E27FC236}">
                <a16:creationId xmlns:a16="http://schemas.microsoft.com/office/drawing/2014/main" id="{C44A33B3-F0AF-C55C-85AC-49E08C840373}"/>
              </a:ext>
            </a:extLst>
          </p:cNvPr>
          <p:cNvPicPr>
            <a:picLocks noChangeAspect="1"/>
          </p:cNvPicPr>
          <p:nvPr/>
        </p:nvPicPr>
        <p:blipFill>
          <a:blip r:embed="rId5"/>
          <a:stretch>
            <a:fillRect/>
          </a:stretch>
        </p:blipFill>
        <p:spPr>
          <a:xfrm>
            <a:off x="769975" y="1593280"/>
            <a:ext cx="10652050" cy="3679107"/>
          </a:xfrm>
          <a:prstGeom prst="roundRect">
            <a:avLst>
              <a:gd name="adj" fmla="val 5702"/>
            </a:avLst>
          </a:prstGeom>
          <a:ln w="12700">
            <a:solidFill>
              <a:schemeClr val="accent1"/>
            </a:solid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DD33E788-9491-8BAF-B1B8-9E6A7F037522}"/>
              </a:ext>
            </a:extLst>
          </p:cNvPr>
          <p:cNvSpPr>
            <a:spLocks noGrp="1"/>
          </p:cNvSpPr>
          <p:nvPr>
            <p:ph type="title"/>
          </p:nvPr>
        </p:nvSpPr>
        <p:spPr/>
        <p:txBody>
          <a:bodyPr>
            <a:normAutofit/>
          </a:bodyPr>
          <a:lstStyle/>
          <a:p>
            <a:r>
              <a:rPr lang="fr-FR" sz="4000" dirty="0"/>
              <a:t>Entraîner son propre modèle de ML !</a:t>
            </a:r>
          </a:p>
        </p:txBody>
      </p:sp>
      <p:sp>
        <p:nvSpPr>
          <p:cNvPr id="4" name="Google Shape;301;p60">
            <a:extLst>
              <a:ext uri="{FF2B5EF4-FFF2-40B4-BE49-F238E27FC236}">
                <a16:creationId xmlns:a16="http://schemas.microsoft.com/office/drawing/2014/main" id="{066EE563-0C9D-55B8-D86C-F7F71F1FAA42}"/>
              </a:ext>
            </a:extLst>
          </p:cNvPr>
          <p:cNvSpPr txBox="1"/>
          <p:nvPr/>
        </p:nvSpPr>
        <p:spPr>
          <a:xfrm>
            <a:off x="3518646" y="5431706"/>
            <a:ext cx="5154708" cy="307736"/>
          </a:xfrm>
          <a:prstGeom prst="rect">
            <a:avLst/>
          </a:prstGeom>
          <a:noFill/>
          <a:ln>
            <a:noFill/>
          </a:ln>
        </p:spPr>
        <p:txBody>
          <a:bodyPr spcFirstLastPara="1" wrap="square" lIns="91425" tIns="45700" rIns="91425" bIns="45700" anchor="t" anchorCtr="0">
            <a:spAutoFit/>
          </a:bodyPr>
          <a:lstStyle/>
          <a:p>
            <a:pPr algn="ctr"/>
            <a:r>
              <a:rPr lang="fr-FR" b="0" i="0" strike="noStrike" cap="none" dirty="0">
                <a:solidFill>
                  <a:srgbClr val="000000"/>
                </a:solidFill>
                <a:sym typeface="Arial"/>
                <a:hlinkClick r:id="rId6"/>
              </a:rPr>
              <a:t>https://</a:t>
            </a:r>
            <a:r>
              <a:rPr lang="fr-FR" dirty="0">
                <a:hlinkClick r:id="rId6"/>
              </a:rPr>
              <a:t>teachablemachine</a:t>
            </a:r>
            <a:r>
              <a:rPr lang="fr-FR" b="0" i="0" strike="noStrike" cap="none" dirty="0">
                <a:solidFill>
                  <a:srgbClr val="000000"/>
                </a:solidFill>
                <a:sym typeface="Arial"/>
                <a:hlinkClick r:id="rId6"/>
              </a:rPr>
              <a:t>.withgoogle.com/</a:t>
            </a:r>
            <a:endParaRPr lang="fr-FR" sz="900" dirty="0"/>
          </a:p>
        </p:txBody>
      </p:sp>
      <p:pic>
        <p:nvPicPr>
          <p:cNvPr id="5" name="Image 2" descr="Une image contenant texte, capture d’écran, mammifère, chien&#10;&#10;Description générée automatiquement">
            <a:extLst>
              <a:ext uri="{FF2B5EF4-FFF2-40B4-BE49-F238E27FC236}">
                <a16:creationId xmlns:a16="http://schemas.microsoft.com/office/drawing/2014/main" id="{D60D6B4B-CD0B-38F9-22C4-15D8C6D7557E}"/>
              </a:ext>
            </a:extLst>
          </p:cNvPr>
          <p:cNvPicPr>
            <a:picLocks noChangeAspect="1"/>
          </p:cNvPicPr>
          <p:nvPr/>
        </p:nvPicPr>
        <p:blipFill rotWithShape="1">
          <a:blip r:embed="rId5"/>
          <a:srcRect l="67048" t="5240" r="2488" b="4663"/>
          <a:stretch/>
        </p:blipFill>
        <p:spPr>
          <a:xfrm>
            <a:off x="7912100" y="1790700"/>
            <a:ext cx="3244850" cy="3314700"/>
          </a:xfrm>
          <a:prstGeom prst="roundRect">
            <a:avLst>
              <a:gd name="adj" fmla="val 2968"/>
            </a:avLst>
          </a:prstGeom>
        </p:spPr>
      </p:pic>
      <p:sp>
        <p:nvSpPr>
          <p:cNvPr id="8" name="Rectangle: Rounded Corners 7">
            <a:extLst>
              <a:ext uri="{FF2B5EF4-FFF2-40B4-BE49-F238E27FC236}">
                <a16:creationId xmlns:a16="http://schemas.microsoft.com/office/drawing/2014/main" id="{B30F5E67-B172-D3B0-6A72-A353BC16DCBB}"/>
              </a:ext>
            </a:extLst>
          </p:cNvPr>
          <p:cNvSpPr/>
          <p:nvPr/>
        </p:nvSpPr>
        <p:spPr>
          <a:xfrm>
            <a:off x="1035050" y="1730375"/>
            <a:ext cx="3273424" cy="3375025"/>
          </a:xfrm>
          <a:prstGeom prst="roundRect">
            <a:avLst>
              <a:gd name="adj" fmla="val 4766"/>
            </a:avLst>
          </a:prstGeom>
          <a:noFill/>
          <a:ln w="127000">
            <a:solidFill>
              <a:schemeClr val="bg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B72EFCC-15D0-47F2-9397-A438538E11C4}"/>
              </a:ext>
            </a:extLst>
          </p:cNvPr>
          <p:cNvSpPr txBox="1"/>
          <p:nvPr/>
        </p:nvSpPr>
        <p:spPr>
          <a:xfrm>
            <a:off x="2077278" y="5973417"/>
            <a:ext cx="7056783" cy="369332"/>
          </a:xfrm>
          <a:prstGeom prst="rect">
            <a:avLst/>
          </a:prstGeom>
          <a:noFill/>
        </p:spPr>
        <p:txBody>
          <a:bodyPr wrap="square" rtlCol="0">
            <a:spAutoFit/>
          </a:bodyPr>
          <a:lstStyle/>
          <a:p>
            <a:r>
              <a:rPr lang="fr-FR" sz="1800" b="1" dirty="0"/>
              <a:t>Reconnaissance d’images – Exemple : pierre, feuille, ciseau</a:t>
            </a:r>
          </a:p>
        </p:txBody>
      </p:sp>
    </p:spTree>
    <p:extLst>
      <p:ext uri="{BB962C8B-B14F-4D97-AF65-F5344CB8AC3E}">
        <p14:creationId xmlns:p14="http://schemas.microsoft.com/office/powerpoint/2010/main" val="393516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10" presetClass="exit" presetSubtype="0" fill="hold" nodeType="withEffect">
                                  <p:stCondLst>
                                    <p:cond delay="75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4" name="Google Shape;514;g27d96c1700c_0_248"/>
          <p:cNvSpPr txBox="1"/>
          <p:nvPr/>
        </p:nvSpPr>
        <p:spPr>
          <a:xfrm>
            <a:off x="1363950" y="6367800"/>
            <a:ext cx="50550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200" b="0" i="0" u="sng" strike="noStrike" cap="none">
                <a:solidFill>
                  <a:schemeClr val="hlink"/>
                </a:solidFill>
                <a:latin typeface="Arial"/>
                <a:ea typeface="Arial"/>
                <a:cs typeface="Arial"/>
                <a:sym typeface="Arial"/>
                <a:hlinkClick r:id="rId3"/>
              </a:rPr>
              <a:t>https://thisxdoesnotexist.com/</a:t>
            </a:r>
            <a:r>
              <a:rPr lang="fr-FR" sz="1200" b="0" i="0" u="sng" strike="noStrike" cap="none">
                <a:solidFill>
                  <a:schemeClr val="accent1"/>
                </a:solidFill>
                <a:latin typeface="Arial"/>
                <a:ea typeface="Arial"/>
                <a:cs typeface="Arial"/>
                <a:sym typeface="Arial"/>
              </a:rPr>
              <a:t> </a:t>
            </a:r>
            <a:endParaRPr sz="1200" b="0" i="0" u="sng" strike="noStrike" cap="none">
              <a:solidFill>
                <a:schemeClr val="accent1"/>
              </a:solidFill>
              <a:latin typeface="Arial"/>
              <a:ea typeface="Arial"/>
              <a:cs typeface="Arial"/>
              <a:sym typeface="Arial"/>
            </a:endParaRPr>
          </a:p>
        </p:txBody>
      </p:sp>
      <p:sp>
        <p:nvSpPr>
          <p:cNvPr id="511" name="Google Shape;511;g27d96c1700c_0_24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Autofit/>
          </a:bodyPr>
          <a:lstStyle/>
          <a:p>
            <a:r>
              <a:rPr lang="fr-FR" sz="3900" dirty="0"/>
              <a:t>IA analytique, un autre exemple d'utilisation ?</a:t>
            </a:r>
            <a:endParaRPr lang="fr-FR" dirty="0"/>
          </a:p>
        </p:txBody>
      </p:sp>
      <p:sp>
        <p:nvSpPr>
          <p:cNvPr id="512" name="Google Shape;512;g27d96c1700c_0_248"/>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
        <p:nvSpPr>
          <p:cNvPr id="513" name="Google Shape;513;g27d96c1700c_0_248"/>
          <p:cNvSpPr txBox="1"/>
          <p:nvPr/>
        </p:nvSpPr>
        <p:spPr>
          <a:xfrm rot="-384">
            <a:off x="6544513" y="2769000"/>
            <a:ext cx="5157677" cy="1320000"/>
          </a:xfrm>
          <a:prstGeom prst="roundRect">
            <a:avLst/>
          </a:prstGeom>
          <a:ln/>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2300"/>
              <a:buFont typeface="Arial"/>
              <a:buNone/>
            </a:pPr>
            <a:r>
              <a:rPr lang="fr-FR" sz="2300" b="0" i="0" u="none" strike="noStrike" cap="none" dirty="0">
                <a:solidFill>
                  <a:srgbClr val="000000"/>
                </a:solidFill>
                <a:latin typeface="Calibri"/>
                <a:ea typeface="Calibri"/>
                <a:cs typeface="Calibri"/>
                <a:sym typeface="Calibri"/>
              </a:rPr>
              <a:t>…eh non, c’est de l’IA générative 🤡</a:t>
            </a:r>
            <a:endParaRPr sz="23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300"/>
              <a:buFont typeface="Arial"/>
              <a:buNone/>
            </a:pPr>
            <a:r>
              <a:rPr lang="fr-FR" sz="2300" b="0" i="0" u="none" strike="noStrike" cap="none" dirty="0">
                <a:solidFill>
                  <a:srgbClr val="000000"/>
                </a:solidFill>
                <a:latin typeface="Calibri"/>
                <a:ea typeface="Calibri"/>
                <a:cs typeface="Calibri"/>
                <a:sym typeface="Calibri"/>
              </a:rPr>
              <a:t>on en parle dans la partie suivante!</a:t>
            </a:r>
            <a:endParaRPr sz="2300" b="0" i="0" u="none" strike="noStrike" cap="none" dirty="0">
              <a:solidFill>
                <a:srgbClr val="000000"/>
              </a:solidFill>
              <a:latin typeface="Calibri"/>
              <a:ea typeface="Calibri"/>
              <a:cs typeface="Calibri"/>
              <a:sym typeface="Calibri"/>
            </a:endParaRPr>
          </a:p>
        </p:txBody>
      </p:sp>
      <p:sp>
        <p:nvSpPr>
          <p:cNvPr id="515" name="Google Shape;515;g27d96c1700c_0_248"/>
          <p:cNvSpPr txBox="1"/>
          <p:nvPr/>
        </p:nvSpPr>
        <p:spPr>
          <a:xfrm>
            <a:off x="1363950" y="6058500"/>
            <a:ext cx="505500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2000" b="1" i="0" u="sng" strike="noStrike" cap="none" dirty="0">
                <a:solidFill>
                  <a:schemeClr val="accent1"/>
                </a:solidFill>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https://www.thispersondoesnotexist.com/</a:t>
            </a:r>
            <a:r>
              <a:rPr lang="fr-FR" sz="2000" b="1" i="0" u="none" strike="noStrike" cap="none" dirty="0">
                <a:solidFill>
                  <a:schemeClr val="accent1"/>
                </a:solidFill>
                <a:latin typeface="Calibri" panose="020F0502020204030204" pitchFamily="34" charset="0"/>
                <a:cs typeface="Calibri" panose="020F0502020204030204" pitchFamily="34" charset="0"/>
                <a:sym typeface="Arial"/>
              </a:rPr>
              <a:t> </a:t>
            </a:r>
            <a:endParaRPr sz="2000" b="1" i="0" u="none" strike="noStrike" cap="none" dirty="0">
              <a:solidFill>
                <a:schemeClr val="accent1"/>
              </a:solidFill>
              <a:latin typeface="Calibri" panose="020F0502020204030204" pitchFamily="34" charset="0"/>
              <a:cs typeface="Calibri" panose="020F0502020204030204" pitchFamily="34" charset="0"/>
              <a:sym typeface="Arial"/>
            </a:endParaRPr>
          </a:p>
        </p:txBody>
      </p:sp>
      <p:pic>
        <p:nvPicPr>
          <p:cNvPr id="516" name="Google Shape;516;g27d96c1700c_0_248"/>
          <p:cNvPicPr preferRelativeResize="0"/>
          <p:nvPr/>
        </p:nvPicPr>
        <p:blipFill rotWithShape="1">
          <a:blip r:embed="rId5">
            <a:alphaModFix/>
          </a:blip>
          <a:srcRect/>
          <a:stretch/>
        </p:blipFill>
        <p:spPr>
          <a:xfrm>
            <a:off x="1403550" y="1120200"/>
            <a:ext cx="4975800" cy="497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
                                            <p:bg/>
                                          </p:spTgt>
                                        </p:tgtEl>
                                        <p:attrNameLst>
                                          <p:attrName>style.visibility</p:attrName>
                                        </p:attrNameLst>
                                      </p:cBhvr>
                                      <p:to>
                                        <p:strVal val="visible"/>
                                      </p:to>
                                    </p:set>
                                    <p:animEffect transition="in" filter="fade">
                                      <p:cBhvr>
                                        <p:cTn id="7" dur="500"/>
                                        <p:tgtEl>
                                          <p:spTgt spid="51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3">
                                            <p:txEl>
                                              <p:pRg st="0" end="0"/>
                                            </p:txEl>
                                          </p:spTgt>
                                        </p:tgtEl>
                                        <p:attrNameLst>
                                          <p:attrName>style.visibility</p:attrName>
                                        </p:attrNameLst>
                                      </p:cBhvr>
                                      <p:to>
                                        <p:strVal val="visible"/>
                                      </p:to>
                                    </p:set>
                                    <p:animEffect transition="in" filter="fade">
                                      <p:cBhvr>
                                        <p:cTn id="11" dur="500"/>
                                        <p:tgtEl>
                                          <p:spTgt spid="51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13">
                                            <p:txEl>
                                              <p:pRg st="2" end="2"/>
                                            </p:txEl>
                                          </p:spTgt>
                                        </p:tgtEl>
                                        <p:attrNameLst>
                                          <p:attrName>style.visibility</p:attrName>
                                        </p:attrNameLst>
                                      </p:cBhvr>
                                      <p:to>
                                        <p:strVal val="visible"/>
                                      </p:to>
                                    </p:set>
                                    <p:animEffect transition="in" filter="wipe(left)">
                                      <p:cBhvr>
                                        <p:cTn id="15" dur="500"/>
                                        <p:tgtEl>
                                          <p:spTgt spid="5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7b8172e565_0_27"/>
          <p:cNvSpPr txBox="1">
            <a:spLocks noGrp="1"/>
          </p:cNvSpPr>
          <p:nvPr>
            <p:ph type="ctrTitle"/>
          </p:nvPr>
        </p:nvSpPr>
        <p:spPr>
          <a:xfrm>
            <a:off x="1524000" y="1122363"/>
            <a:ext cx="9144000" cy="2387700"/>
          </a:xfrm>
          <a:prstGeom prst="rect">
            <a:avLst/>
          </a:prstGeom>
          <a:noFill/>
          <a:ln>
            <a:noFill/>
          </a:ln>
        </p:spPr>
        <p:txBody>
          <a:bodyPr spcFirstLastPara="1" wrap="square" lIns="45700" tIns="45700" rIns="45700" bIns="45700" anchor="b" anchorCtr="0">
            <a:noAutofit/>
          </a:bodyPr>
          <a:lstStyle/>
          <a:p>
            <a:pPr marL="0" marR="0" lvl="0" indent="0" algn="r" rtl="0">
              <a:lnSpc>
                <a:spcPct val="90000"/>
              </a:lnSpc>
              <a:spcBef>
                <a:spcPts val="0"/>
              </a:spcBef>
              <a:spcAft>
                <a:spcPts val="0"/>
              </a:spcAft>
              <a:buClr>
                <a:srgbClr val="000000"/>
              </a:buClr>
              <a:buSzPts val="5999"/>
              <a:buFont typeface="Calibri"/>
              <a:buNone/>
            </a:pPr>
            <a:r>
              <a:rPr lang="fr-FR"/>
              <a:t>Atelier Pratique - IA Générative</a:t>
            </a:r>
            <a:endParaRPr/>
          </a:p>
        </p:txBody>
      </p:sp>
      <p:sp>
        <p:nvSpPr>
          <p:cNvPr id="522" name="Google Shape;522;g27b8172e565_0_27"/>
          <p:cNvSpPr txBox="1">
            <a:spLocks noGrp="1"/>
          </p:cNvSpPr>
          <p:nvPr>
            <p:ph type="subTitle" idx="1"/>
          </p:nvPr>
        </p:nvSpPr>
        <p:spPr>
          <a:xfrm>
            <a:off x="1524000" y="3602038"/>
            <a:ext cx="9144000" cy="1655700"/>
          </a:xfrm>
          <a:prstGeom prst="rect">
            <a:avLst/>
          </a:prstGeom>
          <a:noFill/>
          <a:ln>
            <a:noFill/>
          </a:ln>
        </p:spPr>
        <p:txBody>
          <a:bodyPr spcFirstLastPara="1" wrap="square" lIns="45700" tIns="45700" rIns="45700" bIns="45700" anchor="t" anchorCtr="0">
            <a:noAutofit/>
          </a:bodyPr>
          <a:lstStyle/>
          <a:p>
            <a:pPr marL="457200" marR="0" lvl="0" indent="-228600" algn="r" rtl="0">
              <a:lnSpc>
                <a:spcPct val="90000"/>
              </a:lnSpc>
              <a:spcBef>
                <a:spcPts val="1000"/>
              </a:spcBef>
              <a:spcAft>
                <a:spcPts val="0"/>
              </a:spcAft>
              <a:buClr>
                <a:srgbClr val="888888"/>
              </a:buClr>
              <a:buSzPts val="2400"/>
              <a:buFont typeface="Arial"/>
              <a:buNone/>
            </a:pPr>
            <a:r>
              <a:rPr lang="fr-FR"/>
              <a:t>Quand la machine devient créative</a:t>
            </a:r>
            <a:endParaRPr/>
          </a:p>
        </p:txBody>
      </p:sp>
      <p:sp>
        <p:nvSpPr>
          <p:cNvPr id="523" name="Google Shape;523;g27b8172e565_0_27"/>
          <p:cNvSpPr txBox="1">
            <a:spLocks noGrp="1"/>
          </p:cNvSpPr>
          <p:nvPr>
            <p:ph type="sldNum" idx="12"/>
          </p:nvPr>
        </p:nvSpPr>
        <p:spPr>
          <a:xfrm>
            <a:off x="11917363" y="6400800"/>
            <a:ext cx="274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9"/>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3900" dirty="0"/>
              <a:t>Un peu d’histoire : Générer du </a:t>
            </a:r>
            <a:r>
              <a:rPr lang="fr-FR" sz="3900" b="1" dirty="0"/>
              <a:t>contenu</a:t>
            </a:r>
            <a:endParaRPr b="1" dirty="0"/>
          </a:p>
        </p:txBody>
      </p:sp>
      <p:sp>
        <p:nvSpPr>
          <p:cNvPr id="2" name="Flèche : bas 1">
            <a:extLst>
              <a:ext uri="{FF2B5EF4-FFF2-40B4-BE49-F238E27FC236}">
                <a16:creationId xmlns:a16="http://schemas.microsoft.com/office/drawing/2014/main" id="{89FABBBA-B1DE-7F3E-CCB6-6CA25DF314E4}"/>
              </a:ext>
            </a:extLst>
          </p:cNvPr>
          <p:cNvSpPr/>
          <p:nvPr/>
        </p:nvSpPr>
        <p:spPr>
          <a:xfrm>
            <a:off x="824753" y="1397946"/>
            <a:ext cx="2316480" cy="5253866"/>
          </a:xfrm>
          <a:prstGeom prst="downArrow">
            <a:avLst>
              <a:gd name="adj1" fmla="val 50000"/>
              <a:gd name="adj2" fmla="val 67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AF55E16-7A5E-7BD3-2C23-F5811B9DA26B}"/>
              </a:ext>
            </a:extLst>
          </p:cNvPr>
          <p:cNvSpPr/>
          <p:nvPr/>
        </p:nvSpPr>
        <p:spPr>
          <a:xfrm>
            <a:off x="1013897" y="1824843"/>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E44A675-0BAF-5DEA-3F1A-A6FDCA903990}"/>
              </a:ext>
            </a:extLst>
          </p:cNvPr>
          <p:cNvSpPr/>
          <p:nvPr/>
        </p:nvSpPr>
        <p:spPr>
          <a:xfrm>
            <a:off x="1015076" y="447961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0FF653B8-66D9-494B-774F-91D2CB2D166A}"/>
              </a:ext>
            </a:extLst>
          </p:cNvPr>
          <p:cNvSpPr/>
          <p:nvPr/>
        </p:nvSpPr>
        <p:spPr>
          <a:xfrm rot="16200000">
            <a:off x="-56679" y="4136339"/>
            <a:ext cx="1053391" cy="758549"/>
          </a:xfrm>
          <a:prstGeom prst="downArrow">
            <a:avLst>
              <a:gd name="adj1" fmla="val 67028"/>
              <a:gd name="adj2" fmla="val 835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181;g27b8172e565_0_323">
            <a:extLst>
              <a:ext uri="{FF2B5EF4-FFF2-40B4-BE49-F238E27FC236}">
                <a16:creationId xmlns:a16="http://schemas.microsoft.com/office/drawing/2014/main" id="{AA29BD7F-BB01-274E-4CDD-B62DA908CC00}"/>
              </a:ext>
            </a:extLst>
          </p:cNvPr>
          <p:cNvSpPr txBox="1">
            <a:spLocks/>
          </p:cNvSpPr>
          <p:nvPr/>
        </p:nvSpPr>
        <p:spPr>
          <a:xfrm>
            <a:off x="66975" y="4100316"/>
            <a:ext cx="674633" cy="873292"/>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2000" b="1" dirty="0">
                <a:solidFill>
                  <a:schemeClr val="bg1"/>
                </a:solidFill>
              </a:rPr>
              <a:t>2016</a:t>
            </a:r>
          </a:p>
        </p:txBody>
      </p:sp>
      <p:sp>
        <p:nvSpPr>
          <p:cNvPr id="10" name="Rectangle 9">
            <a:extLst>
              <a:ext uri="{FF2B5EF4-FFF2-40B4-BE49-F238E27FC236}">
                <a16:creationId xmlns:a16="http://schemas.microsoft.com/office/drawing/2014/main" id="{8641B47F-9DF1-BE21-B5B0-0ABF1019032B}"/>
              </a:ext>
            </a:extLst>
          </p:cNvPr>
          <p:cNvSpPr/>
          <p:nvPr/>
        </p:nvSpPr>
        <p:spPr>
          <a:xfrm>
            <a:off x="998441" y="4434060"/>
            <a:ext cx="537883" cy="2134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EE34E65-E00E-722A-C81F-7CED7A9D85F6}"/>
              </a:ext>
            </a:extLst>
          </p:cNvPr>
          <p:cNvSpPr/>
          <p:nvPr/>
        </p:nvSpPr>
        <p:spPr>
          <a:xfrm>
            <a:off x="1015076" y="276058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Google Shape;181;g27b8172e565_0_323">
            <a:extLst>
              <a:ext uri="{FF2B5EF4-FFF2-40B4-BE49-F238E27FC236}">
                <a16:creationId xmlns:a16="http://schemas.microsoft.com/office/drawing/2014/main" id="{94C63610-E79D-5D53-CA61-F85A38879F37}"/>
              </a:ext>
            </a:extLst>
          </p:cNvPr>
          <p:cNvSpPr txBox="1">
            <a:spLocks/>
          </p:cNvSpPr>
          <p:nvPr/>
        </p:nvSpPr>
        <p:spPr>
          <a:xfrm rot="16200000">
            <a:off x="495262" y="2601267"/>
            <a:ext cx="3000000" cy="139794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3600" dirty="0">
                <a:solidFill>
                  <a:schemeClr val="bg1"/>
                </a:solidFill>
              </a:rPr>
              <a:t>L’IA générative</a:t>
            </a:r>
          </a:p>
        </p:txBody>
      </p:sp>
      <p:sp>
        <p:nvSpPr>
          <p:cNvPr id="6" name="Rectangle 5">
            <a:extLst>
              <a:ext uri="{FF2B5EF4-FFF2-40B4-BE49-F238E27FC236}">
                <a16:creationId xmlns:a16="http://schemas.microsoft.com/office/drawing/2014/main" id="{149AE805-003A-1B46-66FA-84550B58E9D2}"/>
              </a:ext>
            </a:extLst>
          </p:cNvPr>
          <p:cNvSpPr/>
          <p:nvPr/>
        </p:nvSpPr>
        <p:spPr>
          <a:xfrm>
            <a:off x="1026105" y="3620097"/>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hlinkClick r:id="rId3"/>
            <a:extLst>
              <a:ext uri="{FF2B5EF4-FFF2-40B4-BE49-F238E27FC236}">
                <a16:creationId xmlns:a16="http://schemas.microsoft.com/office/drawing/2014/main" id="{4EFD5A18-1552-4A15-824D-75F4EBC8A102}"/>
              </a:ext>
            </a:extLst>
          </p:cNvPr>
          <p:cNvPicPr>
            <a:picLocks noChangeAspect="1"/>
          </p:cNvPicPr>
          <p:nvPr/>
        </p:nvPicPr>
        <p:blipFill>
          <a:blip r:embed="rId4"/>
          <a:stretch>
            <a:fillRect/>
          </a:stretch>
        </p:blipFill>
        <p:spPr>
          <a:xfrm>
            <a:off x="3160580" y="1397946"/>
            <a:ext cx="7821116" cy="4277322"/>
          </a:xfrm>
          <a:prstGeom prst="rect">
            <a:avLst/>
          </a:prstGeom>
        </p:spPr>
      </p:pic>
      <p:sp>
        <p:nvSpPr>
          <p:cNvPr id="4" name="Rectangle 3">
            <a:extLst>
              <a:ext uri="{FF2B5EF4-FFF2-40B4-BE49-F238E27FC236}">
                <a16:creationId xmlns:a16="http://schemas.microsoft.com/office/drawing/2014/main" id="{F117879A-1FB2-4A02-A7C9-C9361EAEB214}"/>
              </a:ext>
            </a:extLst>
          </p:cNvPr>
          <p:cNvSpPr/>
          <p:nvPr/>
        </p:nvSpPr>
        <p:spPr>
          <a:xfrm>
            <a:off x="3141233" y="6050210"/>
            <a:ext cx="7595349" cy="400110"/>
          </a:xfrm>
          <a:prstGeom prst="rect">
            <a:avLst/>
          </a:prstGeom>
        </p:spPr>
        <p:txBody>
          <a:bodyPr wrap="none">
            <a:spAutoFit/>
          </a:bodyPr>
          <a:lstStyle/>
          <a:p>
            <a:pPr lvl="0">
              <a:buSzPts val="1400"/>
            </a:pPr>
            <a:r>
              <a:rPr lang="fr-FR" sz="2000" b="1" dirty="0">
                <a:latin typeface="Calibri" panose="020F0502020204030204" pitchFamily="34" charset="0"/>
                <a:cs typeface="Calibri" panose="020F0502020204030204" pitchFamily="34" charset="0"/>
              </a:rPr>
              <a:t>Lien vers la vidéo : </a:t>
            </a:r>
            <a:r>
              <a:rPr lang="fr-FR" sz="2000" b="1" dirty="0">
                <a:latin typeface="Calibri" panose="020F0502020204030204" pitchFamily="34" charset="0"/>
                <a:cs typeface="Calibri" panose="020F0502020204030204" pitchFamily="34" charset="0"/>
                <a:hlinkClick r:id="rId3"/>
              </a:rPr>
              <a:t>https://www.youtube.com/watch?v=rwF-X5STYks</a:t>
            </a:r>
            <a:r>
              <a:rPr lang="fr-FR" sz="20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4838860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7b8172e565_0_17"/>
          <p:cNvSpPr txBox="1">
            <a:spLocks noGrp="1"/>
          </p:cNvSpPr>
          <p:nvPr>
            <p:ph type="title"/>
          </p:nvPr>
        </p:nvSpPr>
        <p:spPr>
          <a:xfrm>
            <a:off x="3643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A vous de jouer !</a:t>
            </a:r>
            <a:endParaRPr sz="4000" dirty="0"/>
          </a:p>
        </p:txBody>
      </p:sp>
      <p:sp>
        <p:nvSpPr>
          <p:cNvPr id="529" name="Google Shape;529;g27b8172e565_0_17"/>
          <p:cNvSpPr/>
          <p:nvPr/>
        </p:nvSpPr>
        <p:spPr>
          <a:xfrm>
            <a:off x="268150" y="1211450"/>
            <a:ext cx="7016228" cy="3315300"/>
          </a:xfrm>
          <a:prstGeom prst="roundRect">
            <a:avLst>
              <a:gd name="adj" fmla="val 5175"/>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SzPts val="2400"/>
            </a:pPr>
            <a:r>
              <a:rPr lang="fr-FR" sz="2400" b="1" i="0" u="none" strike="noStrike" cap="none" dirty="0">
                <a:solidFill>
                  <a:schemeClr val="dk1"/>
                </a:solidFill>
                <a:latin typeface="Calibri"/>
                <a:ea typeface="Calibri"/>
                <a:cs typeface="Calibri"/>
                <a:sym typeface="Calibri"/>
              </a:rPr>
              <a:t>Générez une image qui représente </a:t>
            </a:r>
            <a:r>
              <a:rPr lang="fr-FR" sz="2400" b="1" dirty="0">
                <a:solidFill>
                  <a:schemeClr val="dk1"/>
                </a:solidFill>
                <a:latin typeface="Calibri"/>
                <a:ea typeface="Calibri"/>
                <a:cs typeface="Calibri"/>
                <a:sym typeface="Calibri"/>
              </a:rPr>
              <a:t>une personne exerçant le métier d'ingénieur/technicien cible du BTS dans lequel vous étudiez</a:t>
            </a:r>
            <a:endParaRPr lang="fr-FR" sz="2400" b="1"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2300"/>
              <a:buFont typeface="Arial"/>
              <a:buNone/>
            </a:pPr>
            <a:endParaRPr sz="2000" b="0" i="0" u="none" strike="noStrike" cap="none" dirty="0">
              <a:solidFill>
                <a:schemeClr val="dk1"/>
              </a:solidFill>
              <a:latin typeface="Calibri"/>
              <a:ea typeface="Calibri"/>
              <a:cs typeface="Calibri"/>
            </a:endParaRPr>
          </a:p>
          <a:p>
            <a:pPr>
              <a:buSzPts val="2300"/>
            </a:pPr>
            <a:r>
              <a:rPr lang="fr-FR" sz="2000" b="0" i="0" u="none" strike="noStrike" cap="none" dirty="0">
                <a:solidFill>
                  <a:schemeClr val="dk1"/>
                </a:solidFill>
                <a:latin typeface="Calibri"/>
                <a:ea typeface="Calibri"/>
                <a:cs typeface="Calibri"/>
                <a:sym typeface="Calibri"/>
              </a:rPr>
              <a:t>Quelques idées</a:t>
            </a:r>
            <a:r>
              <a:rPr lang="fr-FR" sz="2000" dirty="0">
                <a:solidFill>
                  <a:schemeClr val="dk1"/>
                </a:solidFill>
                <a:latin typeface="Calibri"/>
                <a:ea typeface="Calibri"/>
                <a:cs typeface="Calibri"/>
                <a:sym typeface="Calibri"/>
              </a:rPr>
              <a:t> </a:t>
            </a:r>
            <a:r>
              <a:rPr lang="fr-FR"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endParaRPr>
          </a:p>
          <a:p>
            <a:pPr marL="914400" indent="-374650">
              <a:buClr>
                <a:schemeClr val="dk1"/>
              </a:buClr>
              <a:buSzPts val="2300"/>
              <a:buFont typeface="Calibri"/>
              <a:buChar char="-"/>
            </a:pPr>
            <a:r>
              <a:rPr lang="fr-FR" sz="2000" dirty="0">
                <a:solidFill>
                  <a:schemeClr val="dk1"/>
                </a:solidFill>
                <a:latin typeface="Calibri"/>
                <a:ea typeface="Calibri"/>
                <a:cs typeface="Calibri"/>
                <a:sym typeface="Calibri"/>
              </a:rPr>
              <a:t>Outils/machines/instruments utilisés</a:t>
            </a:r>
            <a:r>
              <a:rPr lang="fr-FR"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endParaRPr>
          </a:p>
          <a:p>
            <a:pPr marL="914400" indent="-374650">
              <a:buClr>
                <a:schemeClr val="dk1"/>
              </a:buClr>
              <a:buSzPts val="2300"/>
              <a:buFont typeface="Calibri"/>
              <a:buChar char="-"/>
            </a:pPr>
            <a:r>
              <a:rPr lang="fr-FR" sz="2000" dirty="0">
                <a:solidFill>
                  <a:schemeClr val="dk1"/>
                </a:solidFill>
                <a:latin typeface="Calibri"/>
                <a:ea typeface="Calibri"/>
                <a:cs typeface="Calibri"/>
                <a:sym typeface="Calibri"/>
              </a:rPr>
              <a:t>Environnement de travail,</a:t>
            </a:r>
            <a:endParaRPr sz="2000" b="0" i="0" u="none" strike="noStrike" cap="none" dirty="0">
              <a:solidFill>
                <a:schemeClr val="dk1"/>
              </a:solidFill>
              <a:latin typeface="Calibri"/>
              <a:ea typeface="Calibri"/>
              <a:cs typeface="Calibri"/>
            </a:endParaRPr>
          </a:p>
          <a:p>
            <a:pPr marL="914400" indent="-374650">
              <a:buClr>
                <a:schemeClr val="dk1"/>
              </a:buClr>
              <a:buSzPts val="2300"/>
              <a:buFont typeface="Calibri"/>
              <a:buChar char="-"/>
            </a:pPr>
            <a:r>
              <a:rPr lang="fr-FR" sz="2000" dirty="0">
                <a:solidFill>
                  <a:schemeClr val="dk1"/>
                </a:solidFill>
                <a:latin typeface="Calibri"/>
                <a:ea typeface="Calibri"/>
                <a:cs typeface="Calibri"/>
                <a:sym typeface="Calibri"/>
              </a:rPr>
              <a:t>Actions effectuées</a:t>
            </a:r>
            <a:endParaRPr lang="fr-FR" sz="2000" dirty="0">
              <a:solidFill>
                <a:schemeClr val="dk1"/>
              </a:solidFill>
              <a:latin typeface="Calibri"/>
              <a:ea typeface="Calibri"/>
              <a:cs typeface="Calibri"/>
            </a:endParaRPr>
          </a:p>
          <a:p>
            <a:pPr marL="914400" indent="-374650">
              <a:buClr>
                <a:schemeClr val="dk1"/>
              </a:buClr>
              <a:buSzPts val="2300"/>
              <a:buFont typeface="Calibri"/>
              <a:buChar char="-"/>
            </a:pPr>
            <a:r>
              <a:rPr lang="fr-FR" sz="2000" dirty="0">
                <a:solidFill>
                  <a:schemeClr val="dk1"/>
                </a:solidFill>
                <a:latin typeface="Calibri"/>
                <a:cs typeface="Calibri"/>
                <a:sym typeface="Calibri"/>
              </a:rPr>
              <a:t>Présence d'une tenue règlementaire</a:t>
            </a:r>
            <a:endParaRPr lang="fr-FR" sz="2000" dirty="0">
              <a:solidFill>
                <a:schemeClr val="dk1"/>
              </a:solidFill>
              <a:latin typeface="Calibri"/>
              <a:cs typeface="Calibri"/>
            </a:endParaRPr>
          </a:p>
          <a:p>
            <a:pPr marL="914400" indent="-374650">
              <a:buClr>
                <a:schemeClr val="dk1"/>
              </a:buClr>
              <a:buSzPts val="2300"/>
              <a:buFont typeface="Calibri"/>
              <a:buChar char="-"/>
            </a:pPr>
            <a:r>
              <a:rPr lang="fr-FR" sz="2000" dirty="0">
                <a:solidFill>
                  <a:schemeClr val="dk1"/>
                </a:solidFill>
                <a:latin typeface="Calibri"/>
                <a:cs typeface="Calibri"/>
                <a:sym typeface="Calibri"/>
              </a:rPr>
              <a:t>Etc.</a:t>
            </a:r>
            <a:endParaRPr sz="2000" dirty="0">
              <a:solidFill>
                <a:schemeClr val="dk1"/>
              </a:solidFill>
              <a:latin typeface="Calibri"/>
              <a:cs typeface="Calibri"/>
            </a:endParaRPr>
          </a:p>
        </p:txBody>
      </p:sp>
      <p:pic>
        <p:nvPicPr>
          <p:cNvPr id="530" name="Google Shape;530;g27b8172e565_0_17" descr="Une image contenant habits, intérieur, personne, homme&#10;&#10;Description générée automatiquement"/>
          <p:cNvPicPr preferRelativeResize="0"/>
          <p:nvPr/>
        </p:nvPicPr>
        <p:blipFill rotWithShape="1">
          <a:blip r:embed="rId3"/>
          <a:srcRect/>
          <a:stretch/>
        </p:blipFill>
        <p:spPr>
          <a:xfrm>
            <a:off x="7995580" y="83647"/>
            <a:ext cx="4088519" cy="2184333"/>
          </a:xfrm>
          <a:prstGeom prst="roundRect">
            <a:avLst>
              <a:gd name="adj" fmla="val 4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32" name="Google Shape;532;g27b8172e565_0_17"/>
          <p:cNvSpPr/>
          <p:nvPr/>
        </p:nvSpPr>
        <p:spPr>
          <a:xfrm>
            <a:off x="6095999" y="2101064"/>
            <a:ext cx="6715539" cy="3705900"/>
          </a:xfrm>
          <a:prstGeom prst="teardrop">
            <a:avLst>
              <a:gd name="adj" fmla="val 10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1) Utilisez </a:t>
            </a:r>
            <a:r>
              <a:rPr lang="fr-FR" sz="3300" b="1" i="0" u="none" strike="noStrike" cap="none" dirty="0" err="1">
                <a:solidFill>
                  <a:schemeClr val="lt1"/>
                </a:solidFill>
                <a:latin typeface="Calibri"/>
                <a:ea typeface="Calibri"/>
                <a:cs typeface="Calibri"/>
                <a:sym typeface="Calibri"/>
              </a:rPr>
              <a:t>ChatGPT</a:t>
            </a:r>
            <a:r>
              <a:rPr lang="fr-FR" sz="2800" b="0" i="0" u="none" strike="noStrike" cap="none" dirty="0">
                <a:solidFill>
                  <a:schemeClr val="lt1"/>
                </a:solidFill>
                <a:latin typeface="Calibri"/>
                <a:ea typeface="Calibri"/>
                <a:cs typeface="Calibri"/>
                <a:sym typeface="Calibri"/>
              </a:rPr>
              <a:t> </a:t>
            </a:r>
            <a:r>
              <a:rPr lang="fr-FR" sz="2400" b="0" i="0" u="none" strike="noStrike" cap="none" dirty="0">
                <a:solidFill>
                  <a:schemeClr val="lt1"/>
                </a:solidFill>
                <a:latin typeface="Calibri"/>
                <a:ea typeface="Calibri"/>
                <a:cs typeface="Calibri"/>
                <a:sym typeface="Calibri"/>
              </a:rPr>
              <a:t>pour </a:t>
            </a:r>
            <a:r>
              <a:rPr lang="fr-FR" sz="2400" b="1" i="0" u="none" strike="noStrike" cap="none" dirty="0">
                <a:solidFill>
                  <a:schemeClr val="lt1"/>
                </a:solidFill>
                <a:latin typeface="Calibri"/>
                <a:ea typeface="Calibri"/>
                <a:cs typeface="Calibri"/>
                <a:sym typeface="Calibri"/>
              </a:rPr>
              <a:t>générer des prompts</a:t>
            </a:r>
            <a:r>
              <a:rPr lang="fr-FR" sz="2400" b="0" i="0" u="none" strike="noStrike" cap="none" dirty="0">
                <a:solidFill>
                  <a:schemeClr val="lt1"/>
                </a:solidFill>
                <a:latin typeface="Calibri"/>
                <a:ea typeface="Calibri"/>
                <a:cs typeface="Calibri"/>
                <a:sym typeface="Calibri"/>
              </a:rPr>
              <a:t> et/ou pour les </a:t>
            </a:r>
            <a:r>
              <a:rPr lang="fr-FR" sz="2400" b="1" i="0" u="none" strike="noStrike" cap="none" dirty="0">
                <a:solidFill>
                  <a:schemeClr val="lt1"/>
                </a:solidFill>
                <a:latin typeface="Calibri"/>
                <a:ea typeface="Calibri"/>
                <a:cs typeface="Calibri"/>
                <a:sym typeface="Calibri"/>
              </a:rPr>
              <a:t>traduire en Anglais </a:t>
            </a:r>
            <a:endParaRPr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dirty="0">
              <a:solidFill>
                <a:schemeClr val="lt1"/>
              </a:solidFill>
              <a:latin typeface="Calibri"/>
              <a:ea typeface="Calibri"/>
              <a:cs typeface="Calibri"/>
              <a:sym typeface="Calibri"/>
            </a:endParaRPr>
          </a:p>
          <a:p>
            <a:pPr marL="457200" marR="0" lvl="0" indent="0" rtl="0">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2) Utilisez</a:t>
            </a:r>
            <a:r>
              <a:rPr lang="fr-FR" sz="2400" b="1" dirty="0">
                <a:solidFill>
                  <a:schemeClr val="lt1"/>
                </a:solidFill>
                <a:latin typeface="Calibri"/>
                <a:ea typeface="Calibri"/>
                <a:cs typeface="Calibri"/>
                <a:sym typeface="Calibri"/>
              </a:rPr>
              <a:t> </a:t>
            </a:r>
            <a:r>
              <a:rPr lang="fr-FR" sz="3200" b="1" i="0" u="none" strike="noStrike" cap="none" dirty="0" err="1">
                <a:solidFill>
                  <a:schemeClr val="lt1"/>
                </a:solidFill>
                <a:latin typeface="Calibri"/>
                <a:ea typeface="Calibri"/>
                <a:cs typeface="Calibri"/>
                <a:sym typeface="Calibri"/>
              </a:rPr>
              <a:t>Dreamstudio</a:t>
            </a:r>
            <a:r>
              <a:rPr lang="fr-FR" sz="3200" b="1" i="0" u="none" strike="noStrike" cap="none" dirty="0">
                <a:solidFill>
                  <a:schemeClr val="lt1"/>
                </a:solidFill>
                <a:latin typeface="Calibri"/>
                <a:ea typeface="Calibri"/>
                <a:cs typeface="Calibri"/>
                <a:sym typeface="Calibri"/>
              </a:rPr>
              <a:t> </a:t>
            </a:r>
            <a:r>
              <a:rPr lang="fr-FR" sz="2400" b="0" i="0" u="none" strike="noStrike" cap="none" dirty="0">
                <a:solidFill>
                  <a:schemeClr val="lt1"/>
                </a:solidFill>
                <a:latin typeface="Calibri"/>
                <a:ea typeface="Calibri"/>
                <a:cs typeface="Calibri"/>
                <a:sym typeface="Calibri"/>
              </a:rPr>
              <a:t>pour</a:t>
            </a:r>
            <a:r>
              <a:rPr lang="fr-FR" sz="2400" b="1" i="0" u="none" strike="noStrike" cap="none" dirty="0">
                <a:solidFill>
                  <a:schemeClr val="lt1"/>
                </a:solidFill>
                <a:latin typeface="Calibri"/>
                <a:ea typeface="Calibri"/>
                <a:cs typeface="Calibri"/>
                <a:sym typeface="Calibri"/>
              </a:rPr>
              <a:t> générer les images</a:t>
            </a:r>
            <a:r>
              <a:rPr lang="fr-FR" sz="2400" b="0" i="0" u="none" strike="noStrike" cap="none" dirty="0">
                <a:solidFill>
                  <a:schemeClr val="lt1"/>
                </a:solidFill>
                <a:latin typeface="Calibri"/>
                <a:ea typeface="Calibri"/>
                <a:cs typeface="Calibri"/>
                <a:sym typeface="Calibri"/>
              </a:rPr>
              <a:t> </a:t>
            </a:r>
            <a:endParaRPr sz="2400" b="0" i="0" u="none" strike="noStrike" cap="none" dirty="0">
              <a:solidFill>
                <a:schemeClr val="lt1"/>
              </a:solidFill>
              <a:latin typeface="Calibri"/>
              <a:ea typeface="Calibri"/>
              <a:cs typeface="Calibri"/>
              <a:sym typeface="Calibri"/>
            </a:endParaRPr>
          </a:p>
          <a:p>
            <a:pPr marL="457200" marR="0" lvl="0" indent="0" algn="just" rtl="0">
              <a:lnSpc>
                <a:spcPct val="107916"/>
              </a:lnSpc>
              <a:spcBef>
                <a:spcPts val="80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8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94B5C87B-D07A-C5C1-4E4F-99C48CD03912}"/>
              </a:ext>
            </a:extLst>
          </p:cNvPr>
          <p:cNvGrpSpPr/>
          <p:nvPr/>
        </p:nvGrpSpPr>
        <p:grpSpPr>
          <a:xfrm>
            <a:off x="268150" y="4574272"/>
            <a:ext cx="10478620" cy="2181723"/>
            <a:chOff x="268150" y="4709050"/>
            <a:chExt cx="10478620" cy="2065303"/>
          </a:xfrm>
        </p:grpSpPr>
        <p:sp>
          <p:nvSpPr>
            <p:cNvPr id="6" name="Freeform: Shape 5">
              <a:extLst>
                <a:ext uri="{FF2B5EF4-FFF2-40B4-BE49-F238E27FC236}">
                  <a16:creationId xmlns:a16="http://schemas.microsoft.com/office/drawing/2014/main" id="{0C8C70B9-14BC-664C-3061-C91333D3BE46}"/>
                </a:ext>
              </a:extLst>
            </p:cNvPr>
            <p:cNvSpPr/>
            <p:nvPr/>
          </p:nvSpPr>
          <p:spPr>
            <a:xfrm>
              <a:off x="268150" y="4756936"/>
              <a:ext cx="10478620" cy="2017417"/>
            </a:xfrm>
            <a:custGeom>
              <a:avLst/>
              <a:gdLst>
                <a:gd name="connsiteX0" fmla="*/ 0 w 10469367"/>
                <a:gd name="connsiteY0" fmla="*/ 0 h 2106202"/>
                <a:gd name="connsiteX1" fmla="*/ 5743254 w 10469367"/>
                <a:gd name="connsiteY1" fmla="*/ 30822 h 2106202"/>
                <a:gd name="connsiteX2" fmla="*/ 5917915 w 10469367"/>
                <a:gd name="connsiteY2" fmla="*/ 267128 h 2106202"/>
                <a:gd name="connsiteX3" fmla="*/ 6369978 w 10469367"/>
                <a:gd name="connsiteY3" fmla="*/ 636997 h 2106202"/>
                <a:gd name="connsiteX4" fmla="*/ 7089169 w 10469367"/>
                <a:gd name="connsiteY4" fmla="*/ 1006867 h 2106202"/>
                <a:gd name="connsiteX5" fmla="*/ 7756989 w 10469367"/>
                <a:gd name="connsiteY5" fmla="*/ 1222624 h 2106202"/>
                <a:gd name="connsiteX6" fmla="*/ 8075488 w 10469367"/>
                <a:gd name="connsiteY6" fmla="*/ 1273995 h 2106202"/>
                <a:gd name="connsiteX7" fmla="*/ 9246742 w 10469367"/>
                <a:gd name="connsiteY7" fmla="*/ 1335640 h 2106202"/>
                <a:gd name="connsiteX8" fmla="*/ 9945385 w 10469367"/>
                <a:gd name="connsiteY8" fmla="*/ 1212350 h 2106202"/>
                <a:gd name="connsiteX9" fmla="*/ 10459092 w 10469367"/>
                <a:gd name="connsiteY9" fmla="*/ 1047964 h 2106202"/>
                <a:gd name="connsiteX10" fmla="*/ 10469367 w 10469367"/>
                <a:gd name="connsiteY10" fmla="*/ 2106202 h 2106202"/>
                <a:gd name="connsiteX11" fmla="*/ 71919 w 10469367"/>
                <a:gd name="connsiteY11" fmla="*/ 2075379 h 2106202"/>
                <a:gd name="connsiteX12" fmla="*/ 0 w 10469367"/>
                <a:gd name="connsiteY12" fmla="*/ 0 h 2106202"/>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7705618 w 10417996"/>
                <a:gd name="connsiteY5" fmla="*/ 1202075 h 2085653"/>
                <a:gd name="connsiteX6" fmla="*/ 8024117 w 10417996"/>
                <a:gd name="connsiteY6" fmla="*/ 1253446 h 2085653"/>
                <a:gd name="connsiteX7" fmla="*/ 9195371 w 10417996"/>
                <a:gd name="connsiteY7" fmla="*/ 1315091 h 2085653"/>
                <a:gd name="connsiteX8" fmla="*/ 9894014 w 10417996"/>
                <a:gd name="connsiteY8" fmla="*/ 1191801 h 2085653"/>
                <a:gd name="connsiteX9" fmla="*/ 10407721 w 10417996"/>
                <a:gd name="connsiteY9" fmla="*/ 1027415 h 2085653"/>
                <a:gd name="connsiteX10" fmla="*/ 10417996 w 10417996"/>
                <a:gd name="connsiteY10" fmla="*/ 2085653 h 2085653"/>
                <a:gd name="connsiteX11" fmla="*/ 20548 w 10417996"/>
                <a:gd name="connsiteY11" fmla="*/ 2054830 h 2085653"/>
                <a:gd name="connsiteX12" fmla="*/ 0 w 10417996"/>
                <a:gd name="connsiteY12"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7705618 w 10417996"/>
                <a:gd name="connsiteY5" fmla="*/ 1202075 h 2085653"/>
                <a:gd name="connsiteX6" fmla="*/ 8024117 w 10417996"/>
                <a:gd name="connsiteY6" fmla="*/ 1253446 h 2085653"/>
                <a:gd name="connsiteX7" fmla="*/ 9195371 w 10417996"/>
                <a:gd name="connsiteY7" fmla="*/ 1315091 h 2085653"/>
                <a:gd name="connsiteX8" fmla="*/ 9894014 w 10417996"/>
                <a:gd name="connsiteY8" fmla="*/ 1191801 h 2085653"/>
                <a:gd name="connsiteX9" fmla="*/ 10407721 w 10417996"/>
                <a:gd name="connsiteY9" fmla="*/ 1027415 h 2085653"/>
                <a:gd name="connsiteX10" fmla="*/ 10417996 w 10417996"/>
                <a:gd name="connsiteY10" fmla="*/ 2085653 h 2085653"/>
                <a:gd name="connsiteX11" fmla="*/ 20548 w 10417996"/>
                <a:gd name="connsiteY11" fmla="*/ 2054830 h 2085653"/>
                <a:gd name="connsiteX12" fmla="*/ 0 w 10417996"/>
                <a:gd name="connsiteY12"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024117 w 10417996"/>
                <a:gd name="connsiteY5" fmla="*/ 1253446 h 2085653"/>
                <a:gd name="connsiteX6" fmla="*/ 9195371 w 10417996"/>
                <a:gd name="connsiteY6" fmla="*/ 1315091 h 2085653"/>
                <a:gd name="connsiteX7" fmla="*/ 9894014 w 10417996"/>
                <a:gd name="connsiteY7" fmla="*/ 1191801 h 2085653"/>
                <a:gd name="connsiteX8" fmla="*/ 10407721 w 10417996"/>
                <a:gd name="connsiteY8" fmla="*/ 1027415 h 2085653"/>
                <a:gd name="connsiteX9" fmla="*/ 10417996 w 10417996"/>
                <a:gd name="connsiteY9" fmla="*/ 2085653 h 2085653"/>
                <a:gd name="connsiteX10" fmla="*/ 20548 w 10417996"/>
                <a:gd name="connsiteY10" fmla="*/ 2054830 h 2085653"/>
                <a:gd name="connsiteX11" fmla="*/ 0 w 10417996"/>
                <a:gd name="connsiteY11"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024117 w 10417996"/>
                <a:gd name="connsiteY5" fmla="*/ 1253446 h 2085653"/>
                <a:gd name="connsiteX6" fmla="*/ 9195371 w 10417996"/>
                <a:gd name="connsiteY6" fmla="*/ 1315091 h 2085653"/>
                <a:gd name="connsiteX7" fmla="*/ 9894014 w 10417996"/>
                <a:gd name="connsiteY7" fmla="*/ 1191801 h 2085653"/>
                <a:gd name="connsiteX8" fmla="*/ 10407721 w 10417996"/>
                <a:gd name="connsiteY8" fmla="*/ 1027415 h 2085653"/>
                <a:gd name="connsiteX9" fmla="*/ 10417996 w 10417996"/>
                <a:gd name="connsiteY9" fmla="*/ 2085653 h 2085653"/>
                <a:gd name="connsiteX10" fmla="*/ 20548 w 10417996"/>
                <a:gd name="connsiteY10" fmla="*/ 2054830 h 2085653"/>
                <a:gd name="connsiteX11" fmla="*/ 0 w 10417996"/>
                <a:gd name="connsiteY11"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024117 w 10417996"/>
                <a:gd name="connsiteY5" fmla="*/ 1253446 h 2085653"/>
                <a:gd name="connsiteX6" fmla="*/ 9894014 w 10417996"/>
                <a:gd name="connsiteY6" fmla="*/ 1191801 h 2085653"/>
                <a:gd name="connsiteX7" fmla="*/ 10407721 w 10417996"/>
                <a:gd name="connsiteY7" fmla="*/ 1027415 h 2085653"/>
                <a:gd name="connsiteX8" fmla="*/ 10417996 w 10417996"/>
                <a:gd name="connsiteY8" fmla="*/ 2085653 h 2085653"/>
                <a:gd name="connsiteX9" fmla="*/ 20548 w 10417996"/>
                <a:gd name="connsiteY9" fmla="*/ 2054830 h 2085653"/>
                <a:gd name="connsiteX10" fmla="*/ 0 w 10417996"/>
                <a:gd name="connsiteY10"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620018 w 10417996"/>
                <a:gd name="connsiteY5" fmla="*/ 1335639 h 2085653"/>
                <a:gd name="connsiteX6" fmla="*/ 9894014 w 10417996"/>
                <a:gd name="connsiteY6" fmla="*/ 1191801 h 2085653"/>
                <a:gd name="connsiteX7" fmla="*/ 10407721 w 10417996"/>
                <a:gd name="connsiteY7" fmla="*/ 1027415 h 2085653"/>
                <a:gd name="connsiteX8" fmla="*/ 10417996 w 10417996"/>
                <a:gd name="connsiteY8" fmla="*/ 2085653 h 2085653"/>
                <a:gd name="connsiteX9" fmla="*/ 20548 w 10417996"/>
                <a:gd name="connsiteY9" fmla="*/ 2054830 h 2085653"/>
                <a:gd name="connsiteX10" fmla="*/ 0 w 10417996"/>
                <a:gd name="connsiteY10"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650841 w 10417996"/>
                <a:gd name="connsiteY5" fmla="*/ 1315091 h 2085653"/>
                <a:gd name="connsiteX6" fmla="*/ 9894014 w 10417996"/>
                <a:gd name="connsiteY6" fmla="*/ 1191801 h 2085653"/>
                <a:gd name="connsiteX7" fmla="*/ 10407721 w 10417996"/>
                <a:gd name="connsiteY7" fmla="*/ 1027415 h 2085653"/>
                <a:gd name="connsiteX8" fmla="*/ 10417996 w 10417996"/>
                <a:gd name="connsiteY8" fmla="*/ 2085653 h 2085653"/>
                <a:gd name="connsiteX9" fmla="*/ 20548 w 10417996"/>
                <a:gd name="connsiteY9" fmla="*/ 2054830 h 2085653"/>
                <a:gd name="connsiteX10" fmla="*/ 0 w 10417996"/>
                <a:gd name="connsiteY10"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8650841 w 10417996"/>
                <a:gd name="connsiteY5" fmla="*/ 1315091 h 2085653"/>
                <a:gd name="connsiteX6" fmla="*/ 9894014 w 10417996"/>
                <a:gd name="connsiteY6" fmla="*/ 1191801 h 2085653"/>
                <a:gd name="connsiteX7" fmla="*/ 10407721 w 10417996"/>
                <a:gd name="connsiteY7" fmla="*/ 1027415 h 2085653"/>
                <a:gd name="connsiteX8" fmla="*/ 10417996 w 10417996"/>
                <a:gd name="connsiteY8" fmla="*/ 2085653 h 2085653"/>
                <a:gd name="connsiteX9" fmla="*/ 20548 w 10417996"/>
                <a:gd name="connsiteY9" fmla="*/ 2054830 h 2085653"/>
                <a:gd name="connsiteX10" fmla="*/ 0 w 10417996"/>
                <a:gd name="connsiteY10"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894014 w 10417996"/>
                <a:gd name="connsiteY5" fmla="*/ 1191801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144000 w 10417996"/>
                <a:gd name="connsiteY5" fmla="*/ 1263720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144000 w 10417996"/>
                <a:gd name="connsiteY5" fmla="*/ 1263720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144000 w 10417996"/>
                <a:gd name="connsiteY5" fmla="*/ 1263720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051533 w 10417996"/>
                <a:gd name="connsiteY5" fmla="*/ 1284268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6318607 w 10417996"/>
                <a:gd name="connsiteY3" fmla="*/ 616448 h 2085653"/>
                <a:gd name="connsiteX4" fmla="*/ 7037798 w 10417996"/>
                <a:gd name="connsiteY4" fmla="*/ 986318 h 2085653"/>
                <a:gd name="connsiteX5" fmla="*/ 9051533 w 10417996"/>
                <a:gd name="connsiteY5" fmla="*/ 1284268 h 2085653"/>
                <a:gd name="connsiteX6" fmla="*/ 10407721 w 10417996"/>
                <a:gd name="connsiteY6" fmla="*/ 1027415 h 2085653"/>
                <a:gd name="connsiteX7" fmla="*/ 10417996 w 10417996"/>
                <a:gd name="connsiteY7" fmla="*/ 2085653 h 2085653"/>
                <a:gd name="connsiteX8" fmla="*/ 20548 w 10417996"/>
                <a:gd name="connsiteY8" fmla="*/ 2054830 h 2085653"/>
                <a:gd name="connsiteX9" fmla="*/ 0 w 10417996"/>
                <a:gd name="connsiteY9"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7037798 w 10417996"/>
                <a:gd name="connsiteY3" fmla="*/ 986318 h 2085653"/>
                <a:gd name="connsiteX4" fmla="*/ 9051533 w 10417996"/>
                <a:gd name="connsiteY4" fmla="*/ 1284268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7017249 w 10417996"/>
                <a:gd name="connsiteY3" fmla="*/ 1027415 h 2085653"/>
                <a:gd name="connsiteX4" fmla="*/ 9051533 w 10417996"/>
                <a:gd name="connsiteY4" fmla="*/ 1284268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5866544 w 10417996"/>
                <a:gd name="connsiteY2" fmla="*/ 246579 h 2085653"/>
                <a:gd name="connsiteX3" fmla="*/ 7017249 w 10417996"/>
                <a:gd name="connsiteY3" fmla="*/ 1027415 h 2085653"/>
                <a:gd name="connsiteX4" fmla="*/ 9051533 w 10417996"/>
                <a:gd name="connsiteY4" fmla="*/ 1284268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7017249 w 10417996"/>
                <a:gd name="connsiteY2" fmla="*/ 1027415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7017249 w 10417996"/>
                <a:gd name="connsiteY2" fmla="*/ 1027415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678202 w 10417996"/>
                <a:gd name="connsiteY2" fmla="*/ 986318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09025 w 10417996"/>
                <a:gd name="connsiteY2" fmla="*/ 934948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09025 w 10417996"/>
                <a:gd name="connsiteY2" fmla="*/ 934948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284268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345913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345913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345913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93852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19299 w 10417996"/>
                <a:gd name="connsiteY2" fmla="*/ 863030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91218 w 10417996"/>
                <a:gd name="connsiteY2" fmla="*/ 863030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91218 w 10417996"/>
                <a:gd name="connsiteY2" fmla="*/ 863030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9051533 w 10417996"/>
                <a:gd name="connsiteY3" fmla="*/ 1304817 h 2085653"/>
                <a:gd name="connsiteX4" fmla="*/ 10407721 w 10417996"/>
                <a:gd name="connsiteY4" fmla="*/ 1027415 h 2085653"/>
                <a:gd name="connsiteX5" fmla="*/ 10417996 w 10417996"/>
                <a:gd name="connsiteY5" fmla="*/ 2085653 h 2085653"/>
                <a:gd name="connsiteX6" fmla="*/ 20548 w 10417996"/>
                <a:gd name="connsiteY6" fmla="*/ 2054830 h 2085653"/>
                <a:gd name="connsiteX7" fmla="*/ 0 w 10417996"/>
                <a:gd name="connsiteY7"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18633 w 10417996"/>
                <a:gd name="connsiteY3" fmla="*/ 1160979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18633 w 10417996"/>
                <a:gd name="connsiteY3" fmla="*/ 1191801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18633 w 10417996"/>
                <a:gd name="connsiteY3" fmla="*/ 1191801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18633 w 10417996"/>
                <a:gd name="connsiteY3" fmla="*/ 1191801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18633 w 10417996"/>
                <a:gd name="connsiteY3" fmla="*/ 1191801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 name="connsiteX0" fmla="*/ 0 w 10417996"/>
                <a:gd name="connsiteY0" fmla="*/ 0 h 2085653"/>
                <a:gd name="connsiteX1" fmla="*/ 5691883 w 10417996"/>
                <a:gd name="connsiteY1" fmla="*/ 10273 h 2085653"/>
                <a:gd name="connsiteX2" fmla="*/ 6750121 w 10417996"/>
                <a:gd name="connsiteY2" fmla="*/ 873305 h 2085653"/>
                <a:gd name="connsiteX3" fmla="*/ 7808359 w 10417996"/>
                <a:gd name="connsiteY3" fmla="*/ 1222624 h 2085653"/>
                <a:gd name="connsiteX4" fmla="*/ 9051533 w 10417996"/>
                <a:gd name="connsiteY4" fmla="*/ 1304817 h 2085653"/>
                <a:gd name="connsiteX5" fmla="*/ 10407721 w 10417996"/>
                <a:gd name="connsiteY5" fmla="*/ 1027415 h 2085653"/>
                <a:gd name="connsiteX6" fmla="*/ 10417996 w 10417996"/>
                <a:gd name="connsiteY6" fmla="*/ 2085653 h 2085653"/>
                <a:gd name="connsiteX7" fmla="*/ 20548 w 10417996"/>
                <a:gd name="connsiteY7" fmla="*/ 2054830 h 2085653"/>
                <a:gd name="connsiteX8" fmla="*/ 0 w 10417996"/>
                <a:gd name="connsiteY8" fmla="*/ 0 h 208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996" h="2085653">
                  <a:moveTo>
                    <a:pt x="0" y="0"/>
                  </a:moveTo>
                  <a:lnTo>
                    <a:pt x="5691883" y="10273"/>
                  </a:lnTo>
                  <a:cubicBezTo>
                    <a:pt x="6051479" y="380142"/>
                    <a:pt x="6397375" y="671247"/>
                    <a:pt x="6750121" y="873305"/>
                  </a:cubicBezTo>
                  <a:cubicBezTo>
                    <a:pt x="7102867" y="1075364"/>
                    <a:pt x="7424790" y="1160979"/>
                    <a:pt x="7808359" y="1222624"/>
                  </a:cubicBezTo>
                  <a:cubicBezTo>
                    <a:pt x="8191928" y="1284269"/>
                    <a:pt x="8618306" y="1337352"/>
                    <a:pt x="9051533" y="1304817"/>
                  </a:cubicBezTo>
                  <a:cubicBezTo>
                    <a:pt x="9484760" y="1272282"/>
                    <a:pt x="9986481" y="1106183"/>
                    <a:pt x="10407721" y="1027415"/>
                  </a:cubicBezTo>
                  <a:lnTo>
                    <a:pt x="10417996" y="2085653"/>
                  </a:lnTo>
                  <a:lnTo>
                    <a:pt x="20548" y="2054830"/>
                  </a:lnTo>
                  <a:lnTo>
                    <a:pt x="0" y="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35" name="Google Shape;535;g27b8172e565_0_17"/>
            <p:cNvSpPr txBox="1"/>
            <p:nvPr/>
          </p:nvSpPr>
          <p:spPr>
            <a:xfrm>
              <a:off x="272921" y="4709050"/>
              <a:ext cx="9706500" cy="1714463"/>
            </a:xfrm>
            <a:prstGeom prst="rect">
              <a:avLst/>
            </a:prstGeom>
            <a:noFill/>
            <a:ln>
              <a:noFill/>
            </a:ln>
          </p:spPr>
          <p:txBody>
            <a:bodyPr spcFirstLastPara="1" wrap="square" lIns="91425" tIns="91425" rIns="91425" bIns="91425" anchor="t" anchorCtr="0">
              <a:spAutoFit/>
            </a:bodyPr>
            <a:lstStyle/>
            <a:p>
              <a:pPr marL="457200" marR="0" lvl="0" indent="0" algn="just" rtl="0">
                <a:lnSpc>
                  <a:spcPct val="107916"/>
                </a:lnSpc>
                <a:spcBef>
                  <a:spcPts val="0"/>
                </a:spcBef>
                <a:spcAft>
                  <a:spcPts val="0"/>
                </a:spcAft>
                <a:buClr>
                  <a:srgbClr val="000000"/>
                </a:buClr>
                <a:buSzPts val="1900"/>
                <a:buFont typeface="Arial"/>
                <a:buNone/>
              </a:pPr>
              <a:r>
                <a:rPr lang="fr-FR" sz="1900" b="1" i="0" u="none" strike="noStrike" cap="none" dirty="0">
                  <a:solidFill>
                    <a:schemeClr val="dk1"/>
                  </a:solidFill>
                  <a:latin typeface="Calibri"/>
                  <a:ea typeface="Calibri"/>
                  <a:cs typeface="Calibri"/>
                  <a:sym typeface="Calibri"/>
                </a:rPr>
                <a:t>Créez un compte sur :</a:t>
              </a:r>
              <a:endParaRPr sz="1900" b="1" i="0" u="none" strike="noStrike" cap="none" dirty="0">
                <a:solidFill>
                  <a:schemeClr val="dk1"/>
                </a:solidFill>
                <a:latin typeface="Calibri"/>
                <a:ea typeface="Calibri"/>
                <a:cs typeface="Calibri"/>
                <a:sym typeface="Calibri"/>
              </a:endParaRPr>
            </a:p>
            <a:p>
              <a:pPr marL="0" marR="0" lvl="0" indent="0" algn="just" rtl="0">
                <a:lnSpc>
                  <a:spcPct val="107916"/>
                </a:lnSpc>
                <a:spcBef>
                  <a:spcPts val="800"/>
                </a:spcBef>
                <a:spcAft>
                  <a:spcPts val="0"/>
                </a:spcAft>
                <a:buClr>
                  <a:srgbClr val="000000"/>
                </a:buClr>
                <a:buSzPts val="1800"/>
                <a:buFont typeface="Arial"/>
                <a:buNone/>
              </a:pPr>
              <a:r>
                <a:rPr lang="fr-FR" sz="1600" b="0" i="0" u="none" strike="noStrike" cap="none" dirty="0">
                  <a:solidFill>
                    <a:schemeClr val="dk1"/>
                  </a:solidFill>
                  <a:latin typeface="Calibri"/>
                  <a:ea typeface="Calibri"/>
                  <a:cs typeface="Calibri"/>
                  <a:sym typeface="Calibri"/>
                </a:rPr>
                <a:t>-&gt; </a:t>
              </a:r>
              <a:r>
                <a:rPr lang="fr-FR" sz="1600" b="0" i="0" u="none" strike="noStrike" cap="none" dirty="0" err="1">
                  <a:solidFill>
                    <a:schemeClr val="dk1"/>
                  </a:solidFill>
                  <a:latin typeface="Calibri"/>
                  <a:ea typeface="Calibri"/>
                  <a:cs typeface="Calibri"/>
                  <a:sym typeface="Calibri"/>
                </a:rPr>
                <a:t>ChatGPT</a:t>
              </a:r>
              <a:r>
                <a:rPr lang="fr-FR" sz="1600" b="0" i="0" u="none" strike="noStrike" cap="none" dirty="0">
                  <a:solidFill>
                    <a:schemeClr val="dk1"/>
                  </a:solidFill>
                  <a:latin typeface="Calibri"/>
                  <a:ea typeface="Calibri"/>
                  <a:cs typeface="Calibri"/>
                  <a:sym typeface="Calibri"/>
                </a:rPr>
                <a:t> : </a:t>
              </a:r>
              <a:r>
                <a:rPr lang="fr-FR" sz="1600" b="0" i="0" u="sng" strike="noStrike" cap="none"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https://chat.openai.com/</a:t>
              </a:r>
              <a:r>
                <a:rPr lang="fr-FR" sz="1600" b="0" i="0" u="none" strike="noStrike" cap="none" dirty="0">
                  <a:solidFill>
                    <a:schemeClr val="dk1"/>
                  </a:solidFill>
                  <a:latin typeface="Calibri"/>
                  <a:ea typeface="Calibri"/>
                  <a:cs typeface="Calibri"/>
                  <a:sym typeface="Calibri"/>
                </a:rPr>
                <a:t> (appli sur Android ou IOS)</a:t>
              </a:r>
              <a:endParaRPr sz="1600" b="0" i="0" u="none" strike="noStrike" cap="none" dirty="0">
                <a:solidFill>
                  <a:schemeClr val="dk1"/>
                </a:solidFill>
                <a:latin typeface="Calibri"/>
                <a:ea typeface="Calibri"/>
                <a:cs typeface="Calibri"/>
              </a:endParaRPr>
            </a:p>
            <a:p>
              <a:pPr>
                <a:lnSpc>
                  <a:spcPct val="107916"/>
                </a:lnSpc>
                <a:spcBef>
                  <a:spcPts val="800"/>
                </a:spcBef>
                <a:spcAft>
                  <a:spcPts val="800"/>
                </a:spcAft>
                <a:buSzPts val="1800"/>
              </a:pPr>
              <a:r>
                <a:rPr lang="fr-FR" sz="1600" b="0" i="0" u="none" strike="noStrike" cap="none" dirty="0">
                  <a:solidFill>
                    <a:schemeClr val="dk1"/>
                  </a:solidFill>
                  <a:latin typeface="Calibri"/>
                  <a:ea typeface="Calibri"/>
                  <a:cs typeface="Calibri"/>
                  <a:sym typeface="Calibri"/>
                </a:rPr>
                <a:t>-&gt; </a:t>
              </a:r>
              <a:r>
                <a:rPr lang="fr-FR" sz="1600" b="0" i="0" u="none" strike="noStrike" cap="none" dirty="0" err="1">
                  <a:solidFill>
                    <a:schemeClr val="dk1"/>
                  </a:solidFill>
                  <a:latin typeface="Calibri"/>
                  <a:ea typeface="Calibri"/>
                  <a:cs typeface="Calibri"/>
                  <a:sym typeface="Calibri"/>
                </a:rPr>
                <a:t>Dreamstudio</a:t>
              </a:r>
              <a:r>
                <a:rPr lang="fr-FR" sz="1600" b="0" i="0" u="none" strike="noStrike" cap="none" dirty="0">
                  <a:solidFill>
                    <a:schemeClr val="dk1"/>
                  </a:solidFill>
                  <a:latin typeface="Calibri"/>
                  <a:ea typeface="Calibri"/>
                  <a:cs typeface="Calibri"/>
                  <a:sym typeface="Calibri"/>
                </a:rPr>
                <a:t> : </a:t>
              </a:r>
              <a:r>
                <a:rPr lang="fr-FR" sz="1600" b="0" i="0" u="none" strike="noStrike" cap="none" dirty="0">
                  <a:solidFill>
                    <a:schemeClr val="dk1"/>
                  </a:solidFill>
                  <a:latin typeface="Calibri"/>
                  <a:ea typeface="Calibri"/>
                  <a:cs typeface="Calibri"/>
                  <a:sym typeface="Calibri"/>
                  <a:hlinkClick r:id="rId5"/>
                </a:rPr>
                <a:t>https://</a:t>
              </a:r>
              <a:r>
                <a:rPr lang="fr-FR" sz="1600" b="0" i="0" strike="noStrike" cap="none" dirty="0">
                  <a:solidFill>
                    <a:schemeClr val="tx1"/>
                  </a:solidFill>
                  <a:latin typeface="Calibri"/>
                  <a:ea typeface="Calibri"/>
                  <a:cs typeface="Calibri"/>
                  <a:sym typeface="Calibri"/>
                  <a:hlinkClick r:id="rId5"/>
                </a:rPr>
                <a:t>beta.dreamstudio.ai</a:t>
              </a:r>
              <a:r>
                <a:rPr lang="fr-FR" sz="1600" b="0" i="0" strike="noStrike" cap="none" dirty="0">
                  <a:solidFill>
                    <a:schemeClr val="tx1"/>
                  </a:solidFill>
                  <a:latin typeface="Calibri"/>
                  <a:ea typeface="Calibri"/>
                  <a:cs typeface="Calibri"/>
                  <a:sym typeface="Calibri"/>
                </a:rPr>
                <a:t>  	</a:t>
              </a:r>
              <a:r>
                <a:rPr lang="fr-FR" sz="1600" dirty="0">
                  <a:solidFill>
                    <a:schemeClr val="tx1"/>
                  </a:solidFill>
                  <a:latin typeface="Calibri"/>
                  <a:ea typeface="Calibri"/>
                  <a:cs typeface="Calibri"/>
                  <a:sym typeface="Calibri"/>
                </a:rPr>
                <a:t> </a:t>
              </a:r>
              <a:r>
                <a:rPr lang="fr-FR" sz="1600" dirty="0">
                  <a:solidFill>
                    <a:schemeClr val="dk1"/>
                  </a:solidFill>
                  <a:latin typeface="Calibri"/>
                  <a:ea typeface="Calibri"/>
                  <a:cs typeface="Calibri"/>
                  <a:sym typeface="Calibri"/>
                </a:rPr>
                <a:t>    </a:t>
              </a:r>
            </a:p>
            <a:p>
              <a:pPr>
                <a:lnSpc>
                  <a:spcPct val="107916"/>
                </a:lnSpc>
                <a:spcBef>
                  <a:spcPts val="800"/>
                </a:spcBef>
                <a:spcAft>
                  <a:spcPts val="800"/>
                </a:spcAft>
                <a:buSzPts val="1800"/>
              </a:pPr>
              <a:r>
                <a:rPr lang="fr-FR" sz="1600" dirty="0">
                  <a:solidFill>
                    <a:schemeClr val="dk1"/>
                  </a:solidFill>
                  <a:latin typeface="Calibri"/>
                  <a:cs typeface="Calibri"/>
                </a:rPr>
                <a:t>Une ressource utile pour créer vos prompts :  </a:t>
              </a:r>
              <a:r>
                <a:rPr lang="fr-FR" sz="1600" dirty="0">
                  <a:solidFill>
                    <a:schemeClr val="dk1"/>
                  </a:solidFill>
                  <a:latin typeface="Calibri"/>
                  <a:cs typeface="Calibri"/>
                  <a:hlinkClick r:id="rId6">
                    <a:extLst>
                      <a:ext uri="{A12FA001-AC4F-418D-AE19-62706E023703}">
                        <ahyp:hlinkClr xmlns:ahyp="http://schemas.microsoft.com/office/drawing/2018/hyperlinkcolor" val="tx"/>
                      </a:ext>
                    </a:extLst>
                  </a:hlinkClick>
                </a:rPr>
                <a:t>https://beta.dreamstudio.ai/prompt-guide</a:t>
              </a:r>
              <a:endParaRPr lang="fr-FR" sz="1600" dirty="0">
                <a:solidFill>
                  <a:schemeClr val="dk1"/>
                </a:solidFill>
              </a:endParaRPr>
            </a:p>
          </p:txBody>
        </p:sp>
      </p:grpSp>
      <p:sp>
        <p:nvSpPr>
          <p:cNvPr id="536" name="Google Shape;536;g27b8172e565_0_17"/>
          <p:cNvSpPr/>
          <p:nvPr/>
        </p:nvSpPr>
        <p:spPr>
          <a:xfrm>
            <a:off x="272921" y="4621183"/>
            <a:ext cx="498668" cy="373312"/>
          </a:xfrm>
          <a:prstGeom prst="homePlate">
            <a:avLst>
              <a:gd name="adj" fmla="val 50000"/>
            </a:avLst>
          </a:prstGeom>
          <a:ln/>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500"/>
                                        <p:tgtEl>
                                          <p:spTgt spid="5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30"/>
                                        </p:tgtEl>
                                        <p:attrNameLst>
                                          <p:attrName>style.visibility</p:attrName>
                                        </p:attrNameLst>
                                      </p:cBhvr>
                                      <p:to>
                                        <p:strVal val="visible"/>
                                      </p:to>
                                    </p:set>
                                    <p:animEffect transition="in" filter="barn(outVertical)">
                                      <p:cBhvr>
                                        <p:cTn id="12" dur="1000"/>
                                        <p:tgtEl>
                                          <p:spTgt spid="53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32"/>
                                        </p:tgtEl>
                                        <p:attrNameLst>
                                          <p:attrName>style.visibility</p:attrName>
                                        </p:attrNameLst>
                                      </p:cBhvr>
                                      <p:to>
                                        <p:strVal val="visible"/>
                                      </p:to>
                                    </p:set>
                                    <p:animEffect transition="in" filter="fade">
                                      <p:cBhvr>
                                        <p:cTn id="16" dur="1000"/>
                                        <p:tgtEl>
                                          <p:spTgt spid="5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36"/>
                                        </p:tgtEl>
                                        <p:attrNameLst>
                                          <p:attrName>style.visibility</p:attrName>
                                        </p:attrNameLst>
                                      </p:cBhvr>
                                      <p:to>
                                        <p:strVal val="visible"/>
                                      </p:to>
                                    </p:set>
                                    <p:animEffect transition="in" filter="wipe(left)">
                                      <p:cBhvr>
                                        <p:cTn id="24"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animBg="1"/>
      <p:bldP spid="532" grpId="0" animBg="1"/>
      <p:bldP spid="5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7b8172e565_0_454"/>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Restitution atelier IA Générative</a:t>
            </a:r>
            <a:endParaRPr sz="4000" dirty="0"/>
          </a:p>
        </p:txBody>
      </p:sp>
      <p:pic>
        <p:nvPicPr>
          <p:cNvPr id="542" name="Google Shape;542;g27b8172e565_0_454"/>
          <p:cNvPicPr preferRelativeResize="0"/>
          <p:nvPr/>
        </p:nvPicPr>
        <p:blipFill rotWithShape="1">
          <a:blip r:embed="rId3">
            <a:alphaModFix/>
          </a:blip>
          <a:srcRect/>
          <a:stretch/>
        </p:blipFill>
        <p:spPr>
          <a:xfrm>
            <a:off x="1454863" y="2494842"/>
            <a:ext cx="9282273" cy="3643917"/>
          </a:xfrm>
          <a:prstGeom prst="roundRect">
            <a:avLst>
              <a:gd name="adj" fmla="val 3772"/>
            </a:avLst>
          </a:prstGeom>
          <a:ln>
            <a:noFill/>
          </a:ln>
          <a:effectLst>
            <a:outerShdw blurRad="190500" algn="tl" rotWithShape="0">
              <a:srgbClr val="000000">
                <a:alpha val="70000"/>
              </a:srgbClr>
            </a:outerShdw>
          </a:effectLst>
        </p:spPr>
      </p:pic>
      <p:sp>
        <p:nvSpPr>
          <p:cNvPr id="543" name="Google Shape;543;g27b8172e565_0_454"/>
          <p:cNvSpPr/>
          <p:nvPr/>
        </p:nvSpPr>
        <p:spPr>
          <a:xfrm>
            <a:off x="1454863" y="1247421"/>
            <a:ext cx="9282272" cy="1120200"/>
          </a:xfrm>
          <a:prstGeom prst="roundRect">
            <a:avLst>
              <a:gd name="adj" fmla="val 1032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just" rtl="0">
              <a:lnSpc>
                <a:spcPct val="107916"/>
              </a:lnSpc>
              <a:spcBef>
                <a:spcPts val="0"/>
              </a:spcBef>
              <a:spcAft>
                <a:spcPts val="0"/>
              </a:spcAft>
              <a:buClr>
                <a:schemeClr val="dk1"/>
              </a:buClr>
              <a:buSzPts val="2000"/>
              <a:buFont typeface="Calibri"/>
              <a:buChar char="-"/>
            </a:pPr>
            <a:r>
              <a:rPr lang="fr-FR" sz="2000" b="1" i="0" u="none" strike="noStrike" cap="none">
                <a:solidFill>
                  <a:schemeClr val="dk1"/>
                </a:solidFill>
                <a:latin typeface="Calibri"/>
                <a:ea typeface="Calibri"/>
                <a:cs typeface="Calibri"/>
                <a:sym typeface="Calibri"/>
              </a:rPr>
              <a:t>Prenez une capture d’écran de l’image générée avec son prompt </a:t>
            </a:r>
            <a:endParaRPr/>
          </a:p>
          <a:p>
            <a:pPr marL="457200" marR="0" lvl="0" indent="-355600" algn="just" rtl="0">
              <a:lnSpc>
                <a:spcPct val="107916"/>
              </a:lnSpc>
              <a:spcBef>
                <a:spcPts val="0"/>
              </a:spcBef>
              <a:spcAft>
                <a:spcPts val="0"/>
              </a:spcAft>
              <a:buClr>
                <a:schemeClr val="dk1"/>
              </a:buClr>
              <a:buSzPts val="2000"/>
              <a:buFont typeface="Calibri"/>
              <a:buChar char="-"/>
            </a:pPr>
            <a:r>
              <a:rPr lang="fr-FR" sz="2000" b="1" i="0" u="none" strike="noStrike" cap="none">
                <a:solidFill>
                  <a:schemeClr val="dk1"/>
                </a:solidFill>
                <a:latin typeface="Calibri"/>
                <a:ea typeface="Calibri"/>
                <a:cs typeface="Calibri"/>
                <a:sym typeface="Calibri"/>
              </a:rPr>
              <a:t>Scannez le QR code ci-dessous</a:t>
            </a:r>
            <a:endParaRPr sz="2000" b="1" i="0" u="none" strike="noStrike" cap="none">
              <a:solidFill>
                <a:schemeClr val="dk1"/>
              </a:solidFill>
              <a:latin typeface="Calibri"/>
              <a:ea typeface="Calibri"/>
              <a:cs typeface="Calibri"/>
              <a:sym typeface="Calibri"/>
            </a:endParaRPr>
          </a:p>
          <a:p>
            <a:pPr marL="457200" marR="0" lvl="0" indent="-355600" algn="just" rtl="0">
              <a:lnSpc>
                <a:spcPct val="107916"/>
              </a:lnSpc>
              <a:spcBef>
                <a:spcPts val="0"/>
              </a:spcBef>
              <a:spcAft>
                <a:spcPts val="0"/>
              </a:spcAft>
              <a:buClr>
                <a:schemeClr val="dk1"/>
              </a:buClr>
              <a:buSzPts val="2000"/>
              <a:buFont typeface="Calibri"/>
              <a:buChar char="-"/>
            </a:pPr>
            <a:r>
              <a:rPr lang="fr-FR" sz="2000" b="1" i="0" u="none" strike="noStrike" cap="none">
                <a:solidFill>
                  <a:schemeClr val="dk1"/>
                </a:solidFill>
                <a:latin typeface="Calibri"/>
                <a:ea typeface="Calibri"/>
                <a:cs typeface="Calibri"/>
                <a:sym typeface="Calibri"/>
              </a:rPr>
              <a:t>Téléversez votre création sur </a:t>
            </a:r>
            <a:r>
              <a:rPr lang="fr-FR" sz="2000" b="1" i="0" u="none" strike="noStrike" cap="none" err="1">
                <a:solidFill>
                  <a:schemeClr val="dk1"/>
                </a:solidFill>
                <a:latin typeface="Calibri"/>
                <a:ea typeface="Calibri"/>
                <a:cs typeface="Calibri"/>
                <a:sym typeface="Calibri"/>
              </a:rPr>
              <a:t>Wooclap</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7b8172e565_0_454"/>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Restitution atelier IA Générative</a:t>
            </a:r>
            <a:endParaRPr sz="4000" dirty="0"/>
          </a:p>
        </p:txBody>
      </p:sp>
      <p:sp>
        <p:nvSpPr>
          <p:cNvPr id="543" name="Google Shape;543;g27b8172e565_0_454"/>
          <p:cNvSpPr/>
          <p:nvPr/>
        </p:nvSpPr>
        <p:spPr>
          <a:xfrm>
            <a:off x="1454863" y="1247420"/>
            <a:ext cx="9282272" cy="4355711"/>
          </a:xfrm>
          <a:prstGeom prst="roundRect">
            <a:avLst>
              <a:gd name="adj" fmla="val 1032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buClr>
                <a:schemeClr val="dk1"/>
              </a:buClr>
              <a:buSzPts val="1400"/>
            </a:pPr>
            <a:r>
              <a:rPr lang="fr-FR" sz="2800" dirty="0">
                <a:latin typeface="Calibri" panose="020F0502020204030204" pitchFamily="34" charset="0"/>
                <a:cs typeface="Calibri" panose="020F0502020204030204" pitchFamily="34" charset="0"/>
              </a:rPr>
              <a:t>- Importance de la </a:t>
            </a:r>
            <a:r>
              <a:rPr lang="fr-FR" sz="2800" b="1" dirty="0">
                <a:latin typeface="Calibri" panose="020F0502020204030204" pitchFamily="34" charset="0"/>
                <a:cs typeface="Calibri" panose="020F0502020204030204" pitchFamily="34" charset="0"/>
              </a:rPr>
              <a:t>qualité du prompt</a:t>
            </a:r>
          </a:p>
          <a:p>
            <a:pPr lvl="0">
              <a:buClr>
                <a:schemeClr val="dk1"/>
              </a:buClr>
              <a:buSzPts val="1400"/>
            </a:pPr>
            <a:r>
              <a:rPr lang="fr-FR" sz="2800" dirty="0">
                <a:latin typeface="Calibri" panose="020F0502020204030204" pitchFamily="34" charset="0"/>
                <a:cs typeface="Calibri" panose="020F0502020204030204" pitchFamily="34" charset="0"/>
              </a:rPr>
              <a:t>- Limitations de ChatGPT : </a:t>
            </a:r>
            <a:r>
              <a:rPr lang="fr-FR" sz="2800" b="1" dirty="0">
                <a:latin typeface="Calibri" panose="020F0502020204030204" pitchFamily="34" charset="0"/>
                <a:cs typeface="Calibri" panose="020F0502020204030204" pitchFamily="34" charset="0"/>
              </a:rPr>
              <a:t>prédiction du mot suivant le plus probable</a:t>
            </a:r>
            <a:r>
              <a:rPr lang="fr-FR" sz="2800" dirty="0">
                <a:latin typeface="Calibri" panose="020F0502020204030204" pitchFamily="34" charset="0"/>
                <a:cs typeface="Calibri" panose="020F0502020204030204" pitchFamily="34" charset="0"/>
              </a:rPr>
              <a:t> au vu des mots précédents qui lui ont été fournis =&gt; stats</a:t>
            </a:r>
          </a:p>
          <a:p>
            <a:pPr lvl="0">
              <a:buClr>
                <a:schemeClr val="dk1"/>
              </a:buClr>
              <a:buSzPts val="1400"/>
            </a:pPr>
            <a:r>
              <a:rPr lang="fr-FR" sz="2800" dirty="0">
                <a:latin typeface="Calibri" panose="020F0502020204030204" pitchFamily="34" charset="0"/>
                <a:cs typeface="Calibri" panose="020F0502020204030204" pitchFamily="34" charset="0"/>
              </a:rPr>
              <a:t>- </a:t>
            </a:r>
            <a:r>
              <a:rPr lang="fr-FR" sz="2800" b="1" dirty="0">
                <a:latin typeface="Calibri" panose="020F0502020204030204" pitchFamily="34" charset="0"/>
                <a:cs typeface="Calibri" panose="020F0502020204030204" pitchFamily="34" charset="0"/>
              </a:rPr>
              <a:t>Aspects éthiques </a:t>
            </a:r>
            <a:r>
              <a:rPr lang="fr-FR" sz="2800" dirty="0">
                <a:latin typeface="Calibri" panose="020F0502020204030204" pitchFamily="34" charset="0"/>
                <a:cs typeface="Calibri" panose="020F0502020204030204" pitchFamily="34" charset="0"/>
              </a:rPr>
              <a:t>: entraînement sur toutes les images présentes sur le web sans considération des droits d’auteur</a:t>
            </a:r>
          </a:p>
          <a:p>
            <a:pPr lvl="0">
              <a:buClr>
                <a:schemeClr val="dk1"/>
              </a:buClr>
              <a:buSzPts val="1400"/>
            </a:pPr>
            <a:r>
              <a:rPr lang="fr-FR" sz="2800" dirty="0">
                <a:latin typeface="Calibri" panose="020F0502020204030204" pitchFamily="34" charset="0"/>
                <a:cs typeface="Calibri" panose="020F0502020204030204" pitchFamily="34" charset="0"/>
              </a:rPr>
              <a:t>- Problème </a:t>
            </a:r>
            <a:r>
              <a:rPr lang="fr-FR" sz="2800" b="1" dirty="0">
                <a:latin typeface="Calibri" panose="020F0502020204030204" pitchFamily="34" charset="0"/>
                <a:cs typeface="Calibri" panose="020F0502020204030204" pitchFamily="34" charset="0"/>
              </a:rPr>
              <a:t>boîte noire </a:t>
            </a:r>
            <a:r>
              <a:rPr lang="fr-FR" sz="2800" dirty="0">
                <a:latin typeface="Calibri" panose="020F0502020204030204" pitchFamily="34" charset="0"/>
                <a:cs typeface="Calibri" panose="020F0502020204030204" pitchFamily="34" charset="0"/>
              </a:rPr>
              <a:t>– ChatGPT n’est pas </a:t>
            </a:r>
            <a:r>
              <a:rPr lang="fr-FR" sz="2800" dirty="0" err="1">
                <a:latin typeface="Calibri" panose="020F0502020204030204" pitchFamily="34" charset="0"/>
                <a:cs typeface="Calibri" panose="020F0502020204030204" pitchFamily="34" charset="0"/>
              </a:rPr>
              <a:t>opensource</a:t>
            </a:r>
            <a:r>
              <a:rPr lang="fr-FR" sz="2800" dirty="0">
                <a:latin typeface="Calibri" panose="020F0502020204030204" pitchFamily="34" charset="0"/>
                <a:cs typeface="Calibri" panose="020F0502020204030204" pitchFamily="34" charset="0"/>
              </a:rPr>
              <a:t> : on ne sait pas sur quel modèle/algorithmes il s’appuie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3" name="Titre 2">
            <a:extLst>
              <a:ext uri="{FF2B5EF4-FFF2-40B4-BE49-F238E27FC236}">
                <a16:creationId xmlns:a16="http://schemas.microsoft.com/office/drawing/2014/main" id="{F0567553-8130-7D01-F020-5A62FEF1A0D9}"/>
              </a:ext>
            </a:extLst>
          </p:cNvPr>
          <p:cNvSpPr>
            <a:spLocks noGrp="1"/>
          </p:cNvSpPr>
          <p:nvPr>
            <p:ph type="title"/>
          </p:nvPr>
        </p:nvSpPr>
        <p:spPr/>
        <p:txBody>
          <a:bodyPr>
            <a:normAutofit/>
          </a:bodyPr>
          <a:lstStyle/>
          <a:p>
            <a:r>
              <a:rPr lang="fr-FR" sz="4000" dirty="0" err="1"/>
              <a:t>ChatGPT</a:t>
            </a:r>
            <a:r>
              <a:rPr lang="fr-FR" sz="4000" dirty="0"/>
              <a:t>: les étapes de son entraînement</a:t>
            </a:r>
          </a:p>
        </p:txBody>
      </p:sp>
      <p:grpSp>
        <p:nvGrpSpPr>
          <p:cNvPr id="2" name="Group 1">
            <a:extLst>
              <a:ext uri="{FF2B5EF4-FFF2-40B4-BE49-F238E27FC236}">
                <a16:creationId xmlns:a16="http://schemas.microsoft.com/office/drawing/2014/main" id="{73F92096-DB8D-0E45-5E94-1D84848D105C}"/>
              </a:ext>
            </a:extLst>
          </p:cNvPr>
          <p:cNvGrpSpPr/>
          <p:nvPr/>
        </p:nvGrpSpPr>
        <p:grpSpPr>
          <a:xfrm>
            <a:off x="3080456" y="1453405"/>
            <a:ext cx="6031088" cy="4948561"/>
            <a:chOff x="2654301" y="1325034"/>
            <a:chExt cx="6031088" cy="4948561"/>
          </a:xfrm>
        </p:grpSpPr>
        <p:pic>
          <p:nvPicPr>
            <p:cNvPr id="4" name="Image 3" descr="Visualisation des entrainements GPT">
              <a:extLst>
                <a:ext uri="{FF2B5EF4-FFF2-40B4-BE49-F238E27FC236}">
                  <a16:creationId xmlns:a16="http://schemas.microsoft.com/office/drawing/2014/main" id="{9E015120-DEA2-21ED-0AC7-7C3E55E807D6}"/>
                </a:ext>
              </a:extLst>
            </p:cNvPr>
            <p:cNvPicPr>
              <a:picLocks noChangeAspect="1"/>
            </p:cNvPicPr>
            <p:nvPr/>
          </p:nvPicPr>
          <p:blipFill>
            <a:blip r:embed="rId3"/>
            <a:stretch>
              <a:fillRect/>
            </a:stretch>
          </p:blipFill>
          <p:spPr>
            <a:xfrm>
              <a:off x="2654301" y="1325034"/>
              <a:ext cx="6031088" cy="4526844"/>
            </a:xfrm>
            <a:prstGeom prst="rect">
              <a:avLst/>
            </a:prstGeom>
          </p:spPr>
        </p:pic>
        <p:sp>
          <p:nvSpPr>
            <p:cNvPr id="5" name="ZoneTexte 4">
              <a:extLst>
                <a:ext uri="{FF2B5EF4-FFF2-40B4-BE49-F238E27FC236}">
                  <a16:creationId xmlns:a16="http://schemas.microsoft.com/office/drawing/2014/main" id="{FA0FBB01-C8DA-B621-42F7-88451458F4F5}"/>
                </a:ext>
              </a:extLst>
            </p:cNvPr>
            <p:cNvSpPr txBox="1"/>
            <p:nvPr/>
          </p:nvSpPr>
          <p:spPr>
            <a:xfrm>
              <a:off x="2654301" y="5904293"/>
              <a:ext cx="6031088" cy="369302"/>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buSzPts val="1000"/>
                <a:buNone/>
                <a:defRPr sz="1000" u="sng">
                  <a:solidFill>
                    <a:schemeClr val="hlink"/>
                  </a:solidFill>
                </a:defRPr>
              </a:lvl1pPr>
            </a:lstStyle>
            <a:p>
              <a:pPr algn="ctr"/>
              <a:r>
                <a:rPr lang="en-US" sz="1200" dirty="0">
                  <a:hlinkClick r:id="rId4"/>
                </a:rPr>
                <a:t>https://www.compilatio.net/blog/fonctionnement-chatgpt</a:t>
              </a:r>
              <a:r>
                <a:rPr lang="en-US" sz="1200" dirty="0"/>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27b8172e565_0_93"/>
          <p:cNvSpPr txBox="1">
            <a:spLocks noGrp="1"/>
          </p:cNvSpPr>
          <p:nvPr>
            <p:ph type="title"/>
          </p:nvPr>
        </p:nvSpPr>
        <p:spPr>
          <a:xfrm>
            <a:off x="228600" y="0"/>
            <a:ext cx="10609500" cy="1120200"/>
          </a:xfrm>
          <a:prstGeom prst="rect">
            <a:avLst/>
          </a:prstGeom>
          <a:noFill/>
          <a:ln>
            <a:noFill/>
          </a:ln>
        </p:spPr>
        <p:txBody>
          <a:bodyPr spcFirstLastPara="1" wrap="square" lIns="45700" tIns="45700" rIns="45700" bIns="45700" anchor="ctr" anchorCtr="0">
            <a:noAutofit/>
          </a:bodyPr>
          <a:lstStyle/>
          <a:p>
            <a:r>
              <a:rPr lang="fr-FR" sz="4000" dirty="0" err="1"/>
              <a:t>ChatGPT</a:t>
            </a:r>
            <a:r>
              <a:rPr lang="fr-FR" sz="4000" dirty="0"/>
              <a:t> : les étapes de son entraînement </a:t>
            </a:r>
          </a:p>
        </p:txBody>
      </p:sp>
      <p:pic>
        <p:nvPicPr>
          <p:cNvPr id="643" name="Google Shape;643;g27b8172e565_0_93"/>
          <p:cNvPicPr preferRelativeResize="0"/>
          <p:nvPr/>
        </p:nvPicPr>
        <p:blipFill rotWithShape="1">
          <a:blip r:embed="rId3">
            <a:alphaModFix/>
          </a:blip>
          <a:srcRect/>
          <a:stretch/>
        </p:blipFill>
        <p:spPr>
          <a:xfrm>
            <a:off x="152400" y="1196400"/>
            <a:ext cx="6420818" cy="5433000"/>
          </a:xfrm>
          <a:prstGeom prst="rect">
            <a:avLst/>
          </a:prstGeom>
          <a:noFill/>
          <a:ln w="9525" cap="flat" cmpd="sng">
            <a:solidFill>
              <a:schemeClr val="dk1"/>
            </a:solidFill>
            <a:prstDash val="solid"/>
            <a:round/>
            <a:headEnd type="none" w="sm" len="sm"/>
            <a:tailEnd type="none" w="sm" len="sm"/>
          </a:ln>
        </p:spPr>
      </p:pic>
      <p:sp>
        <p:nvSpPr>
          <p:cNvPr id="644" name="Google Shape;644;g27b8172e565_0_93"/>
          <p:cNvSpPr txBox="1"/>
          <p:nvPr/>
        </p:nvSpPr>
        <p:spPr>
          <a:xfrm>
            <a:off x="152400" y="6290700"/>
            <a:ext cx="4006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0" i="0" u="sng" strike="noStrike" cap="none" dirty="0">
                <a:solidFill>
                  <a:schemeClr val="hlink"/>
                </a:solidFill>
                <a:latin typeface="Arial"/>
                <a:ea typeface="Arial"/>
                <a:cs typeface="Arial"/>
                <a:sym typeface="Arial"/>
                <a:hlinkClick r:id="rId4"/>
              </a:rPr>
              <a:t>https://twitter.com/hlntnr/status/1632030583462285312</a:t>
            </a:r>
            <a:endParaRPr sz="1000" b="0" i="0" u="sng" strike="noStrike" cap="none" dirty="0">
              <a:solidFill>
                <a:schemeClr val="hlink"/>
              </a:solidFill>
              <a:latin typeface="Arial"/>
              <a:ea typeface="Arial"/>
              <a:cs typeface="Arial"/>
              <a:sym typeface="Arial"/>
            </a:endParaRPr>
          </a:p>
        </p:txBody>
      </p:sp>
      <p:pic>
        <p:nvPicPr>
          <p:cNvPr id="645" name="Google Shape;645;g27b8172e565_0_93"/>
          <p:cNvPicPr preferRelativeResize="0"/>
          <p:nvPr/>
        </p:nvPicPr>
        <p:blipFill rotWithShape="1">
          <a:blip r:embed="rId5">
            <a:alphaModFix/>
          </a:blip>
          <a:srcRect/>
          <a:stretch/>
        </p:blipFill>
        <p:spPr>
          <a:xfrm>
            <a:off x="6791764" y="1196400"/>
            <a:ext cx="5244488" cy="4916724"/>
          </a:xfrm>
          <a:prstGeom prst="rect">
            <a:avLst/>
          </a:prstGeom>
          <a:noFill/>
          <a:ln w="9525" cap="flat" cmpd="sng">
            <a:solidFill>
              <a:schemeClr val="dk1"/>
            </a:solidFill>
            <a:prstDash val="solid"/>
            <a:round/>
            <a:headEnd type="none" w="sm" len="sm"/>
            <a:tailEnd type="none" w="sm" len="sm"/>
          </a:ln>
        </p:spPr>
      </p:pic>
      <p:sp>
        <p:nvSpPr>
          <p:cNvPr id="646" name="Google Shape;646;g27b8172e565_0_93"/>
          <p:cNvSpPr txBox="1"/>
          <p:nvPr/>
        </p:nvSpPr>
        <p:spPr>
          <a:xfrm>
            <a:off x="4158600" y="5557146"/>
            <a:ext cx="7950548" cy="1205700"/>
          </a:xfrm>
          <a:prstGeom prst="round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SzPts val="2000"/>
              <a:buFont typeface="Arial"/>
              <a:buNone/>
            </a:pPr>
            <a:r>
              <a:rPr lang="fr-FR" sz="2000" b="0" i="0" u="none" strike="noStrike" cap="none" dirty="0">
                <a:solidFill>
                  <a:srgbClr val="000000"/>
                </a:solidFill>
                <a:latin typeface="Calibri"/>
                <a:ea typeface="Calibri"/>
                <a:cs typeface="Calibri"/>
                <a:sym typeface="Calibri"/>
              </a:rPr>
              <a:t>Les modèles de langues </a:t>
            </a:r>
            <a:r>
              <a:rPr lang="fr-FR" sz="2000" b="1" i="1" u="none" strike="noStrike" cap="none" dirty="0">
                <a:solidFill>
                  <a:srgbClr val="FF0066"/>
                </a:solidFill>
                <a:latin typeface="Calibri"/>
                <a:ea typeface="Calibri"/>
                <a:cs typeface="Calibri"/>
                <a:sym typeface="Calibri"/>
              </a:rPr>
              <a:t>ne sont pas des </a:t>
            </a:r>
            <a:r>
              <a:rPr lang="fr-FR" sz="2000" b="1" i="1" u="none" strike="noStrike" cap="none">
                <a:solidFill>
                  <a:srgbClr val="FF0066"/>
                </a:solidFill>
                <a:latin typeface="Calibri"/>
                <a:ea typeface="Calibri"/>
                <a:cs typeface="Calibri"/>
                <a:sym typeface="Calibri"/>
              </a:rPr>
              <a:t>systèmes experts</a:t>
            </a:r>
            <a:r>
              <a:rPr lang="fr-FR" sz="2000" b="0" i="0" u="none" strike="noStrike" cap="none">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000"/>
              <a:buFont typeface="Arial"/>
              <a:buNone/>
            </a:pPr>
            <a:r>
              <a:rPr lang="fr-FR" sz="2000" b="0" i="0" u="none" strike="noStrike" cap="none" dirty="0">
                <a:solidFill>
                  <a:srgbClr val="000000"/>
                </a:solidFill>
                <a:latin typeface="Calibri"/>
                <a:ea typeface="Calibri"/>
                <a:cs typeface="Calibri"/>
                <a:sym typeface="Calibri"/>
              </a:rPr>
              <a:t>Ils ne font “que” prédire le mot suivant qui a le plus de </a:t>
            </a:r>
            <a:r>
              <a:rPr lang="fr-FR" sz="2000" b="0" i="1" u="none" strike="noStrike" cap="none" dirty="0">
                <a:solidFill>
                  <a:srgbClr val="000000"/>
                </a:solidFill>
                <a:latin typeface="Calibri"/>
                <a:ea typeface="Calibri"/>
                <a:cs typeface="Calibri"/>
                <a:sym typeface="Calibri"/>
              </a:rPr>
              <a:t>probabilités </a:t>
            </a:r>
            <a:r>
              <a:rPr lang="fr-FR" sz="2000" b="0" i="0" u="none" strike="noStrike" cap="none" dirty="0">
                <a:solidFill>
                  <a:srgbClr val="000000"/>
                </a:solidFill>
                <a:latin typeface="Calibri"/>
                <a:ea typeface="Calibri"/>
                <a:cs typeface="Calibri"/>
                <a:sym typeface="Calibri"/>
              </a:rPr>
              <a:t>d’être le bon en prenant en compte les mots </a:t>
            </a:r>
            <a:r>
              <a:rPr lang="fr-FR" sz="2000" b="0" i="1" u="none" strike="noStrike" cap="none" dirty="0">
                <a:solidFill>
                  <a:srgbClr val="000000"/>
                </a:solidFill>
                <a:latin typeface="Calibri"/>
                <a:ea typeface="Calibri"/>
                <a:cs typeface="Calibri"/>
                <a:sym typeface="Calibri"/>
              </a:rPr>
              <a:t>(càd: le contexte) </a:t>
            </a:r>
            <a:r>
              <a:rPr lang="fr-FR" sz="2000" b="0" i="0" u="none" strike="noStrike" cap="none" dirty="0">
                <a:solidFill>
                  <a:srgbClr val="000000"/>
                </a:solidFill>
                <a:latin typeface="Calibri"/>
                <a:ea typeface="Calibri"/>
                <a:cs typeface="Calibri"/>
                <a:sym typeface="Calibri"/>
              </a:rPr>
              <a:t>précédents !</a:t>
            </a:r>
            <a:endParaRPr sz="2000" b="0" i="0" u="none" strike="noStrike" cap="none"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wipe(left)">
                                      <p:cBhvr>
                                        <p:cTn id="7"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1920877-32DF-4772-81BD-5B2BB5CA38E6}"/>
              </a:ext>
            </a:extLst>
          </p:cNvPr>
          <p:cNvPicPr>
            <a:picLocks noChangeAspect="1"/>
          </p:cNvPicPr>
          <p:nvPr/>
        </p:nvPicPr>
        <p:blipFill>
          <a:blip r:embed="rId3"/>
          <a:stretch>
            <a:fillRect/>
          </a:stretch>
        </p:blipFill>
        <p:spPr>
          <a:xfrm>
            <a:off x="12258" y="-1"/>
            <a:ext cx="12199620" cy="6853719"/>
          </a:xfrm>
          <a:prstGeom prst="rect">
            <a:avLst/>
          </a:prstGeom>
        </p:spPr>
      </p:pic>
      <p:sp>
        <p:nvSpPr>
          <p:cNvPr id="6" name="Ellipse 5">
            <a:extLst>
              <a:ext uri="{FF2B5EF4-FFF2-40B4-BE49-F238E27FC236}">
                <a16:creationId xmlns:a16="http://schemas.microsoft.com/office/drawing/2014/main" id="{0AD08390-6C20-4007-A8F6-7C7A86934A8A}"/>
              </a:ext>
            </a:extLst>
          </p:cNvPr>
          <p:cNvSpPr/>
          <p:nvPr/>
        </p:nvSpPr>
        <p:spPr>
          <a:xfrm>
            <a:off x="8089285" y="2347218"/>
            <a:ext cx="3896266" cy="147099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00080A6-50F4-459A-97D3-8C2262814FE9}"/>
              </a:ext>
            </a:extLst>
          </p:cNvPr>
          <p:cNvSpPr/>
          <p:nvPr/>
        </p:nvSpPr>
        <p:spPr>
          <a:xfrm>
            <a:off x="8766313" y="218661"/>
            <a:ext cx="3319670" cy="77525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10203CC2-2230-4164-A440-28BC15E7F873}"/>
              </a:ext>
            </a:extLst>
          </p:cNvPr>
          <p:cNvSpPr/>
          <p:nvPr/>
        </p:nvSpPr>
        <p:spPr>
          <a:xfrm>
            <a:off x="7941365" y="3697357"/>
            <a:ext cx="1072260" cy="257423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857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3" name="Titre 2">
            <a:extLst>
              <a:ext uri="{FF2B5EF4-FFF2-40B4-BE49-F238E27FC236}">
                <a16:creationId xmlns:a16="http://schemas.microsoft.com/office/drawing/2014/main" id="{F0567553-8130-7D01-F020-5A62FEF1A0D9}"/>
              </a:ext>
            </a:extLst>
          </p:cNvPr>
          <p:cNvSpPr>
            <a:spLocks noGrp="1"/>
          </p:cNvSpPr>
          <p:nvPr>
            <p:ph type="title"/>
          </p:nvPr>
        </p:nvSpPr>
        <p:spPr>
          <a:xfrm>
            <a:off x="358344" y="0"/>
            <a:ext cx="10911015" cy="1120139"/>
          </a:xfrm>
        </p:spPr>
        <p:txBody>
          <a:bodyPr>
            <a:normAutofit/>
          </a:bodyPr>
          <a:lstStyle/>
          <a:p>
            <a:r>
              <a:rPr lang="fr-FR" sz="3900" dirty="0" err="1"/>
              <a:t>ChatGPT</a:t>
            </a:r>
            <a:r>
              <a:rPr lang="fr-FR" sz="3900" dirty="0"/>
              <a:t> : le travail humain pour l’entraîner…</a:t>
            </a:r>
          </a:p>
        </p:txBody>
      </p:sp>
      <p:pic>
        <p:nvPicPr>
          <p:cNvPr id="6" name="Média en ligne 5" title="Au Kenya, les petites mains de l'intelligence artificielle veulent être reconnues • FRANCE 24">
            <a:hlinkClick r:id="" action="ppaction://media"/>
            <a:extLst>
              <a:ext uri="{FF2B5EF4-FFF2-40B4-BE49-F238E27FC236}">
                <a16:creationId xmlns:a16="http://schemas.microsoft.com/office/drawing/2014/main" id="{3EAF89B2-731B-71EE-582D-C2480C9D46BF}"/>
              </a:ext>
            </a:extLst>
          </p:cNvPr>
          <p:cNvPicPr>
            <a:picLocks noRot="1" noChangeAspect="1"/>
          </p:cNvPicPr>
          <p:nvPr>
            <a:videoFile r:link="rId1"/>
          </p:nvPr>
        </p:nvPicPr>
        <p:blipFill>
          <a:blip r:embed="rId4"/>
          <a:stretch>
            <a:fillRect/>
          </a:stretch>
        </p:blipFill>
        <p:spPr>
          <a:xfrm>
            <a:off x="1451768" y="1120139"/>
            <a:ext cx="9288463" cy="5247994"/>
          </a:xfrm>
          <a:prstGeom prst="rect">
            <a:avLst/>
          </a:prstGeom>
        </p:spPr>
      </p:pic>
      <p:sp>
        <p:nvSpPr>
          <p:cNvPr id="2" name="Rectangle 1">
            <a:extLst>
              <a:ext uri="{FF2B5EF4-FFF2-40B4-BE49-F238E27FC236}">
                <a16:creationId xmlns:a16="http://schemas.microsoft.com/office/drawing/2014/main" id="{86660259-F8F7-4285-83EE-40F3FB4F49DF}"/>
              </a:ext>
            </a:extLst>
          </p:cNvPr>
          <p:cNvSpPr/>
          <p:nvPr/>
        </p:nvSpPr>
        <p:spPr>
          <a:xfrm>
            <a:off x="1776039" y="6368133"/>
            <a:ext cx="7566495" cy="506292"/>
          </a:xfrm>
          <a:prstGeom prst="rect">
            <a:avLst/>
          </a:prstGeom>
        </p:spPr>
        <p:txBody>
          <a:bodyPr wrap="none">
            <a:spAutoFit/>
          </a:bodyPr>
          <a:lstStyle/>
          <a:p>
            <a:pPr lvl="0" algn="just">
              <a:lnSpc>
                <a:spcPct val="150000"/>
              </a:lnSpc>
              <a:buSzPts val="1400"/>
              <a:defRPr/>
            </a:pPr>
            <a:r>
              <a:rPr lang="fr-FR" sz="2000" b="1" dirty="0">
                <a:latin typeface="Calibri" panose="020F0502020204030204" pitchFamily="34" charset="0"/>
                <a:cs typeface="Calibri" panose="020F0502020204030204" pitchFamily="34" charset="0"/>
              </a:rPr>
              <a:t>Lien de la vidéo : </a:t>
            </a:r>
            <a:r>
              <a:rPr lang="fr-FR" sz="2000" b="1" dirty="0">
                <a:latin typeface="Calibri" panose="020F0502020204030204" pitchFamily="34" charset="0"/>
                <a:cs typeface="Calibri" panose="020F0502020204030204" pitchFamily="34" charset="0"/>
                <a:hlinkClick r:id="rId5"/>
              </a:rPr>
              <a:t>https://www.youtube.com/watch?v=VOisHLCW7co</a:t>
            </a:r>
            <a:r>
              <a:rPr lang="fr-FR" sz="20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3666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7b8172e565_0_6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3600" b="1" dirty="0"/>
              <a:t>Pourquoi maintenant ?</a:t>
            </a:r>
            <a:endParaRPr sz="3600" b="1" dirty="0"/>
          </a:p>
        </p:txBody>
      </p:sp>
      <p:sp>
        <p:nvSpPr>
          <p:cNvPr id="551" name="Google Shape;551;g27b8172e565_0_68"/>
          <p:cNvSpPr txBox="1"/>
          <p:nvPr/>
        </p:nvSpPr>
        <p:spPr>
          <a:xfrm>
            <a:off x="1056924" y="887374"/>
            <a:ext cx="6886925" cy="1815851"/>
          </a:xfrm>
          <a:prstGeom prst="rect">
            <a:avLst/>
          </a:prstGeom>
          <a:noFill/>
          <a:ln>
            <a:noFill/>
          </a:ln>
        </p:spPr>
        <p:txBody>
          <a:bodyPr spcFirstLastPara="1" wrap="square" lIns="91425" tIns="91425" rIns="91425" bIns="91425" anchor="t" anchorCtr="0">
            <a:spAutoFit/>
          </a:bodyPr>
          <a:lstStyle/>
          <a:p>
            <a:pPr lvl="0">
              <a:spcAft>
                <a:spcPts val="1200"/>
              </a:spcAft>
              <a:buSzPts val="1400"/>
            </a:pPr>
            <a:r>
              <a:rPr lang="en-US" sz="2400" dirty="0"/>
              <a:t>Trois raisons majeures :</a:t>
            </a:r>
            <a:endParaRPr lang="fr-FR" sz="2400" b="0" i="0" u="none" strike="noStrike" cap="none" dirty="0">
              <a:solidFill>
                <a:srgbClr val="000000"/>
              </a:solidFil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fr-FR" sz="2400" i="0" u="none" strike="noStrike" cap="none" dirty="0">
                <a:solidFill>
                  <a:srgbClr val="000000"/>
                </a:solidFill>
                <a:sym typeface="Arial"/>
              </a:rPr>
              <a:t>Algorithmes</a:t>
            </a:r>
            <a:r>
              <a:rPr lang="fr-FR" sz="2400" b="0" i="0" u="none" strike="noStrike" cap="none" dirty="0">
                <a:solidFill>
                  <a:srgbClr val="000000"/>
                </a:solidFill>
                <a:sym typeface="Arial"/>
              </a:rPr>
              <a:t> plus </a:t>
            </a:r>
            <a:r>
              <a:rPr lang="fr-FR" sz="2400" b="1" i="0" u="none" strike="noStrike" cap="none" dirty="0">
                <a:solidFill>
                  <a:schemeClr val="accent1"/>
                </a:solidFill>
                <a:sym typeface="Arial"/>
              </a:rPr>
              <a:t>performants</a:t>
            </a:r>
            <a:r>
              <a:rPr lang="fr-FR" sz="2400" b="0" i="0" u="none" strike="noStrike" cap="none" dirty="0">
                <a:solidFill>
                  <a:srgbClr val="000000"/>
                </a:solidFill>
                <a:sym typeface="Arial"/>
              </a:rPr>
              <a:t>,​</a:t>
            </a:r>
            <a:endParaRPr sz="2400" b="0" i="0" u="none" strike="noStrike" cap="none" dirty="0">
              <a:solidFill>
                <a:srgbClr val="000000"/>
              </a:solidFil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fr-FR" sz="2400" i="0" u="none" strike="noStrike" cap="none" dirty="0">
                <a:solidFill>
                  <a:srgbClr val="000000"/>
                </a:solidFill>
                <a:sym typeface="Arial"/>
              </a:rPr>
              <a:t>Beaucoup</a:t>
            </a:r>
            <a:r>
              <a:rPr lang="fr-FR" sz="2400" b="0" i="0" u="none" strike="noStrike" cap="none" dirty="0">
                <a:solidFill>
                  <a:srgbClr val="000000"/>
                </a:solidFill>
                <a:sym typeface="Arial"/>
              </a:rPr>
              <a:t> plus de </a:t>
            </a:r>
            <a:r>
              <a:rPr lang="fr-FR" sz="2400" b="1" i="0" u="none" strike="noStrike" cap="none" dirty="0">
                <a:solidFill>
                  <a:schemeClr val="accent1"/>
                </a:solidFill>
                <a:sym typeface="Arial"/>
              </a:rPr>
              <a:t>données</a:t>
            </a:r>
            <a:r>
              <a:rPr lang="fr-FR" sz="2400" b="0" i="0" u="none" strike="noStrike" cap="none" dirty="0">
                <a:solidFill>
                  <a:srgbClr val="000000"/>
                </a:solidFill>
                <a:sym typeface="Arial"/>
              </a:rPr>
              <a:t>,​</a:t>
            </a:r>
            <a:endParaRPr sz="2400" b="0" i="0" u="none" strike="noStrike" cap="none" dirty="0">
              <a:solidFill>
                <a:srgbClr val="000000"/>
              </a:solidFill>
              <a:sym typeface="Arial"/>
            </a:endParaRPr>
          </a:p>
          <a:p>
            <a:pPr marL="457200" indent="-317500">
              <a:buSzPts val="1400"/>
              <a:buFont typeface="Arial"/>
              <a:buAutoNum type="arabicPeriod"/>
            </a:pPr>
            <a:r>
              <a:rPr lang="fr-FR" sz="2400" i="0" u="none" strike="noStrike" cap="none" dirty="0">
                <a:solidFill>
                  <a:srgbClr val="000000"/>
                </a:solidFill>
                <a:sym typeface="Arial"/>
              </a:rPr>
              <a:t>Beaucoup</a:t>
            </a:r>
            <a:r>
              <a:rPr lang="fr-FR" sz="2400" b="0" i="0" u="none" strike="noStrike" cap="none" dirty="0">
                <a:solidFill>
                  <a:srgbClr val="000000"/>
                </a:solidFill>
                <a:sym typeface="Arial"/>
              </a:rPr>
              <a:t> plus de </a:t>
            </a:r>
            <a:r>
              <a:rPr lang="fr-FR" sz="2400" b="1" i="0" u="none" strike="noStrike" cap="none" dirty="0">
                <a:solidFill>
                  <a:schemeClr val="accent1"/>
                </a:solidFill>
                <a:sym typeface="Arial"/>
              </a:rPr>
              <a:t>capacités de </a:t>
            </a:r>
            <a:r>
              <a:rPr lang="fr-FR" sz="2400" b="1" dirty="0">
                <a:solidFill>
                  <a:schemeClr val="accent1"/>
                </a:solidFill>
              </a:rPr>
              <a:t>calcul </a:t>
            </a:r>
            <a:r>
              <a:rPr lang="fr-FR" sz="2400" b="0" i="0" u="none" strike="noStrike" cap="none" dirty="0">
                <a:solidFill>
                  <a:srgbClr val="000000"/>
                </a:solidFill>
                <a:sym typeface="Arial"/>
              </a:rPr>
              <a:t>!​</a:t>
            </a:r>
            <a:endParaRPr sz="2400" b="0" i="0" u="none" strike="noStrike" cap="none" dirty="0">
              <a:solidFill>
                <a:srgbClr val="000000"/>
              </a:solidFill>
              <a:sym typeface="Arial"/>
            </a:endParaRPr>
          </a:p>
        </p:txBody>
      </p:sp>
      <p:sp>
        <p:nvSpPr>
          <p:cNvPr id="2" name="Google Shape;548;g27b8172e565_0_68">
            <a:extLst>
              <a:ext uri="{FF2B5EF4-FFF2-40B4-BE49-F238E27FC236}">
                <a16:creationId xmlns:a16="http://schemas.microsoft.com/office/drawing/2014/main" id="{03A12557-7A09-462A-D56D-1E7A5F925167}"/>
              </a:ext>
            </a:extLst>
          </p:cNvPr>
          <p:cNvSpPr txBox="1">
            <a:spLocks/>
          </p:cNvSpPr>
          <p:nvPr/>
        </p:nvSpPr>
        <p:spPr>
          <a:xfrm>
            <a:off x="322461" y="2726425"/>
            <a:ext cx="10515600" cy="1120200"/>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3600" b="1" dirty="0"/>
              <a:t>La disparition du travail ?</a:t>
            </a:r>
          </a:p>
        </p:txBody>
      </p:sp>
      <p:sp>
        <p:nvSpPr>
          <p:cNvPr id="3" name="Google Shape;551;g27b8172e565_0_68">
            <a:extLst>
              <a:ext uri="{FF2B5EF4-FFF2-40B4-BE49-F238E27FC236}">
                <a16:creationId xmlns:a16="http://schemas.microsoft.com/office/drawing/2014/main" id="{C2AADEDF-6993-3EE1-E612-ECE2C8D31FD6}"/>
              </a:ext>
            </a:extLst>
          </p:cNvPr>
          <p:cNvSpPr txBox="1"/>
          <p:nvPr/>
        </p:nvSpPr>
        <p:spPr>
          <a:xfrm>
            <a:off x="1056924" y="3562875"/>
            <a:ext cx="6696426" cy="3077735"/>
          </a:xfrm>
          <a:prstGeom prst="rect">
            <a:avLst/>
          </a:prstGeom>
          <a:noFill/>
          <a:ln>
            <a:noFill/>
          </a:ln>
        </p:spPr>
        <p:txBody>
          <a:bodyPr spcFirstLastPara="1" wrap="square" lIns="91425" tIns="91425" rIns="91425" bIns="91425" anchor="t" anchorCtr="0">
            <a:spAutoFit/>
          </a:bodyPr>
          <a:lstStyle/>
          <a:p>
            <a:pPr lvl="0">
              <a:spcAft>
                <a:spcPts val="1200"/>
              </a:spcAft>
              <a:buSzPts val="1400"/>
            </a:pPr>
            <a:r>
              <a:rPr lang="fr-FR" sz="2400" dirty="0"/>
              <a:t>Pas du tout !</a:t>
            </a:r>
          </a:p>
          <a:p>
            <a:pPr marL="457200" lvl="0" indent="-457200">
              <a:buSzPts val="1400"/>
              <a:buFont typeface="+mj-lt"/>
              <a:buAutoNum type="arabicPeriod"/>
            </a:pPr>
            <a:r>
              <a:rPr lang="fr-FR" sz="2400" b="0" i="0" u="none" strike="noStrike" cap="none" dirty="0">
                <a:solidFill>
                  <a:srgbClr val="000000"/>
                </a:solidFill>
                <a:sym typeface="Arial"/>
              </a:rPr>
              <a:t>Les systèmes ne sont </a:t>
            </a:r>
            <a:r>
              <a:rPr lang="fr-FR" sz="2400" b="1" i="0" u="none" strike="noStrike" cap="none" dirty="0">
                <a:solidFill>
                  <a:schemeClr val="accent1"/>
                </a:solidFill>
                <a:sym typeface="Arial"/>
              </a:rPr>
              <a:t>pas toujours fiables</a:t>
            </a:r>
            <a:r>
              <a:rPr lang="fr-FR" sz="2400" b="0" i="0" u="none" strike="noStrike" cap="none" dirty="0">
                <a:solidFill>
                  <a:srgbClr val="000000"/>
                </a:solidFill>
                <a:sym typeface="Arial"/>
              </a:rPr>
              <a:t>.</a:t>
            </a:r>
          </a:p>
          <a:p>
            <a:pPr marL="457200" lvl="0" indent="-457200">
              <a:buSzPts val="1400"/>
              <a:buFont typeface="+mj-lt"/>
              <a:buAutoNum type="arabicPeriod"/>
            </a:pPr>
            <a:r>
              <a:rPr lang="fr-FR" sz="2400" dirty="0"/>
              <a:t>Plutôt de </a:t>
            </a:r>
            <a:r>
              <a:rPr lang="fr-FR" sz="2400" b="1" dirty="0">
                <a:solidFill>
                  <a:schemeClr val="accent1"/>
                </a:solidFill>
              </a:rPr>
              <a:t>l’assistance</a:t>
            </a:r>
            <a:r>
              <a:rPr lang="fr-FR" sz="2400" dirty="0"/>
              <a:t> que de la substitution.</a:t>
            </a:r>
          </a:p>
          <a:p>
            <a:pPr marL="457200" lvl="0" indent="-457200">
              <a:spcAft>
                <a:spcPts val="1200"/>
              </a:spcAft>
              <a:buSzPts val="1400"/>
              <a:buFont typeface="+mj-lt"/>
              <a:buAutoNum type="arabicPeriod"/>
            </a:pPr>
            <a:r>
              <a:rPr lang="fr-FR" sz="2400" b="0" i="0" u="none" strike="noStrike" cap="none" dirty="0">
                <a:solidFill>
                  <a:srgbClr val="000000"/>
                </a:solidFill>
                <a:sym typeface="Arial"/>
              </a:rPr>
              <a:t>Faire de l’IA… ça demande beaucoup de travail !</a:t>
            </a:r>
            <a:endParaRPr lang="fr-FR" sz="2400" dirty="0"/>
          </a:p>
          <a:p>
            <a:pPr lvl="0">
              <a:buSzPts val="1400"/>
            </a:pPr>
            <a:r>
              <a:rPr lang="fr-FR" sz="2400" b="0" i="0" u="none" strike="noStrike" cap="none" dirty="0">
                <a:solidFill>
                  <a:srgbClr val="000000"/>
                </a:solidFill>
                <a:sym typeface="Arial"/>
              </a:rPr>
              <a:t>=&gt; Plutôt une transformation !</a:t>
            </a:r>
            <a:endParaRPr sz="2400" b="0" i="0" u="none" strike="noStrike" cap="none" dirty="0">
              <a:solidFill>
                <a:srgbClr val="000000"/>
              </a:solidFill>
              <a:sym typeface="Arial"/>
            </a:endParaRPr>
          </a:p>
        </p:txBody>
      </p:sp>
      <p:pic>
        <p:nvPicPr>
          <p:cNvPr id="5" name="Image 4" descr="Une image contenant conception&#10;&#10;Description générée automatiquement avec une confiance faible">
            <a:extLst>
              <a:ext uri="{FF2B5EF4-FFF2-40B4-BE49-F238E27FC236}">
                <a16:creationId xmlns:a16="http://schemas.microsoft.com/office/drawing/2014/main" id="{427422D4-5D93-8160-CA1E-BDD1EA5C5C1F}"/>
              </a:ext>
            </a:extLst>
          </p:cNvPr>
          <p:cNvPicPr>
            <a:picLocks noChangeAspect="1"/>
          </p:cNvPicPr>
          <p:nvPr/>
        </p:nvPicPr>
        <p:blipFill>
          <a:blip r:embed="rId3"/>
          <a:stretch>
            <a:fillRect/>
          </a:stretch>
        </p:blipFill>
        <p:spPr>
          <a:xfrm>
            <a:off x="7302946" y="845802"/>
            <a:ext cx="3301107" cy="1857423"/>
          </a:xfrm>
          <a:prstGeom prst="rect">
            <a:avLst/>
          </a:prstGeom>
        </p:spPr>
      </p:pic>
      <p:sp>
        <p:nvSpPr>
          <p:cNvPr id="7" name="ZoneTexte 6">
            <a:extLst>
              <a:ext uri="{FF2B5EF4-FFF2-40B4-BE49-F238E27FC236}">
                <a16:creationId xmlns:a16="http://schemas.microsoft.com/office/drawing/2014/main" id="{E79B9E5F-DCD6-4C5C-2A20-7BA22CD3DA3F}"/>
              </a:ext>
            </a:extLst>
          </p:cNvPr>
          <p:cNvSpPr txBox="1"/>
          <p:nvPr/>
        </p:nvSpPr>
        <p:spPr>
          <a:xfrm>
            <a:off x="7302946" y="2763323"/>
            <a:ext cx="3301107" cy="461665"/>
          </a:xfrm>
          <a:prstGeom prst="rect">
            <a:avLst/>
          </a:prstGeom>
          <a:noFill/>
        </p:spPr>
        <p:txBody>
          <a:bodyPr wrap="square">
            <a:spAutoFit/>
          </a:bodyPr>
          <a:lstStyle/>
          <a:p>
            <a:pPr algn="ctr"/>
            <a:r>
              <a:rPr lang="fr-FR" sz="1200" i="1" dirty="0" err="1"/>
              <a:t>Fritzchens</a:t>
            </a:r>
            <a:r>
              <a:rPr lang="fr-FR" sz="1200" i="1" dirty="0"/>
              <a:t> Fritz / </a:t>
            </a:r>
            <a:r>
              <a:rPr lang="fr-FR" sz="1200" i="1" dirty="0" err="1"/>
              <a:t>Better</a:t>
            </a:r>
            <a:r>
              <a:rPr lang="fr-FR" sz="1200" i="1" dirty="0"/>
              <a:t> Images of AI / GPU shot </a:t>
            </a:r>
            <a:r>
              <a:rPr lang="fr-FR" sz="1200" i="1" dirty="0" err="1"/>
              <a:t>etched</a:t>
            </a:r>
            <a:r>
              <a:rPr lang="fr-FR" sz="1200" i="1" dirty="0"/>
              <a:t> 2 / CC-BY 4.0</a:t>
            </a:r>
          </a:p>
        </p:txBody>
      </p:sp>
      <p:pic>
        <p:nvPicPr>
          <p:cNvPr id="9" name="Image 8" descr="Une image contenant personne, habits, Visage humain, homme&#10;&#10;Description générée automatiquement">
            <a:extLst>
              <a:ext uri="{FF2B5EF4-FFF2-40B4-BE49-F238E27FC236}">
                <a16:creationId xmlns:a16="http://schemas.microsoft.com/office/drawing/2014/main" id="{BC13F272-B85C-AD51-8BDD-EDFA16D5FD41}"/>
              </a:ext>
            </a:extLst>
          </p:cNvPr>
          <p:cNvPicPr>
            <a:picLocks noChangeAspect="1"/>
          </p:cNvPicPr>
          <p:nvPr/>
        </p:nvPicPr>
        <p:blipFill>
          <a:blip r:embed="rId4"/>
          <a:stretch>
            <a:fillRect/>
          </a:stretch>
        </p:blipFill>
        <p:spPr>
          <a:xfrm>
            <a:off x="7753350" y="3476766"/>
            <a:ext cx="3768348" cy="2512232"/>
          </a:xfrm>
          <a:prstGeom prst="rect">
            <a:avLst/>
          </a:prstGeom>
        </p:spPr>
      </p:pic>
      <p:sp>
        <p:nvSpPr>
          <p:cNvPr id="11" name="ZoneTexte 10">
            <a:extLst>
              <a:ext uri="{FF2B5EF4-FFF2-40B4-BE49-F238E27FC236}">
                <a16:creationId xmlns:a16="http://schemas.microsoft.com/office/drawing/2014/main" id="{21CA5B12-6D7F-F110-B721-639F5701B47B}"/>
              </a:ext>
            </a:extLst>
          </p:cNvPr>
          <p:cNvSpPr txBox="1"/>
          <p:nvPr/>
        </p:nvSpPr>
        <p:spPr>
          <a:xfrm>
            <a:off x="7753350" y="6012198"/>
            <a:ext cx="3768348" cy="646331"/>
          </a:xfrm>
          <a:prstGeom prst="rect">
            <a:avLst/>
          </a:prstGeom>
          <a:noFill/>
        </p:spPr>
        <p:txBody>
          <a:bodyPr wrap="square">
            <a:spAutoFit/>
          </a:bodyPr>
          <a:lstStyle/>
          <a:p>
            <a:r>
              <a:rPr lang="fr-FR" sz="1200" i="1" dirty="0"/>
              <a:t>Nacho </a:t>
            </a:r>
            <a:r>
              <a:rPr lang="fr-FR" sz="1200" i="1" dirty="0" err="1"/>
              <a:t>Kamenov</a:t>
            </a:r>
            <a:r>
              <a:rPr lang="fr-FR" sz="1200" i="1" dirty="0"/>
              <a:t> &amp; </a:t>
            </a:r>
            <a:r>
              <a:rPr lang="fr-FR" sz="1200" i="1" dirty="0" err="1"/>
              <a:t>Humans</a:t>
            </a:r>
            <a:r>
              <a:rPr lang="fr-FR" sz="1200" i="1" dirty="0"/>
              <a:t> in the Loop / </a:t>
            </a:r>
            <a:r>
              <a:rPr lang="fr-FR" sz="1200" i="1" dirty="0" err="1"/>
              <a:t>Better</a:t>
            </a:r>
            <a:r>
              <a:rPr lang="fr-FR" sz="1200" i="1" dirty="0"/>
              <a:t> Images of AI / Data </a:t>
            </a:r>
            <a:r>
              <a:rPr lang="fr-FR" sz="1200" i="1" dirty="0" err="1"/>
              <a:t>annotators</a:t>
            </a:r>
            <a:r>
              <a:rPr lang="fr-FR" sz="1200" i="1" dirty="0"/>
              <a:t> </a:t>
            </a:r>
            <a:r>
              <a:rPr lang="fr-FR" sz="1200" i="1" dirty="0" err="1"/>
              <a:t>discussing</a:t>
            </a:r>
            <a:r>
              <a:rPr lang="fr-FR" sz="1200" i="1" dirty="0"/>
              <a:t> the correct </a:t>
            </a:r>
            <a:r>
              <a:rPr lang="fr-FR" sz="1200" i="1" dirty="0" err="1"/>
              <a:t>labeling</a:t>
            </a:r>
            <a:r>
              <a:rPr lang="fr-FR" sz="1200" i="1" dirty="0"/>
              <a:t> of a </a:t>
            </a:r>
            <a:r>
              <a:rPr lang="fr-FR" sz="1200" i="1" dirty="0" err="1"/>
              <a:t>dataset</a:t>
            </a:r>
            <a:r>
              <a:rPr lang="fr-FR" sz="1200" i="1" dirty="0"/>
              <a:t> / CC-BY 4.0</a:t>
            </a:r>
          </a:p>
        </p:txBody>
      </p:sp>
    </p:spTree>
    <p:extLst>
      <p:ext uri="{BB962C8B-B14F-4D97-AF65-F5344CB8AC3E}">
        <p14:creationId xmlns:p14="http://schemas.microsoft.com/office/powerpoint/2010/main" val="159196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1">
                                            <p:txEl>
                                              <p:pRg st="0" end="0"/>
                                            </p:txEl>
                                          </p:spTgt>
                                        </p:tgtEl>
                                        <p:attrNameLst>
                                          <p:attrName>style.visibility</p:attrName>
                                        </p:attrNameLst>
                                      </p:cBhvr>
                                      <p:to>
                                        <p:strVal val="visible"/>
                                      </p:to>
                                    </p:set>
                                    <p:animEffect transition="in" filter="wipe(left)">
                                      <p:cBhvr>
                                        <p:cTn id="7" dur="1000"/>
                                        <p:tgtEl>
                                          <p:spTgt spid="55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51">
                                            <p:txEl>
                                              <p:pRg st="1" end="1"/>
                                            </p:txEl>
                                          </p:spTgt>
                                        </p:tgtEl>
                                        <p:attrNameLst>
                                          <p:attrName>style.visibility</p:attrName>
                                        </p:attrNameLst>
                                      </p:cBhvr>
                                      <p:to>
                                        <p:strVal val="visible"/>
                                      </p:to>
                                    </p:set>
                                    <p:animEffect transition="in" filter="wipe(left)">
                                      <p:cBhvr>
                                        <p:cTn id="11" dur="1000"/>
                                        <p:tgtEl>
                                          <p:spTgt spid="55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51">
                                            <p:txEl>
                                              <p:pRg st="2" end="2"/>
                                            </p:txEl>
                                          </p:spTgt>
                                        </p:tgtEl>
                                        <p:attrNameLst>
                                          <p:attrName>style.visibility</p:attrName>
                                        </p:attrNameLst>
                                      </p:cBhvr>
                                      <p:to>
                                        <p:strVal val="visible"/>
                                      </p:to>
                                    </p:set>
                                    <p:animEffect transition="in" filter="wipe(left)">
                                      <p:cBhvr>
                                        <p:cTn id="15" dur="1000"/>
                                        <p:tgtEl>
                                          <p:spTgt spid="551">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51">
                                            <p:txEl>
                                              <p:pRg st="3" end="3"/>
                                            </p:txEl>
                                          </p:spTgt>
                                        </p:tgtEl>
                                        <p:attrNameLst>
                                          <p:attrName>style.visibility</p:attrName>
                                        </p:attrNameLst>
                                      </p:cBhvr>
                                      <p:to>
                                        <p:strVal val="visible"/>
                                      </p:to>
                                    </p:set>
                                    <p:animEffect transition="in" filter="wipe(left)">
                                      <p:cBhvr>
                                        <p:cTn id="19" dur="1000"/>
                                        <p:tgtEl>
                                          <p:spTgt spid="55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10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10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left)">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uiExpand="1" build="p"/>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a:extLst>
            <a:ext uri="{FF2B5EF4-FFF2-40B4-BE49-F238E27FC236}">
              <a16:creationId xmlns:a16="http://schemas.microsoft.com/office/drawing/2014/main" id="{86AB0EA2-D975-5ACB-096E-8B350177326A}"/>
            </a:ext>
          </a:extLst>
        </p:cNvPr>
        <p:cNvGrpSpPr/>
        <p:nvPr/>
      </p:nvGrpSpPr>
      <p:grpSpPr>
        <a:xfrm>
          <a:off x="0" y="0"/>
          <a:ext cx="0" cy="0"/>
          <a:chOff x="0" y="0"/>
          <a:chExt cx="0" cy="0"/>
        </a:xfrm>
      </p:grpSpPr>
      <p:sp>
        <p:nvSpPr>
          <p:cNvPr id="569" name="Google Shape;569;g27b8172e565_0_73">
            <a:extLst>
              <a:ext uri="{FF2B5EF4-FFF2-40B4-BE49-F238E27FC236}">
                <a16:creationId xmlns:a16="http://schemas.microsoft.com/office/drawing/2014/main" id="{89C529BA-4EE5-00FF-BB39-2E6418F99845}"/>
              </a:ext>
            </a:extLst>
          </p:cNvPr>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err="1"/>
              <a:t>ChatGPT</a:t>
            </a:r>
            <a:r>
              <a:rPr lang="fr-FR" sz="4000" dirty="0"/>
              <a:t>, un LLM parmi d’autres…</a:t>
            </a:r>
            <a:endParaRPr sz="4000" dirty="0"/>
          </a:p>
        </p:txBody>
      </p:sp>
      <p:pic>
        <p:nvPicPr>
          <p:cNvPr id="3" name="Image 2">
            <a:extLst>
              <a:ext uri="{FF2B5EF4-FFF2-40B4-BE49-F238E27FC236}">
                <a16:creationId xmlns:a16="http://schemas.microsoft.com/office/drawing/2014/main" id="{078EF569-3266-473F-BBD8-6CA5A1039047}"/>
              </a:ext>
            </a:extLst>
          </p:cNvPr>
          <p:cNvPicPr>
            <a:picLocks noChangeAspect="1"/>
          </p:cNvPicPr>
          <p:nvPr/>
        </p:nvPicPr>
        <p:blipFill>
          <a:blip r:embed="rId3"/>
          <a:stretch>
            <a:fillRect/>
          </a:stretch>
        </p:blipFill>
        <p:spPr>
          <a:xfrm>
            <a:off x="3742910" y="2507145"/>
            <a:ext cx="3234359" cy="3234359"/>
          </a:xfrm>
          <a:prstGeom prst="rect">
            <a:avLst/>
          </a:prstGeom>
        </p:spPr>
      </p:pic>
      <p:sp>
        <p:nvSpPr>
          <p:cNvPr id="4" name="ZoneTexte 3">
            <a:extLst>
              <a:ext uri="{FF2B5EF4-FFF2-40B4-BE49-F238E27FC236}">
                <a16:creationId xmlns:a16="http://schemas.microsoft.com/office/drawing/2014/main" id="{7889D51D-D37C-4CAC-848F-63F6AA638EE5}"/>
              </a:ext>
            </a:extLst>
          </p:cNvPr>
          <p:cNvSpPr txBox="1"/>
          <p:nvPr/>
        </p:nvSpPr>
        <p:spPr>
          <a:xfrm>
            <a:off x="487017" y="1552063"/>
            <a:ext cx="9849679" cy="523220"/>
          </a:xfrm>
          <a:prstGeom prst="rect">
            <a:avLst/>
          </a:prstGeom>
          <a:noFill/>
        </p:spPr>
        <p:txBody>
          <a:bodyPr wrap="square" rtlCol="0">
            <a:spAutoFit/>
          </a:bodyPr>
          <a:lstStyle/>
          <a:p>
            <a:r>
              <a:rPr lang="fr-FR" sz="2800" b="1" dirty="0">
                <a:latin typeface="Calibri" panose="020F0502020204030204" pitchFamily="34" charset="0"/>
                <a:cs typeface="Calibri" panose="020F0502020204030204" pitchFamily="34" charset="0"/>
              </a:rPr>
              <a:t>Activité : </a:t>
            </a:r>
            <a:r>
              <a:rPr lang="fr-FR" sz="2800" dirty="0">
                <a:latin typeface="Calibri" panose="020F0502020204030204" pitchFamily="34" charset="0"/>
                <a:cs typeface="Calibri" panose="020F0502020204030204" pitchFamily="34" charset="0"/>
              </a:rPr>
              <a:t>Comparez plusieurs LLM et choisissez le plus pertinent</a:t>
            </a:r>
          </a:p>
        </p:txBody>
      </p:sp>
    </p:spTree>
    <p:extLst>
      <p:ext uri="{BB962C8B-B14F-4D97-AF65-F5344CB8AC3E}">
        <p14:creationId xmlns:p14="http://schemas.microsoft.com/office/powerpoint/2010/main" val="26816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
          <p:cNvSpPr txBox="1">
            <a:spLocks noGrp="1"/>
          </p:cNvSpPr>
          <p:nvPr>
            <p:ph type="ctrTitle"/>
          </p:nvPr>
        </p:nvSpPr>
        <p:spPr>
          <a:xfrm>
            <a:off x="1524000" y="1122363"/>
            <a:ext cx="9144000" cy="2387600"/>
          </a:xfrm>
          <a:prstGeom prst="rect">
            <a:avLst/>
          </a:prstGeom>
          <a:noFill/>
          <a:ln>
            <a:noFill/>
          </a:ln>
        </p:spPr>
        <p:txBody>
          <a:bodyPr spcFirstLastPara="1" wrap="square" lIns="45700" tIns="45700" rIns="45700" bIns="45700" anchor="b" anchorCtr="0">
            <a:noAutofit/>
          </a:bodyPr>
          <a:lstStyle/>
          <a:p>
            <a:r>
              <a:rPr lang="fr-FR" sz="4800"/>
              <a:t>Enjeux et perspectives </a:t>
            </a:r>
          </a:p>
        </p:txBody>
      </p:sp>
      <p:sp>
        <p:nvSpPr>
          <p:cNvPr id="602" name="Google Shape;602;p5"/>
          <p:cNvSpPr txBox="1">
            <a:spLocks noGrp="1"/>
          </p:cNvSpPr>
          <p:nvPr>
            <p:ph type="sldNum" idx="12"/>
          </p:nvPr>
        </p:nvSpPr>
        <p:spPr>
          <a:xfrm>
            <a:off x="11917363" y="6400800"/>
            <a:ext cx="274637" cy="276225"/>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
        <p:nvSpPr>
          <p:cNvPr id="603" name="Google Shape;603;p5"/>
          <p:cNvSpPr txBox="1"/>
          <p:nvPr/>
        </p:nvSpPr>
        <p:spPr>
          <a:xfrm>
            <a:off x="1721725" y="3626175"/>
            <a:ext cx="8946300" cy="700674"/>
          </a:xfrm>
          <a:prstGeom prst="rect">
            <a:avLst/>
          </a:prstGeom>
          <a:noFill/>
          <a:ln>
            <a:noFill/>
          </a:ln>
        </p:spPr>
        <p:txBody>
          <a:bodyPr spcFirstLastPara="1" wrap="square" lIns="91425" tIns="91425" rIns="91425" bIns="91425" anchor="t" anchorCtr="0">
            <a:spAutoFit/>
          </a:bodyPr>
          <a:lstStyle/>
          <a:p>
            <a:pPr marL="457200" indent="-228600" algn="r">
              <a:lnSpc>
                <a:spcPct val="90000"/>
              </a:lnSpc>
              <a:spcBef>
                <a:spcPts val="1000"/>
              </a:spcBef>
            </a:pPr>
            <a:r>
              <a:rPr lang="fr-FR" sz="2800" i="1">
                <a:solidFill>
                  <a:srgbClr val="AC11AF"/>
                </a:solidFill>
                <a:latin typeface="Calibri"/>
                <a:ea typeface="Calibri"/>
                <a:sym typeface="Calibri"/>
              </a:rPr>
              <a:t>Discussion et Questions/Réponses</a:t>
            </a:r>
            <a:endParaRPr lang="fr-FR" i="1">
              <a:latin typeface="Calibri"/>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b8172e565_0_323"/>
          <p:cNvSpPr txBox="1">
            <a:spLocks noGrp="1"/>
          </p:cNvSpPr>
          <p:nvPr>
            <p:ph type="title"/>
          </p:nvPr>
        </p:nvSpPr>
        <p:spPr>
          <a:xfrm>
            <a:off x="714632" y="2164050"/>
            <a:ext cx="10515600" cy="2529900"/>
          </a:xfrm>
          <a:prstGeom prst="rect">
            <a:avLst/>
          </a:prstGeom>
          <a:noFill/>
          <a:ln>
            <a:noFill/>
          </a:ln>
        </p:spPr>
        <p:txBody>
          <a:bodyPr spcFirstLastPara="1" wrap="square" lIns="45700" tIns="45700" rIns="45700" bIns="45700" anchor="ctr" anchorCtr="0">
            <a:noAutofit/>
          </a:bodyPr>
          <a:lstStyle/>
          <a:p>
            <a:pPr lvl="0" algn="ctr"/>
            <a:r>
              <a:rPr lang="fr-FR" sz="6600" dirty="0"/>
              <a:t>Selon vous, quels sont les dangers de l'IA ?</a:t>
            </a:r>
            <a:endParaRPr sz="6600" dirty="0"/>
          </a:p>
        </p:txBody>
      </p:sp>
      <p:sp>
        <p:nvSpPr>
          <p:cNvPr id="185" name="Google Shape;185;g27b8172e565_0_3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612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16" name="Google Shape;616;p65"/>
          <p:cNvPicPr preferRelativeResize="0"/>
          <p:nvPr/>
        </p:nvPicPr>
        <p:blipFill rotWithShape="1">
          <a:blip r:embed="rId3">
            <a:alphaModFix/>
          </a:blip>
          <a:srcRect l="20743" r="20743"/>
          <a:stretch/>
        </p:blipFill>
        <p:spPr>
          <a:xfrm>
            <a:off x="5455794" y="2111621"/>
            <a:ext cx="1198526" cy="1956945"/>
          </a:xfrm>
          <a:prstGeom prst="rect">
            <a:avLst/>
          </a:prstGeom>
          <a:noFill/>
          <a:ln>
            <a:noFill/>
          </a:ln>
        </p:spPr>
      </p:pic>
      <p:sp>
        <p:nvSpPr>
          <p:cNvPr id="608" name="Google Shape;608;p65"/>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IA… Limites et aspects Éthiques</a:t>
            </a:r>
            <a:endParaRPr sz="4000" dirty="0"/>
          </a:p>
        </p:txBody>
      </p:sp>
      <p:sp>
        <p:nvSpPr>
          <p:cNvPr id="609" name="Google Shape;609;p65"/>
          <p:cNvSpPr txBox="1">
            <a:spLocks noGrp="1"/>
          </p:cNvSpPr>
          <p:nvPr>
            <p:ph type="sldNum" idx="12"/>
          </p:nvPr>
        </p:nvSpPr>
        <p:spPr>
          <a:xfrm>
            <a:off x="11212513" y="6400800"/>
            <a:ext cx="979487" cy="276225"/>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
        <p:nvSpPr>
          <p:cNvPr id="610" name="Google Shape;610;p65"/>
          <p:cNvSpPr txBox="1"/>
          <p:nvPr/>
        </p:nvSpPr>
        <p:spPr>
          <a:xfrm>
            <a:off x="3048856" y="3277680"/>
            <a:ext cx="60977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1" name="Google Shape;611;p65" descr="See the source image"/>
          <p:cNvPicPr preferRelativeResize="0"/>
          <p:nvPr/>
        </p:nvPicPr>
        <p:blipFill rotWithShape="1">
          <a:blip r:embed="rId4">
            <a:alphaModFix/>
          </a:blip>
          <a:srcRect/>
          <a:stretch/>
        </p:blipFill>
        <p:spPr>
          <a:xfrm>
            <a:off x="6483962" y="2220719"/>
            <a:ext cx="4598149" cy="306590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176"/>
              </a:srgbClr>
            </a:outerShdw>
          </a:effectLst>
        </p:spPr>
      </p:pic>
      <p:pic>
        <p:nvPicPr>
          <p:cNvPr id="612" name="Google Shape;612;p65"/>
          <p:cNvPicPr preferRelativeResize="0"/>
          <p:nvPr/>
        </p:nvPicPr>
        <p:blipFill rotWithShape="1">
          <a:blip r:embed="rId5">
            <a:alphaModFix/>
          </a:blip>
          <a:srcRect l="16152"/>
          <a:stretch/>
        </p:blipFill>
        <p:spPr>
          <a:xfrm>
            <a:off x="1028052" y="2220720"/>
            <a:ext cx="4598100" cy="30660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176"/>
              </a:srgbClr>
            </a:outerShdw>
          </a:effectLst>
        </p:spPr>
      </p:pic>
      <p:pic>
        <p:nvPicPr>
          <p:cNvPr id="613" name="Google Shape;613;p65"/>
          <p:cNvPicPr preferRelativeResize="0"/>
          <p:nvPr/>
        </p:nvPicPr>
        <p:blipFill rotWithShape="1">
          <a:blip r:embed="rId6">
            <a:alphaModFix/>
          </a:blip>
          <a:srcRect l="53196" r="14386"/>
          <a:stretch/>
        </p:blipFill>
        <p:spPr>
          <a:xfrm>
            <a:off x="8597245" y="2220720"/>
            <a:ext cx="1777736" cy="3065906"/>
          </a:xfrm>
          <a:prstGeom prst="rect">
            <a:avLst/>
          </a:prstGeom>
          <a:noFill/>
          <a:ln>
            <a:noFill/>
          </a:ln>
        </p:spPr>
      </p:pic>
      <p:pic>
        <p:nvPicPr>
          <p:cNvPr id="614" name="Google Shape;614;p65" descr="See the source image"/>
          <p:cNvPicPr preferRelativeResize="0"/>
          <p:nvPr/>
        </p:nvPicPr>
        <p:blipFill rotWithShape="1">
          <a:blip r:embed="rId7">
            <a:alphaModFix/>
          </a:blip>
          <a:srcRect/>
          <a:stretch/>
        </p:blipFill>
        <p:spPr>
          <a:xfrm rot="4776761">
            <a:off x="7323688" y="2510705"/>
            <a:ext cx="2724055" cy="2854211"/>
          </a:xfrm>
          <a:prstGeom prst="rect">
            <a:avLst/>
          </a:prstGeom>
          <a:noFill/>
          <a:ln>
            <a:noFill/>
          </a:ln>
        </p:spPr>
      </p:pic>
      <p:sp>
        <p:nvSpPr>
          <p:cNvPr id="615" name="Google Shape;615;p65"/>
          <p:cNvSpPr txBox="1"/>
          <p:nvPr/>
        </p:nvSpPr>
        <p:spPr>
          <a:xfrm>
            <a:off x="5711658" y="3566752"/>
            <a:ext cx="60387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1" u="none" strike="noStrike" cap="none">
                <a:solidFill>
                  <a:srgbClr val="000000"/>
                </a:solidFill>
                <a:latin typeface="Arial"/>
                <a:ea typeface="Arial"/>
                <a:cs typeface="Arial"/>
                <a:sym typeface="Arial"/>
              </a:rPr>
              <a:t>VS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5"/>
                                        </p:tgtEl>
                                        <p:attrNameLst>
                                          <p:attrName>style.visibility</p:attrName>
                                        </p:attrNameLst>
                                      </p:cBhvr>
                                      <p:to>
                                        <p:strVal val="visible"/>
                                      </p:to>
                                    </p:set>
                                    <p:animEffect transition="in" filter="fade">
                                      <p:cBhvr>
                                        <p:cTn id="11" dur="500"/>
                                        <p:tgtEl>
                                          <p:spTgt spid="61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611"/>
                                        </p:tgtEl>
                                        <p:attrNameLst>
                                          <p:attrName>style.visibility</p:attrName>
                                        </p:attrNameLst>
                                      </p:cBhvr>
                                      <p:to>
                                        <p:strVal val="visible"/>
                                      </p:to>
                                    </p:set>
                                    <p:animEffect transition="in" filter="wheel(1)">
                                      <p:cBhvr>
                                        <p:cTn id="15" dur="1000"/>
                                        <p:tgtEl>
                                          <p:spTgt spid="611"/>
                                        </p:tgtEl>
                                      </p:cBhvr>
                                    </p:animEffect>
                                  </p:childTnLst>
                                </p:cTn>
                              </p:par>
                              <p:par>
                                <p:cTn id="16" presetID="2" presetClass="entr" presetSubtype="4" fill="hold" nodeType="withEffect">
                                  <p:stCondLst>
                                    <p:cond delay="0"/>
                                  </p:stCondLst>
                                  <p:childTnLst>
                                    <p:set>
                                      <p:cBhvr>
                                        <p:cTn id="17" dur="1" fill="hold">
                                          <p:stCondLst>
                                            <p:cond delay="0"/>
                                          </p:stCondLst>
                                        </p:cTn>
                                        <p:tgtEl>
                                          <p:spTgt spid="613"/>
                                        </p:tgtEl>
                                        <p:attrNameLst>
                                          <p:attrName>style.visibility</p:attrName>
                                        </p:attrNameLst>
                                      </p:cBhvr>
                                      <p:to>
                                        <p:strVal val="visible"/>
                                      </p:to>
                                    </p:set>
                                    <p:anim calcmode="lin" valueType="num">
                                      <p:cBhvr additive="base">
                                        <p:cTn id="18" dur="1000"/>
                                        <p:tgtEl>
                                          <p:spTgt spid="6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614"/>
                                        </p:tgtEl>
                                        <p:attrNameLst>
                                          <p:attrName>style.visibility</p:attrName>
                                        </p:attrNameLst>
                                      </p:cBhvr>
                                      <p:to>
                                        <p:strVal val="visible"/>
                                      </p:to>
                                    </p:set>
                                    <p:animEffect transition="in" filter="wipe(down)">
                                      <p:cBhvr>
                                        <p:cTn id="22" dur="580">
                                          <p:stCondLst>
                                            <p:cond delay="0"/>
                                          </p:stCondLst>
                                        </p:cTn>
                                        <p:tgtEl>
                                          <p:spTgt spid="614"/>
                                        </p:tgtEl>
                                      </p:cBhvr>
                                    </p:animEffect>
                                    <p:anim calcmode="lin" valueType="num">
                                      <p:cBhvr>
                                        <p:cTn id="23" dur="1822" tmFilter="0,0; 0.14,0.36; 0.43,0.73; 0.71,0.91; 1.0,1.0">
                                          <p:stCondLst>
                                            <p:cond delay="0"/>
                                          </p:stCondLst>
                                        </p:cTn>
                                        <p:tgtEl>
                                          <p:spTgt spid="61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1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1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1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14"/>
                                        </p:tgtEl>
                                        <p:attrNameLst>
                                          <p:attrName>ppt_y</p:attrName>
                                        </p:attrNameLst>
                                      </p:cBhvr>
                                      <p:tavLst>
                                        <p:tav tm="0" fmla="#ppt_y-sin(pi*$)/81">
                                          <p:val>
                                            <p:fltVal val="0"/>
                                          </p:val>
                                        </p:tav>
                                        <p:tav tm="100000">
                                          <p:val>
                                            <p:fltVal val="1"/>
                                          </p:val>
                                        </p:tav>
                                      </p:tavLst>
                                    </p:anim>
                                    <p:animScale>
                                      <p:cBhvr>
                                        <p:cTn id="28" dur="26">
                                          <p:stCondLst>
                                            <p:cond delay="650"/>
                                          </p:stCondLst>
                                        </p:cTn>
                                        <p:tgtEl>
                                          <p:spTgt spid="614"/>
                                        </p:tgtEl>
                                      </p:cBhvr>
                                      <p:to x="100000" y="60000"/>
                                    </p:animScale>
                                    <p:animScale>
                                      <p:cBhvr>
                                        <p:cTn id="29" dur="166" decel="50000">
                                          <p:stCondLst>
                                            <p:cond delay="676"/>
                                          </p:stCondLst>
                                        </p:cTn>
                                        <p:tgtEl>
                                          <p:spTgt spid="614"/>
                                        </p:tgtEl>
                                      </p:cBhvr>
                                      <p:to x="100000" y="100000"/>
                                    </p:animScale>
                                    <p:animScale>
                                      <p:cBhvr>
                                        <p:cTn id="30" dur="26">
                                          <p:stCondLst>
                                            <p:cond delay="1312"/>
                                          </p:stCondLst>
                                        </p:cTn>
                                        <p:tgtEl>
                                          <p:spTgt spid="614"/>
                                        </p:tgtEl>
                                      </p:cBhvr>
                                      <p:to x="100000" y="80000"/>
                                    </p:animScale>
                                    <p:animScale>
                                      <p:cBhvr>
                                        <p:cTn id="31" dur="166" decel="50000">
                                          <p:stCondLst>
                                            <p:cond delay="1338"/>
                                          </p:stCondLst>
                                        </p:cTn>
                                        <p:tgtEl>
                                          <p:spTgt spid="614"/>
                                        </p:tgtEl>
                                      </p:cBhvr>
                                      <p:to x="100000" y="100000"/>
                                    </p:animScale>
                                    <p:animScale>
                                      <p:cBhvr>
                                        <p:cTn id="32" dur="26">
                                          <p:stCondLst>
                                            <p:cond delay="1642"/>
                                          </p:stCondLst>
                                        </p:cTn>
                                        <p:tgtEl>
                                          <p:spTgt spid="614"/>
                                        </p:tgtEl>
                                      </p:cBhvr>
                                      <p:to x="100000" y="90000"/>
                                    </p:animScale>
                                    <p:animScale>
                                      <p:cBhvr>
                                        <p:cTn id="33" dur="166" decel="50000">
                                          <p:stCondLst>
                                            <p:cond delay="1668"/>
                                          </p:stCondLst>
                                        </p:cTn>
                                        <p:tgtEl>
                                          <p:spTgt spid="614"/>
                                        </p:tgtEl>
                                      </p:cBhvr>
                                      <p:to x="100000" y="100000"/>
                                    </p:animScale>
                                    <p:animScale>
                                      <p:cBhvr>
                                        <p:cTn id="34" dur="26">
                                          <p:stCondLst>
                                            <p:cond delay="1808"/>
                                          </p:stCondLst>
                                        </p:cTn>
                                        <p:tgtEl>
                                          <p:spTgt spid="614"/>
                                        </p:tgtEl>
                                      </p:cBhvr>
                                      <p:to x="100000" y="95000"/>
                                    </p:animScale>
                                    <p:animScale>
                                      <p:cBhvr>
                                        <p:cTn id="35" dur="166" decel="50000">
                                          <p:stCondLst>
                                            <p:cond delay="1834"/>
                                          </p:stCondLst>
                                        </p:cTn>
                                        <p:tgtEl>
                                          <p:spTgt spid="614"/>
                                        </p:tgtEl>
                                      </p:cBhvr>
                                      <p:to x="100000" y="100000"/>
                                    </p:animScale>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616"/>
                                        </p:tgtEl>
                                        <p:attrNameLst>
                                          <p:attrName>style.visibility</p:attrName>
                                        </p:attrNameLst>
                                      </p:cBhvr>
                                      <p:to>
                                        <p:strVal val="visible"/>
                                      </p:to>
                                    </p:set>
                                    <p:animEffect transition="in" filter="fade">
                                      <p:cBhvr>
                                        <p:cTn id="39" dur="1000"/>
                                        <p:tgtEl>
                                          <p:spTgt spid="616"/>
                                        </p:tgtEl>
                                      </p:cBhvr>
                                    </p:animEffect>
                                    <p:anim calcmode="lin" valueType="num">
                                      <p:cBhvr>
                                        <p:cTn id="40" dur="1000" fill="hold"/>
                                        <p:tgtEl>
                                          <p:spTgt spid="616"/>
                                        </p:tgtEl>
                                        <p:attrNameLst>
                                          <p:attrName>ppt_x</p:attrName>
                                        </p:attrNameLst>
                                      </p:cBhvr>
                                      <p:tavLst>
                                        <p:tav tm="0">
                                          <p:val>
                                            <p:strVal val="#ppt_x"/>
                                          </p:val>
                                        </p:tav>
                                        <p:tav tm="100000">
                                          <p:val>
                                            <p:strVal val="#ppt_x"/>
                                          </p:val>
                                        </p:tav>
                                      </p:tavLst>
                                    </p:anim>
                                    <p:anim calcmode="lin" valueType="num">
                                      <p:cBhvr>
                                        <p:cTn id="41" dur="1000" fill="hold"/>
                                        <p:tgtEl>
                                          <p:spTgt spid="6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7e90fe0525_0_47"/>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Le principe du ‘GIGO’</a:t>
            </a:r>
            <a:endParaRPr sz="4000" dirty="0"/>
          </a:p>
        </p:txBody>
      </p:sp>
      <p:sp>
        <p:nvSpPr>
          <p:cNvPr id="622" name="Google Shape;622;g27e90fe0525_0_47"/>
          <p:cNvSpPr txBox="1">
            <a:spLocks noGrp="1"/>
          </p:cNvSpPr>
          <p:nvPr>
            <p:ph type="sldNum" idx="12"/>
          </p:nvPr>
        </p:nvSpPr>
        <p:spPr>
          <a:xfrm>
            <a:off x="11212513" y="6400800"/>
            <a:ext cx="979500" cy="2763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
        <p:nvSpPr>
          <p:cNvPr id="623" name="Google Shape;623;g27e90fe0525_0_47"/>
          <p:cNvSpPr txBox="1"/>
          <p:nvPr/>
        </p:nvSpPr>
        <p:spPr>
          <a:xfrm>
            <a:off x="3460478" y="5968156"/>
            <a:ext cx="5271000" cy="9543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1" u="none" strike="noStrike" cap="none">
                <a:solidFill>
                  <a:srgbClr val="000000"/>
                </a:solidFill>
                <a:latin typeface="Arial"/>
                <a:ea typeface="Arial"/>
                <a:cs typeface="Arial"/>
                <a:sym typeface="Arial"/>
              </a:rPr>
              <a:t>“Garbage-In, Garbage-Out !”</a:t>
            </a:r>
            <a:endParaRPr sz="2800" b="1" i="1" u="none" strike="noStrike" cap="none">
              <a:solidFill>
                <a:srgbClr val="000000"/>
              </a:solidFill>
              <a:latin typeface="Arial"/>
              <a:ea typeface="Arial"/>
              <a:cs typeface="Arial"/>
              <a:sym typeface="Arial"/>
            </a:endParaRPr>
          </a:p>
        </p:txBody>
      </p:sp>
      <p:pic>
        <p:nvPicPr>
          <p:cNvPr id="624" name="Google Shape;624;g27e90fe0525_0_47"/>
          <p:cNvPicPr preferRelativeResize="0"/>
          <p:nvPr/>
        </p:nvPicPr>
        <p:blipFill rotWithShape="1">
          <a:blip r:embed="rId3">
            <a:alphaModFix/>
          </a:blip>
          <a:srcRect/>
          <a:stretch/>
        </p:blipFill>
        <p:spPr>
          <a:xfrm>
            <a:off x="5448451" y="2513022"/>
            <a:ext cx="1295100" cy="1272125"/>
          </a:xfrm>
          <a:prstGeom prst="rect">
            <a:avLst/>
          </a:prstGeom>
          <a:noFill/>
          <a:ln>
            <a:noFill/>
          </a:ln>
        </p:spPr>
      </p:pic>
      <p:pic>
        <p:nvPicPr>
          <p:cNvPr id="625" name="Google Shape;625;g27e90fe0525_0_47"/>
          <p:cNvPicPr preferRelativeResize="0"/>
          <p:nvPr/>
        </p:nvPicPr>
        <p:blipFill rotWithShape="1">
          <a:blip r:embed="rId4">
            <a:alphaModFix/>
          </a:blip>
          <a:srcRect/>
          <a:stretch/>
        </p:blipFill>
        <p:spPr>
          <a:xfrm>
            <a:off x="2922964" y="2460053"/>
            <a:ext cx="1378063" cy="1378063"/>
          </a:xfrm>
          <a:prstGeom prst="rect">
            <a:avLst/>
          </a:prstGeom>
          <a:noFill/>
          <a:ln>
            <a:noFill/>
          </a:ln>
        </p:spPr>
      </p:pic>
      <p:pic>
        <p:nvPicPr>
          <p:cNvPr id="626" name="Google Shape;626;g27e90fe0525_0_47"/>
          <p:cNvPicPr preferRelativeResize="0"/>
          <p:nvPr/>
        </p:nvPicPr>
        <p:blipFill rotWithShape="1">
          <a:blip r:embed="rId4">
            <a:alphaModFix/>
          </a:blip>
          <a:srcRect/>
          <a:stretch/>
        </p:blipFill>
        <p:spPr>
          <a:xfrm>
            <a:off x="7890975" y="2460053"/>
            <a:ext cx="1378063" cy="1378063"/>
          </a:xfrm>
          <a:prstGeom prst="rect">
            <a:avLst/>
          </a:prstGeom>
          <a:noFill/>
          <a:ln>
            <a:noFill/>
          </a:ln>
        </p:spPr>
      </p:pic>
      <p:cxnSp>
        <p:nvCxnSpPr>
          <p:cNvPr id="627" name="Google Shape;627;g27e90fe0525_0_47"/>
          <p:cNvCxnSpPr>
            <a:stCxn id="625" idx="3"/>
            <a:endCxn id="624" idx="1"/>
          </p:cNvCxnSpPr>
          <p:nvPr/>
        </p:nvCxnSpPr>
        <p:spPr>
          <a:xfrm>
            <a:off x="4301027" y="3149085"/>
            <a:ext cx="1147500" cy="0"/>
          </a:xfrm>
          <a:prstGeom prst="straightConnector1">
            <a:avLst/>
          </a:prstGeom>
          <a:noFill/>
          <a:ln w="34925" cap="flat" cmpd="sng">
            <a:solidFill>
              <a:schemeClr val="dk1"/>
            </a:solidFill>
            <a:prstDash val="solid"/>
            <a:round/>
            <a:headEnd type="none" w="sm" len="sm"/>
            <a:tailEnd type="stealth" w="med" len="med"/>
          </a:ln>
        </p:spPr>
      </p:cxnSp>
      <p:cxnSp>
        <p:nvCxnSpPr>
          <p:cNvPr id="628" name="Google Shape;628;g27e90fe0525_0_47"/>
          <p:cNvCxnSpPr>
            <a:stCxn id="624" idx="3"/>
            <a:endCxn id="626" idx="1"/>
          </p:cNvCxnSpPr>
          <p:nvPr/>
        </p:nvCxnSpPr>
        <p:spPr>
          <a:xfrm>
            <a:off x="6743551" y="3149085"/>
            <a:ext cx="1147500" cy="0"/>
          </a:xfrm>
          <a:prstGeom prst="straightConnector1">
            <a:avLst/>
          </a:prstGeom>
          <a:noFill/>
          <a:ln w="34925" cap="flat" cmpd="sng">
            <a:solidFill>
              <a:schemeClr val="dk1"/>
            </a:solidFill>
            <a:prstDash val="solid"/>
            <a:round/>
            <a:headEnd type="none" w="sm" len="sm"/>
            <a:tailEnd type="stealth" w="med" len="med"/>
          </a:ln>
        </p:spPr>
      </p:cxnSp>
      <p:pic>
        <p:nvPicPr>
          <p:cNvPr id="629" name="Google Shape;629;g27e90fe0525_0_47"/>
          <p:cNvPicPr preferRelativeResize="0"/>
          <p:nvPr/>
        </p:nvPicPr>
        <p:blipFill rotWithShape="1">
          <a:blip r:embed="rId5">
            <a:alphaModFix/>
          </a:blip>
          <a:srcRect/>
          <a:stretch/>
        </p:blipFill>
        <p:spPr>
          <a:xfrm>
            <a:off x="2922963" y="4129663"/>
            <a:ext cx="1378063" cy="1378063"/>
          </a:xfrm>
          <a:prstGeom prst="rect">
            <a:avLst/>
          </a:prstGeom>
          <a:noFill/>
          <a:ln>
            <a:noFill/>
          </a:ln>
        </p:spPr>
      </p:pic>
      <p:pic>
        <p:nvPicPr>
          <p:cNvPr id="630" name="Google Shape;630;g27e90fe0525_0_47"/>
          <p:cNvPicPr preferRelativeResize="0"/>
          <p:nvPr/>
        </p:nvPicPr>
        <p:blipFill rotWithShape="1">
          <a:blip r:embed="rId3">
            <a:alphaModFix/>
          </a:blip>
          <a:srcRect/>
          <a:stretch/>
        </p:blipFill>
        <p:spPr>
          <a:xfrm>
            <a:off x="5448450" y="4182632"/>
            <a:ext cx="1295100" cy="1272125"/>
          </a:xfrm>
          <a:prstGeom prst="rect">
            <a:avLst/>
          </a:prstGeom>
          <a:noFill/>
          <a:ln>
            <a:noFill/>
          </a:ln>
        </p:spPr>
      </p:pic>
      <p:pic>
        <p:nvPicPr>
          <p:cNvPr id="631" name="Google Shape;631;g27e90fe0525_0_47"/>
          <p:cNvPicPr preferRelativeResize="0"/>
          <p:nvPr/>
        </p:nvPicPr>
        <p:blipFill rotWithShape="1">
          <a:blip r:embed="rId5">
            <a:alphaModFix/>
          </a:blip>
          <a:srcRect/>
          <a:stretch/>
        </p:blipFill>
        <p:spPr>
          <a:xfrm>
            <a:off x="7890974" y="4129663"/>
            <a:ext cx="1378063" cy="1378063"/>
          </a:xfrm>
          <a:prstGeom prst="rect">
            <a:avLst/>
          </a:prstGeom>
          <a:noFill/>
          <a:ln>
            <a:noFill/>
          </a:ln>
        </p:spPr>
      </p:pic>
      <p:cxnSp>
        <p:nvCxnSpPr>
          <p:cNvPr id="632" name="Google Shape;632;g27e90fe0525_0_47"/>
          <p:cNvCxnSpPr>
            <a:stCxn id="629" idx="3"/>
            <a:endCxn id="630" idx="1"/>
          </p:cNvCxnSpPr>
          <p:nvPr/>
        </p:nvCxnSpPr>
        <p:spPr>
          <a:xfrm>
            <a:off x="4301026" y="4818695"/>
            <a:ext cx="1147500" cy="0"/>
          </a:xfrm>
          <a:prstGeom prst="straightConnector1">
            <a:avLst/>
          </a:prstGeom>
          <a:noFill/>
          <a:ln w="34925" cap="flat" cmpd="sng">
            <a:solidFill>
              <a:schemeClr val="dk1"/>
            </a:solidFill>
            <a:prstDash val="solid"/>
            <a:round/>
            <a:headEnd type="none" w="sm" len="sm"/>
            <a:tailEnd type="stealth" w="med" len="med"/>
          </a:ln>
        </p:spPr>
      </p:cxnSp>
      <p:cxnSp>
        <p:nvCxnSpPr>
          <p:cNvPr id="633" name="Google Shape;633;g27e90fe0525_0_47"/>
          <p:cNvCxnSpPr>
            <a:stCxn id="630" idx="3"/>
            <a:endCxn id="631" idx="1"/>
          </p:cNvCxnSpPr>
          <p:nvPr/>
        </p:nvCxnSpPr>
        <p:spPr>
          <a:xfrm>
            <a:off x="6743550" y="4818695"/>
            <a:ext cx="1147500" cy="0"/>
          </a:xfrm>
          <a:prstGeom prst="straightConnector1">
            <a:avLst/>
          </a:prstGeom>
          <a:noFill/>
          <a:ln w="34925" cap="flat" cmpd="sng">
            <a:solidFill>
              <a:schemeClr val="dk1"/>
            </a:solidFill>
            <a:prstDash val="solid"/>
            <a:round/>
            <a:headEnd type="none" w="sm" len="sm"/>
            <a:tailEnd type="stealth" w="med" len="med"/>
          </a:ln>
        </p:spPr>
      </p:cxnSp>
      <p:pic>
        <p:nvPicPr>
          <p:cNvPr id="634" name="Google Shape;634;g27e90fe0525_0_47" descr="Hambone - True Capitalist Radio Wiki"/>
          <p:cNvPicPr preferRelativeResize="0"/>
          <p:nvPr/>
        </p:nvPicPr>
        <p:blipFill rotWithShape="1">
          <a:blip r:embed="rId6">
            <a:alphaModFix/>
          </a:blip>
          <a:srcRect/>
          <a:stretch/>
        </p:blipFill>
        <p:spPr>
          <a:xfrm>
            <a:off x="5522774" y="52150"/>
            <a:ext cx="1272125" cy="1272125"/>
          </a:xfrm>
          <a:prstGeom prst="rect">
            <a:avLst/>
          </a:prstGeom>
          <a:noFill/>
          <a:ln>
            <a:noFill/>
          </a:ln>
        </p:spPr>
      </p:pic>
      <p:sp>
        <p:nvSpPr>
          <p:cNvPr id="635" name="Google Shape;635;g27e90fe0525_0_47"/>
          <p:cNvSpPr txBox="1"/>
          <p:nvPr/>
        </p:nvSpPr>
        <p:spPr>
          <a:xfrm>
            <a:off x="2922962" y="1660823"/>
            <a:ext cx="1378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Qualités des données</a:t>
            </a:r>
            <a:endParaRPr sz="1400" b="0" i="0" u="none" strike="noStrike" cap="none">
              <a:solidFill>
                <a:srgbClr val="000000"/>
              </a:solidFill>
              <a:latin typeface="Arial"/>
              <a:ea typeface="Arial"/>
              <a:cs typeface="Arial"/>
              <a:sym typeface="Arial"/>
            </a:endParaRPr>
          </a:p>
        </p:txBody>
      </p:sp>
      <p:sp>
        <p:nvSpPr>
          <p:cNvPr id="636" name="Google Shape;636;g27e90fe0525_0_47"/>
          <p:cNvSpPr txBox="1"/>
          <p:nvPr/>
        </p:nvSpPr>
        <p:spPr>
          <a:xfrm>
            <a:off x="5119170" y="1660823"/>
            <a:ext cx="1953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Algorithme de Machine Learning</a:t>
            </a:r>
            <a:endParaRPr sz="1400" b="0" i="0" u="none" strike="noStrike" cap="none">
              <a:solidFill>
                <a:srgbClr val="000000"/>
              </a:solidFill>
              <a:latin typeface="Arial"/>
              <a:ea typeface="Arial"/>
              <a:cs typeface="Arial"/>
              <a:sym typeface="Arial"/>
            </a:endParaRPr>
          </a:p>
        </p:txBody>
      </p:sp>
      <p:sp>
        <p:nvSpPr>
          <p:cNvPr id="637" name="Google Shape;637;g27e90fe0525_0_47"/>
          <p:cNvSpPr txBox="1"/>
          <p:nvPr/>
        </p:nvSpPr>
        <p:spPr>
          <a:xfrm>
            <a:off x="7603175" y="1660823"/>
            <a:ext cx="1953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Pouvoir prédictif / utilité / risques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25"/>
                                        </p:tgtEl>
                                        <p:attrNameLst>
                                          <p:attrName>style.visibility</p:attrName>
                                        </p:attrNameLst>
                                      </p:cBhvr>
                                      <p:to>
                                        <p:strVal val="visible"/>
                                      </p:to>
                                    </p:set>
                                    <p:animEffect transition="in" filter="fade">
                                      <p:cBhvr>
                                        <p:cTn id="16" dur="500"/>
                                        <p:tgtEl>
                                          <p:spTgt spid="625"/>
                                        </p:tgtEl>
                                      </p:cBhvr>
                                    </p:animEffect>
                                  </p:childTnLst>
                                </p:cTn>
                              </p:par>
                              <p:par>
                                <p:cTn id="17" presetID="10" presetClass="entr" presetSubtype="0" fill="hold" nodeType="withEffect">
                                  <p:stCondLst>
                                    <p:cond delay="0"/>
                                  </p:stCondLst>
                                  <p:childTnLst>
                                    <p:set>
                                      <p:cBhvr>
                                        <p:cTn id="18" dur="1" fill="hold">
                                          <p:stCondLst>
                                            <p:cond delay="0"/>
                                          </p:stCondLst>
                                        </p:cTn>
                                        <p:tgtEl>
                                          <p:spTgt spid="629"/>
                                        </p:tgtEl>
                                        <p:attrNameLst>
                                          <p:attrName>style.visibility</p:attrName>
                                        </p:attrNameLst>
                                      </p:cBhvr>
                                      <p:to>
                                        <p:strVal val="visible"/>
                                      </p:to>
                                    </p:set>
                                    <p:animEffect transition="in" filter="fade">
                                      <p:cBhvr>
                                        <p:cTn id="19" dur="500"/>
                                        <p:tgtEl>
                                          <p:spTgt spid="6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36"/>
                                        </p:tgtEl>
                                        <p:attrNameLst>
                                          <p:attrName>style.visibility</p:attrName>
                                        </p:attrNameLst>
                                      </p:cBhvr>
                                      <p:to>
                                        <p:strVal val="visible"/>
                                      </p:to>
                                    </p:set>
                                    <p:animEffect transition="in" filter="fade">
                                      <p:cBhvr>
                                        <p:cTn id="24" dur="750"/>
                                        <p:tgtEl>
                                          <p:spTgt spid="636"/>
                                        </p:tgtEl>
                                      </p:cBhvr>
                                    </p:animEffect>
                                  </p:childTnLst>
                                </p:cTn>
                              </p:par>
                              <p:par>
                                <p:cTn id="25" presetID="10" presetClass="entr" presetSubtype="0" fill="hold" nodeType="withEffect">
                                  <p:stCondLst>
                                    <p:cond delay="250"/>
                                  </p:stCondLst>
                                  <p:childTnLst>
                                    <p:set>
                                      <p:cBhvr>
                                        <p:cTn id="26" dur="1" fill="hold">
                                          <p:stCondLst>
                                            <p:cond delay="0"/>
                                          </p:stCondLst>
                                        </p:cTn>
                                        <p:tgtEl>
                                          <p:spTgt spid="624"/>
                                        </p:tgtEl>
                                        <p:attrNameLst>
                                          <p:attrName>style.visibility</p:attrName>
                                        </p:attrNameLst>
                                      </p:cBhvr>
                                      <p:to>
                                        <p:strVal val="visible"/>
                                      </p:to>
                                    </p:set>
                                    <p:animEffect transition="in" filter="fade">
                                      <p:cBhvr>
                                        <p:cTn id="27" dur="500"/>
                                        <p:tgtEl>
                                          <p:spTgt spid="624"/>
                                        </p:tgtEl>
                                      </p:cBhvr>
                                    </p:animEffect>
                                  </p:childTnLst>
                                </p:cTn>
                              </p:par>
                              <p:par>
                                <p:cTn id="28" presetID="10" presetClass="entr" presetSubtype="0" fill="hold" nodeType="withEffect">
                                  <p:stCondLst>
                                    <p:cond delay="250"/>
                                  </p:stCondLst>
                                  <p:childTnLst>
                                    <p:set>
                                      <p:cBhvr>
                                        <p:cTn id="29" dur="1" fill="hold">
                                          <p:stCondLst>
                                            <p:cond delay="0"/>
                                          </p:stCondLst>
                                        </p:cTn>
                                        <p:tgtEl>
                                          <p:spTgt spid="630"/>
                                        </p:tgtEl>
                                        <p:attrNameLst>
                                          <p:attrName>style.visibility</p:attrName>
                                        </p:attrNameLst>
                                      </p:cBhvr>
                                      <p:to>
                                        <p:strVal val="visible"/>
                                      </p:to>
                                    </p:set>
                                    <p:animEffect transition="in" filter="fade">
                                      <p:cBhvr>
                                        <p:cTn id="30" dur="500"/>
                                        <p:tgtEl>
                                          <p:spTgt spid="630"/>
                                        </p:tgtEl>
                                      </p:cBhvr>
                                    </p:animEffect>
                                  </p:childTnLst>
                                </p:cTn>
                              </p:par>
                              <p:par>
                                <p:cTn id="31" presetID="10" presetClass="entr" presetSubtype="0" fill="hold" nodeType="withEffect">
                                  <p:stCondLst>
                                    <p:cond delay="250"/>
                                  </p:stCondLst>
                                  <p:childTnLst>
                                    <p:set>
                                      <p:cBhvr>
                                        <p:cTn id="32" dur="1" fill="hold">
                                          <p:stCondLst>
                                            <p:cond delay="0"/>
                                          </p:stCondLst>
                                        </p:cTn>
                                        <p:tgtEl>
                                          <p:spTgt spid="627"/>
                                        </p:tgtEl>
                                        <p:attrNameLst>
                                          <p:attrName>style.visibility</p:attrName>
                                        </p:attrNameLst>
                                      </p:cBhvr>
                                      <p:to>
                                        <p:strVal val="visible"/>
                                      </p:to>
                                    </p:set>
                                    <p:animEffect transition="in" filter="fade">
                                      <p:cBhvr>
                                        <p:cTn id="33" dur="750"/>
                                        <p:tgtEl>
                                          <p:spTgt spid="627"/>
                                        </p:tgtEl>
                                      </p:cBhvr>
                                    </p:animEffect>
                                  </p:childTnLst>
                                </p:cTn>
                              </p:par>
                              <p:par>
                                <p:cTn id="34" presetID="10" presetClass="entr" presetSubtype="0" fill="hold" nodeType="withEffect">
                                  <p:stCondLst>
                                    <p:cond delay="250"/>
                                  </p:stCondLst>
                                  <p:childTnLst>
                                    <p:set>
                                      <p:cBhvr>
                                        <p:cTn id="35" dur="1" fill="hold">
                                          <p:stCondLst>
                                            <p:cond delay="0"/>
                                          </p:stCondLst>
                                        </p:cTn>
                                        <p:tgtEl>
                                          <p:spTgt spid="632"/>
                                        </p:tgtEl>
                                        <p:attrNameLst>
                                          <p:attrName>style.visibility</p:attrName>
                                        </p:attrNameLst>
                                      </p:cBhvr>
                                      <p:to>
                                        <p:strVal val="visible"/>
                                      </p:to>
                                    </p:set>
                                    <p:animEffect transition="in" filter="fade">
                                      <p:cBhvr>
                                        <p:cTn id="36" dur="750"/>
                                        <p:tgtEl>
                                          <p:spTgt spid="6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8"/>
                                        </p:tgtEl>
                                        <p:attrNameLst>
                                          <p:attrName>style.visibility</p:attrName>
                                        </p:attrNameLst>
                                      </p:cBhvr>
                                      <p:to>
                                        <p:strVal val="visible"/>
                                      </p:to>
                                    </p:set>
                                    <p:animEffect transition="in" filter="fade">
                                      <p:cBhvr>
                                        <p:cTn id="41" dur="500"/>
                                        <p:tgtEl>
                                          <p:spTgt spid="628"/>
                                        </p:tgtEl>
                                      </p:cBhvr>
                                    </p:animEffect>
                                  </p:childTnLst>
                                </p:cTn>
                              </p:par>
                              <p:par>
                                <p:cTn id="42" presetID="10" presetClass="entr" presetSubtype="0" fill="hold" nodeType="withEffect">
                                  <p:stCondLst>
                                    <p:cond delay="0"/>
                                  </p:stCondLst>
                                  <p:childTnLst>
                                    <p:set>
                                      <p:cBhvr>
                                        <p:cTn id="43" dur="1" fill="hold">
                                          <p:stCondLst>
                                            <p:cond delay="0"/>
                                          </p:stCondLst>
                                        </p:cTn>
                                        <p:tgtEl>
                                          <p:spTgt spid="633"/>
                                        </p:tgtEl>
                                        <p:attrNameLst>
                                          <p:attrName>style.visibility</p:attrName>
                                        </p:attrNameLst>
                                      </p:cBhvr>
                                      <p:to>
                                        <p:strVal val="visible"/>
                                      </p:to>
                                    </p:set>
                                    <p:animEffect transition="in" filter="fade">
                                      <p:cBhvr>
                                        <p:cTn id="44" dur="500"/>
                                        <p:tgtEl>
                                          <p:spTgt spid="63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637"/>
                                        </p:tgtEl>
                                        <p:attrNameLst>
                                          <p:attrName>style.visibility</p:attrName>
                                        </p:attrNameLst>
                                      </p:cBhvr>
                                      <p:to>
                                        <p:strVal val="visible"/>
                                      </p:to>
                                    </p:set>
                                    <p:animEffect transition="in" filter="fade">
                                      <p:cBhvr>
                                        <p:cTn id="48" dur="500"/>
                                        <p:tgtEl>
                                          <p:spTgt spid="6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1"/>
                                        </p:tgtEl>
                                        <p:attrNameLst>
                                          <p:attrName>style.visibility</p:attrName>
                                        </p:attrNameLst>
                                      </p:cBhvr>
                                      <p:to>
                                        <p:strVal val="visible"/>
                                      </p:to>
                                    </p:set>
                                    <p:animEffect transition="in" filter="fade">
                                      <p:cBhvr>
                                        <p:cTn id="53" dur="500"/>
                                        <p:tgtEl>
                                          <p:spTgt spid="6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26"/>
                                        </p:tgtEl>
                                        <p:attrNameLst>
                                          <p:attrName>style.visibility</p:attrName>
                                        </p:attrNameLst>
                                      </p:cBhvr>
                                      <p:to>
                                        <p:strVal val="visible"/>
                                      </p:to>
                                    </p:set>
                                    <p:animEffect transition="in" filter="fade">
                                      <p:cBhvr>
                                        <p:cTn id="58" dur="500"/>
                                        <p:tgtEl>
                                          <p:spTgt spid="6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23"/>
                                        </p:tgtEl>
                                        <p:attrNameLst>
                                          <p:attrName>style.visibility</p:attrName>
                                        </p:attrNameLst>
                                      </p:cBhvr>
                                      <p:to>
                                        <p:strVal val="visible"/>
                                      </p:to>
                                    </p:set>
                                    <p:animEffect transition="in" filter="fade">
                                      <p:cBhvr>
                                        <p:cTn id="63"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89CDC04-0B3C-94F2-CFB5-109B4E0492B0}"/>
              </a:ext>
            </a:extLst>
          </p:cNvPr>
          <p:cNvPicPr>
            <a:picLocks noChangeAspect="1"/>
          </p:cNvPicPr>
          <p:nvPr/>
        </p:nvPicPr>
        <p:blipFill>
          <a:blip r:embed="rId3"/>
          <a:stretch>
            <a:fillRect/>
          </a:stretch>
        </p:blipFill>
        <p:spPr>
          <a:xfrm>
            <a:off x="239232" y="1196135"/>
            <a:ext cx="11713536" cy="2232865"/>
          </a:xfrm>
          <a:prstGeom prst="rect">
            <a:avLst/>
          </a:prstGeom>
        </p:spPr>
      </p:pic>
      <p:pic>
        <p:nvPicPr>
          <p:cNvPr id="5" name="Image 4">
            <a:extLst>
              <a:ext uri="{FF2B5EF4-FFF2-40B4-BE49-F238E27FC236}">
                <a16:creationId xmlns:a16="http://schemas.microsoft.com/office/drawing/2014/main" id="{EDCE0C91-C0A4-8BD6-0621-D818F61B99EF}"/>
              </a:ext>
            </a:extLst>
          </p:cNvPr>
          <p:cNvPicPr>
            <a:picLocks noChangeAspect="1"/>
          </p:cNvPicPr>
          <p:nvPr/>
        </p:nvPicPr>
        <p:blipFill>
          <a:blip r:embed="rId4"/>
          <a:stretch>
            <a:fillRect/>
          </a:stretch>
        </p:blipFill>
        <p:spPr>
          <a:xfrm>
            <a:off x="2419856" y="3504935"/>
            <a:ext cx="6800850" cy="2466975"/>
          </a:xfrm>
          <a:prstGeom prst="rect">
            <a:avLst/>
          </a:prstGeom>
        </p:spPr>
      </p:pic>
      <p:sp>
        <p:nvSpPr>
          <p:cNvPr id="6" name="ZoneTexte 5">
            <a:extLst>
              <a:ext uri="{FF2B5EF4-FFF2-40B4-BE49-F238E27FC236}">
                <a16:creationId xmlns:a16="http://schemas.microsoft.com/office/drawing/2014/main" id="{F6375767-6A66-2568-6A3A-68D3E247B590}"/>
              </a:ext>
            </a:extLst>
          </p:cNvPr>
          <p:cNvSpPr txBox="1"/>
          <p:nvPr/>
        </p:nvSpPr>
        <p:spPr>
          <a:xfrm>
            <a:off x="2419856" y="6027003"/>
            <a:ext cx="6888601" cy="830997"/>
          </a:xfrm>
          <a:prstGeom prst="rect">
            <a:avLst/>
          </a:prstGeom>
          <a:noFill/>
        </p:spPr>
        <p:txBody>
          <a:bodyPr wrap="square">
            <a:spAutoFit/>
          </a:bodyPr>
          <a:lstStyle/>
          <a:p>
            <a:pPr algn="just"/>
            <a:r>
              <a:rPr lang="fr-FR" sz="1200" dirty="0">
                <a:solidFill>
                  <a:schemeClr val="tx1"/>
                </a:solidFill>
                <a:latin typeface="Arial" panose="020B0604020202020204" pitchFamily="34" charset="0"/>
                <a:cs typeface="Arial" panose="020B0604020202020204" pitchFamily="34" charset="0"/>
              </a:rPr>
              <a:t>Crédits: Julia </a:t>
            </a:r>
            <a:r>
              <a:rPr lang="fr-FR" sz="1200" dirty="0" err="1">
                <a:solidFill>
                  <a:schemeClr val="tx1"/>
                </a:solidFill>
                <a:latin typeface="Arial" panose="020B0604020202020204" pitchFamily="34" charset="0"/>
                <a:cs typeface="Arial" panose="020B0604020202020204" pitchFamily="34" charset="0"/>
              </a:rPr>
              <a:t>Angwin</a:t>
            </a:r>
            <a:r>
              <a:rPr lang="fr-FR" sz="1200" dirty="0">
                <a:solidFill>
                  <a:schemeClr val="tx1"/>
                </a:solidFill>
                <a:latin typeface="Arial" panose="020B0604020202020204" pitchFamily="34" charset="0"/>
                <a:cs typeface="Arial" panose="020B0604020202020204" pitchFamily="34" charset="0"/>
              </a:rPr>
              <a:t> </a:t>
            </a:r>
            <a:r>
              <a:rPr lang="fr-FR" sz="1200" i="1" dirty="0">
                <a:solidFill>
                  <a:schemeClr val="tx1"/>
                </a:solidFill>
                <a:latin typeface="Arial" panose="020B0604020202020204" pitchFamily="34" charset="0"/>
                <a:cs typeface="Arial" panose="020B0604020202020204" pitchFamily="34" charset="0"/>
              </a:rPr>
              <a:t>et al.</a:t>
            </a:r>
            <a:r>
              <a:rPr lang="fr-FR" sz="1200" dirty="0">
                <a:solidFill>
                  <a:schemeClr val="tx1"/>
                </a:solidFill>
                <a:latin typeface="Arial" panose="020B0604020202020204" pitchFamily="34" charset="0"/>
                <a:cs typeface="Arial" panose="020B0604020202020204" pitchFamily="34" charset="0"/>
              </a:rPr>
              <a:t>, </a:t>
            </a:r>
            <a:r>
              <a:rPr lang="fr-FR" sz="1200" i="1" dirty="0">
                <a:solidFill>
                  <a:schemeClr val="tx1"/>
                </a:solidFill>
                <a:latin typeface="Arial" panose="020B0604020202020204" pitchFamily="34" charset="0"/>
                <a:cs typeface="Arial" panose="020B0604020202020204" pitchFamily="34" charset="0"/>
              </a:rPr>
              <a:t>Machine </a:t>
            </a:r>
            <a:r>
              <a:rPr lang="fr-FR" sz="1200" i="1" dirty="0" err="1">
                <a:solidFill>
                  <a:schemeClr val="tx1"/>
                </a:solidFill>
                <a:latin typeface="Arial" panose="020B0604020202020204" pitchFamily="34" charset="0"/>
                <a:cs typeface="Arial" panose="020B0604020202020204" pitchFamily="34" charset="0"/>
              </a:rPr>
              <a:t>Bias</a:t>
            </a:r>
            <a:r>
              <a:rPr lang="fr-FR" sz="1200" dirty="0">
                <a:solidFill>
                  <a:schemeClr val="tx1"/>
                </a:solidFill>
                <a:latin typeface="Arial" panose="020B0604020202020204" pitchFamily="34" charset="0"/>
                <a:cs typeface="Arial" panose="020B0604020202020204" pitchFamily="34" charset="0"/>
              </a:rPr>
              <a:t>, 2016.</a:t>
            </a:r>
          </a:p>
          <a:p>
            <a:pPr algn="just"/>
            <a:r>
              <a:rPr lang="fr-FR" sz="1200" dirty="0">
                <a:solidFill>
                  <a:schemeClr val="tx1"/>
                </a:solidFill>
                <a:latin typeface="Arial" panose="020B0604020202020204" pitchFamily="34" charset="0"/>
                <a:cs typeface="Arial" panose="020B0604020202020204" pitchFamily="34" charset="0"/>
              </a:rPr>
              <a:t>A propos de COMPAS, un outil de justice prédictive destiné à estimer la probabilité de récidive d’</a:t>
            </a:r>
            <a:r>
              <a:rPr lang="fr-FR" sz="1200" dirty="0" err="1">
                <a:solidFill>
                  <a:schemeClr val="tx1"/>
                </a:solidFill>
                <a:latin typeface="Arial" panose="020B0604020202020204" pitchFamily="34" charset="0"/>
                <a:cs typeface="Arial" panose="020B0604020202020204" pitchFamily="34" charset="0"/>
              </a:rPr>
              <a:t>un·e</a:t>
            </a:r>
            <a:r>
              <a:rPr lang="fr-FR" sz="1200" dirty="0">
                <a:solidFill>
                  <a:schemeClr val="tx1"/>
                </a:solidFill>
                <a:latin typeface="Arial" panose="020B0604020202020204" pitchFamily="34" charset="0"/>
                <a:cs typeface="Arial" panose="020B0604020202020204" pitchFamily="34" charset="0"/>
              </a:rPr>
              <a:t> </a:t>
            </a:r>
            <a:r>
              <a:rPr lang="fr-FR" sz="1200" dirty="0" err="1">
                <a:solidFill>
                  <a:schemeClr val="tx1"/>
                </a:solidFill>
                <a:latin typeface="Arial" panose="020B0604020202020204" pitchFamily="34" charset="0"/>
                <a:cs typeface="Arial" panose="020B0604020202020204" pitchFamily="34" charset="0"/>
              </a:rPr>
              <a:t>accusé·e</a:t>
            </a:r>
            <a:r>
              <a:rPr lang="fr-FR" sz="1200" dirty="0">
                <a:solidFill>
                  <a:schemeClr val="tx1"/>
                </a:solidFill>
                <a:latin typeface="Arial" panose="020B0604020202020204" pitchFamily="34" charset="0"/>
                <a:cs typeface="Arial" panose="020B0604020202020204" pitchFamily="34" charset="0"/>
              </a:rPr>
              <a:t>. </a:t>
            </a:r>
          </a:p>
          <a:p>
            <a:pPr algn="just"/>
            <a:endParaRPr lang="fr-FR" sz="1200" dirty="0">
              <a:solidFill>
                <a:schemeClr val="tx1"/>
              </a:solidFill>
              <a:latin typeface="Arial" panose="020B0604020202020204" pitchFamily="34" charset="0"/>
              <a:cs typeface="Arial" panose="020B0604020202020204" pitchFamily="34" charset="0"/>
            </a:endParaRPr>
          </a:p>
        </p:txBody>
      </p:sp>
      <p:sp>
        <p:nvSpPr>
          <p:cNvPr id="7" name="Google Shape;541;g27b8172e565_0_454">
            <a:extLst>
              <a:ext uri="{FF2B5EF4-FFF2-40B4-BE49-F238E27FC236}">
                <a16:creationId xmlns:a16="http://schemas.microsoft.com/office/drawing/2014/main" id="{1A7AD866-F1DA-65A8-C7C5-4E8C634325FF}"/>
              </a:ext>
            </a:extLst>
          </p:cNvPr>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ts val="4399"/>
              <a:buNone/>
            </a:pPr>
            <a:r>
              <a:rPr lang="fr-FR" dirty="0"/>
              <a:t>Perpétuation des préjugés et des discriminations</a:t>
            </a:r>
            <a:endParaRPr dirty="0"/>
          </a:p>
        </p:txBody>
      </p:sp>
      <p:pic>
        <p:nvPicPr>
          <p:cNvPr id="8" name="Image 7">
            <a:extLst>
              <a:ext uri="{FF2B5EF4-FFF2-40B4-BE49-F238E27FC236}">
                <a16:creationId xmlns:a16="http://schemas.microsoft.com/office/drawing/2014/main" id="{5EF2DF3F-F34F-AB2F-ECA0-D1C25E84AC3B}"/>
              </a:ext>
            </a:extLst>
          </p:cNvPr>
          <p:cNvPicPr>
            <a:picLocks noChangeAspect="1"/>
          </p:cNvPicPr>
          <p:nvPr/>
        </p:nvPicPr>
        <p:blipFill rotWithShape="1">
          <a:blip r:embed="rId3"/>
          <a:srcRect b="45125"/>
          <a:stretch/>
        </p:blipFill>
        <p:spPr>
          <a:xfrm>
            <a:off x="239232" y="1251229"/>
            <a:ext cx="11713536" cy="1225272"/>
          </a:xfrm>
          <a:prstGeom prst="rect">
            <a:avLst/>
          </a:prstGeom>
        </p:spPr>
      </p:pic>
      <p:pic>
        <p:nvPicPr>
          <p:cNvPr id="9" name="Image 8">
            <a:extLst>
              <a:ext uri="{FF2B5EF4-FFF2-40B4-BE49-F238E27FC236}">
                <a16:creationId xmlns:a16="http://schemas.microsoft.com/office/drawing/2014/main" id="{72212BB7-0AC9-494D-F225-A6FB68A50236}"/>
              </a:ext>
            </a:extLst>
          </p:cNvPr>
          <p:cNvPicPr>
            <a:picLocks noChangeAspect="1"/>
          </p:cNvPicPr>
          <p:nvPr/>
        </p:nvPicPr>
        <p:blipFill rotWithShape="1">
          <a:blip r:embed="rId3"/>
          <a:srcRect t="1" b="57688"/>
          <a:stretch/>
        </p:blipFill>
        <p:spPr>
          <a:xfrm>
            <a:off x="239232" y="1226955"/>
            <a:ext cx="11713536" cy="944745"/>
          </a:xfrm>
          <a:prstGeom prst="rect">
            <a:avLst/>
          </a:prstGeom>
        </p:spPr>
      </p:pic>
    </p:spTree>
    <p:extLst>
      <p:ext uri="{BB962C8B-B14F-4D97-AF65-F5344CB8AC3E}">
        <p14:creationId xmlns:p14="http://schemas.microsoft.com/office/powerpoint/2010/main" val="17552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7b8172e565_0_8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Aspects éthiques et droits d’auteur</a:t>
            </a:r>
            <a:endParaRPr sz="4000" dirty="0"/>
          </a:p>
        </p:txBody>
      </p:sp>
      <p:sp>
        <p:nvSpPr>
          <p:cNvPr id="652" name="Google Shape;652;g27b8172e565_0_88"/>
          <p:cNvSpPr txBox="1"/>
          <p:nvPr/>
        </p:nvSpPr>
        <p:spPr>
          <a:xfrm>
            <a:off x="746675" y="1231213"/>
            <a:ext cx="3259500" cy="4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rgbClr val="000000"/>
                </a:solidFill>
                <a:latin typeface="Arial"/>
                <a:ea typeface="Arial"/>
                <a:cs typeface="Arial"/>
                <a:sym typeface="Arial"/>
              </a:rPr>
              <a:t>Cas d’étude: </a:t>
            </a:r>
            <a:r>
              <a:rPr lang="fr-FR" sz="1900" b="1" i="0" u="sng" strike="noStrike" cap="none">
                <a:solidFill>
                  <a:schemeClr val="hlink"/>
                </a:solidFill>
                <a:latin typeface="Arial"/>
                <a:ea typeface="Arial"/>
                <a:cs typeface="Arial"/>
                <a:sym typeface="Arial"/>
                <a:hlinkClick r:id="rId3"/>
              </a:rPr>
              <a:t>ArtStation​</a:t>
            </a:r>
            <a:endParaRPr sz="1900" b="1" i="0" u="none" strike="noStrike" cap="none">
              <a:solidFill>
                <a:srgbClr val="000000"/>
              </a:solidFill>
              <a:latin typeface="Arial"/>
              <a:ea typeface="Arial"/>
              <a:cs typeface="Arial"/>
              <a:sym typeface="Arial"/>
            </a:endParaRPr>
          </a:p>
        </p:txBody>
      </p:sp>
      <p:sp>
        <p:nvSpPr>
          <p:cNvPr id="653" name="Google Shape;653;g27b8172e565_0_88"/>
          <p:cNvSpPr/>
          <p:nvPr/>
        </p:nvSpPr>
        <p:spPr>
          <a:xfrm>
            <a:off x="5143100" y="3870788"/>
            <a:ext cx="1063800" cy="69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4" name="Google Shape;654;g27b8172e565_0_88" descr="Une image contenant texte, éléments, divers, plusieurs&#10;&#10;Description générée automatiquement"/>
          <p:cNvPicPr preferRelativeResize="0"/>
          <p:nvPr/>
        </p:nvPicPr>
        <p:blipFill rotWithShape="1">
          <a:blip r:embed="rId4">
            <a:alphaModFix/>
          </a:blip>
          <a:srcRect/>
          <a:stretch/>
        </p:blipFill>
        <p:spPr>
          <a:xfrm>
            <a:off x="374525" y="1819250"/>
            <a:ext cx="4673563" cy="4793375"/>
          </a:xfrm>
          <a:prstGeom prst="rect">
            <a:avLst/>
          </a:prstGeom>
          <a:ln>
            <a:noFill/>
          </a:ln>
          <a:effectLst>
            <a:outerShdw blurRad="190500" algn="tl" rotWithShape="0">
              <a:srgbClr val="000000">
                <a:alpha val="70000"/>
              </a:srgbClr>
            </a:outerShdw>
          </a:effectLst>
        </p:spPr>
      </p:pic>
      <p:pic>
        <p:nvPicPr>
          <p:cNvPr id="655" name="Google Shape;655;g27b8172e565_0_88"/>
          <p:cNvPicPr preferRelativeResize="0"/>
          <p:nvPr/>
        </p:nvPicPr>
        <p:blipFill rotWithShape="1">
          <a:blip r:embed="rId5">
            <a:alphaModFix/>
          </a:blip>
          <a:srcRect/>
          <a:stretch/>
        </p:blipFill>
        <p:spPr>
          <a:xfrm>
            <a:off x="6301900" y="1120200"/>
            <a:ext cx="5355135" cy="5492425"/>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wipe(left)">
                                      <p:cBhvr>
                                        <p:cTn id="12" dur="500"/>
                                        <p:tgtEl>
                                          <p:spTgt spid="65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55"/>
                                        </p:tgtEl>
                                        <p:attrNameLst>
                                          <p:attrName>style.visibility</p:attrName>
                                        </p:attrNameLst>
                                      </p:cBhvr>
                                      <p:to>
                                        <p:strVal val="visible"/>
                                      </p:to>
                                    </p:set>
                                    <p:animEffect transition="in" filter="fade">
                                      <p:cBhvr>
                                        <p:cTn id="16" dur="5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27b8172e565_0_240"/>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Aspects éthiques et droits d’auteur</a:t>
            </a:r>
            <a:endParaRPr sz="4000" dirty="0"/>
          </a:p>
        </p:txBody>
      </p:sp>
      <p:pic>
        <p:nvPicPr>
          <p:cNvPr id="661" name="Google Shape;661;g27b8172e565_0_240" descr="Une image contenant texte, éléments, divers, plusieurs&#10;&#10;Description générée automatiquement"/>
          <p:cNvPicPr preferRelativeResize="0"/>
          <p:nvPr/>
        </p:nvPicPr>
        <p:blipFill rotWithShape="1">
          <a:blip r:embed="rId3">
            <a:alphaModFix/>
          </a:blip>
          <a:srcRect/>
          <a:stretch/>
        </p:blipFill>
        <p:spPr>
          <a:xfrm>
            <a:off x="374525" y="1819213"/>
            <a:ext cx="4003800" cy="4102651"/>
          </a:xfrm>
          <a:prstGeom prst="rect">
            <a:avLst/>
          </a:prstGeom>
          <a:noFill/>
          <a:ln w="12700" cap="flat" cmpd="sng">
            <a:solidFill>
              <a:schemeClr val="tx1"/>
            </a:solidFill>
            <a:prstDash val="solid"/>
            <a:round/>
            <a:headEnd type="none" w="sm" len="sm"/>
            <a:tailEnd type="none" w="sm" len="sm"/>
          </a:ln>
        </p:spPr>
      </p:pic>
      <p:pic>
        <p:nvPicPr>
          <p:cNvPr id="662" name="Google Shape;662;g27b8172e565_0_240"/>
          <p:cNvPicPr preferRelativeResize="0"/>
          <p:nvPr/>
        </p:nvPicPr>
        <p:blipFill rotWithShape="1">
          <a:blip r:embed="rId4">
            <a:alphaModFix/>
          </a:blip>
          <a:srcRect/>
          <a:stretch/>
        </p:blipFill>
        <p:spPr>
          <a:xfrm>
            <a:off x="5994175" y="1041525"/>
            <a:ext cx="5503725" cy="5658025"/>
          </a:xfrm>
          <a:prstGeom prst="rect">
            <a:avLst/>
          </a:prstGeom>
          <a:noFill/>
          <a:ln w="12700" cap="flat" cmpd="sng">
            <a:solidFill>
              <a:schemeClr val="tx1"/>
            </a:solidFill>
            <a:prstDash val="solid"/>
            <a:round/>
            <a:headEnd type="none" w="sm" len="sm"/>
            <a:tailEnd type="none" w="sm" len="sm"/>
          </a:ln>
        </p:spPr>
      </p:pic>
      <p:sp>
        <p:nvSpPr>
          <p:cNvPr id="663" name="Google Shape;663;g27b8172e565_0_240"/>
          <p:cNvSpPr/>
          <p:nvPr/>
        </p:nvSpPr>
        <p:spPr>
          <a:xfrm>
            <a:off x="4654350" y="3525388"/>
            <a:ext cx="1063800" cy="69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4" name="Google Shape;664;g27b8172e565_0_240"/>
          <p:cNvPicPr preferRelativeResize="0"/>
          <p:nvPr/>
        </p:nvPicPr>
        <p:blipFill rotWithShape="1">
          <a:blip r:embed="rId5">
            <a:alphaModFix/>
          </a:blip>
          <a:srcRect t="4031"/>
          <a:stretch/>
        </p:blipFill>
        <p:spPr>
          <a:xfrm>
            <a:off x="322461" y="1644565"/>
            <a:ext cx="12192000" cy="5054985"/>
          </a:xfrm>
          <a:prstGeom prst="rect">
            <a:avLst/>
          </a:prstGeom>
          <a:noFill/>
          <a:ln>
            <a:noFill/>
          </a:ln>
        </p:spPr>
      </p:pic>
      <p:sp>
        <p:nvSpPr>
          <p:cNvPr id="665" name="Google Shape;665;g27b8172e565_0_240"/>
          <p:cNvSpPr/>
          <p:nvPr/>
        </p:nvSpPr>
        <p:spPr>
          <a:xfrm>
            <a:off x="748717" y="4854179"/>
            <a:ext cx="2248932" cy="396616"/>
          </a:xfrm>
          <a:prstGeom prst="roundRect">
            <a:avLst/>
          </a:prstGeom>
          <a:noFill/>
          <a:ln w="76200"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27b8172e565_0_240"/>
          <p:cNvSpPr txBox="1"/>
          <p:nvPr/>
        </p:nvSpPr>
        <p:spPr>
          <a:xfrm>
            <a:off x="746675" y="1231213"/>
            <a:ext cx="3259500" cy="4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rgbClr val="000000"/>
                </a:solidFill>
                <a:latin typeface="Arial"/>
                <a:ea typeface="Arial"/>
                <a:cs typeface="Arial"/>
                <a:sym typeface="Arial"/>
              </a:rPr>
              <a:t>Cas d’étude: </a:t>
            </a:r>
            <a:r>
              <a:rPr lang="fr-FR" sz="1900" b="1" i="0" u="sng" strike="noStrike" cap="none">
                <a:solidFill>
                  <a:schemeClr val="hlink"/>
                </a:solidFill>
                <a:latin typeface="Arial"/>
                <a:ea typeface="Arial"/>
                <a:cs typeface="Arial"/>
                <a:sym typeface="Arial"/>
                <a:hlinkClick r:id="rId6"/>
              </a:rPr>
              <a:t>ArtStation​</a:t>
            </a:r>
            <a:endParaRPr sz="19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wipe(left)">
                                      <p:cBhvr>
                                        <p:cTn id="7" dur="500"/>
                                        <p:tgtEl>
                                          <p:spTgt spid="66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65"/>
                                        </p:tgtEl>
                                        <p:attrNameLst>
                                          <p:attrName>style.visibility</p:attrName>
                                        </p:attrNameLst>
                                      </p:cBhvr>
                                      <p:to>
                                        <p:strVal val="visible"/>
                                      </p:to>
                                    </p:set>
                                    <p:animEffect transition="in" filter="wheel(1)">
                                      <p:cBhvr>
                                        <p:cTn id="11" dur="20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322460" y="0"/>
            <a:ext cx="10193139" cy="1119187"/>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SzPts val="4399"/>
              <a:buNone/>
            </a:pPr>
            <a:r>
              <a:rPr lang="fr-FR" sz="4300"/>
              <a:t>Au Programme :</a:t>
            </a:r>
            <a:endParaRPr/>
          </a:p>
        </p:txBody>
      </p:sp>
      <p:sp>
        <p:nvSpPr>
          <p:cNvPr id="152" name="Google Shape;152;p9"/>
          <p:cNvSpPr txBox="1"/>
          <p:nvPr/>
        </p:nvSpPr>
        <p:spPr>
          <a:xfrm>
            <a:off x="3801669" y="1679510"/>
            <a:ext cx="60768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2200" b="0" i="0" u="none" strike="noStrike" cap="none">
                <a:solidFill>
                  <a:srgbClr val="3A4146"/>
                </a:solidFill>
                <a:latin typeface="Arial"/>
                <a:ea typeface="Arial"/>
                <a:cs typeface="Arial"/>
                <a:sym typeface="Arial"/>
              </a:rPr>
              <a:t>Introduction à l’Intelligence Artificielle</a:t>
            </a:r>
            <a:endParaRPr sz="2200" b="0" i="0" u="none" strike="noStrike" cap="none">
              <a:solidFill>
                <a:srgbClr val="3A4146"/>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800"/>
              <a:buFont typeface="Arial"/>
              <a:buNone/>
            </a:pPr>
            <a:r>
              <a:rPr lang="fr-FR" sz="1600" i="1">
                <a:solidFill>
                  <a:srgbClr val="3A4146"/>
                </a:solidFill>
              </a:rPr>
              <a:t>On se met tous au même niveau !</a:t>
            </a:r>
            <a:endParaRPr sz="1600" i="1">
              <a:solidFill>
                <a:srgbClr val="3A4146"/>
              </a:solidFill>
            </a:endParaRPr>
          </a:p>
        </p:txBody>
      </p:sp>
      <p:sp>
        <p:nvSpPr>
          <p:cNvPr id="153" name="Google Shape;153;p9"/>
          <p:cNvSpPr txBox="1"/>
          <p:nvPr/>
        </p:nvSpPr>
        <p:spPr>
          <a:xfrm>
            <a:off x="3801676" y="2672576"/>
            <a:ext cx="6076800" cy="66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2100" b="1" i="0" u="none" strike="noStrike" cap="none">
                <a:solidFill>
                  <a:srgbClr val="3A4146"/>
                </a:solidFill>
                <a:latin typeface="Arial"/>
                <a:ea typeface="Arial"/>
                <a:cs typeface="Arial"/>
                <a:sym typeface="Arial"/>
              </a:rPr>
              <a:t>IA analytique</a:t>
            </a:r>
            <a:r>
              <a:rPr lang="fr-FR" sz="2000" b="1" i="0" u="none" strike="noStrike" cap="none">
                <a:solidFill>
                  <a:srgbClr val="3A4146"/>
                </a:solidFill>
                <a:latin typeface="Arial"/>
                <a:ea typeface="Arial"/>
                <a:cs typeface="Arial"/>
                <a:sym typeface="Arial"/>
              </a:rPr>
              <a:t> </a:t>
            </a:r>
            <a:r>
              <a:rPr lang="fr-FR" sz="1400" b="0" i="0" u="none" strike="noStrike" cap="none">
                <a:solidFill>
                  <a:srgbClr val="3A4146"/>
                </a:solidFill>
                <a:latin typeface="Arial"/>
                <a:ea typeface="Arial"/>
                <a:cs typeface="Arial"/>
                <a:sym typeface="Arial"/>
              </a:rPr>
              <a:t>[Atelier Pratique]</a:t>
            </a:r>
            <a:endParaRPr sz="1400" b="0" i="0" u="none" strike="noStrike" cap="none">
              <a:solidFill>
                <a:srgbClr val="3A4146"/>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fr-FR" sz="1600" i="1">
                <a:solidFill>
                  <a:srgbClr val="3A4146"/>
                </a:solidFill>
              </a:rPr>
              <a:t>Comment extraire de l’information à partir de données</a:t>
            </a:r>
            <a:endParaRPr sz="1600" i="1">
              <a:solidFill>
                <a:srgbClr val="3A4146"/>
              </a:solidFill>
            </a:endParaRPr>
          </a:p>
        </p:txBody>
      </p:sp>
      <p:sp>
        <p:nvSpPr>
          <p:cNvPr id="154" name="Google Shape;154;p9"/>
          <p:cNvSpPr txBox="1"/>
          <p:nvPr/>
        </p:nvSpPr>
        <p:spPr>
          <a:xfrm>
            <a:off x="3801669" y="3665635"/>
            <a:ext cx="60768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2200" b="1" i="0" u="none" strike="noStrike" cap="none">
                <a:solidFill>
                  <a:srgbClr val="3A4146"/>
                </a:solidFill>
                <a:latin typeface="Arial"/>
                <a:ea typeface="Arial"/>
                <a:cs typeface="Arial"/>
                <a:sym typeface="Arial"/>
              </a:rPr>
              <a:t>IA </a:t>
            </a:r>
            <a:r>
              <a:rPr lang="fr-FR" sz="2200" b="1">
                <a:solidFill>
                  <a:srgbClr val="3A4146"/>
                </a:solidFill>
              </a:rPr>
              <a:t>g</a:t>
            </a:r>
            <a:r>
              <a:rPr lang="fr-FR" sz="2200" b="1" i="0" u="none" strike="noStrike" cap="none">
                <a:solidFill>
                  <a:srgbClr val="3A4146"/>
                </a:solidFill>
                <a:latin typeface="Arial"/>
                <a:ea typeface="Arial"/>
                <a:cs typeface="Arial"/>
                <a:sym typeface="Arial"/>
              </a:rPr>
              <a:t>énérative</a:t>
            </a:r>
            <a:r>
              <a:rPr lang="fr-FR" sz="2000" b="1" i="0" u="none" strike="noStrike" cap="none">
                <a:solidFill>
                  <a:srgbClr val="3A4146"/>
                </a:solidFill>
                <a:latin typeface="Arial"/>
                <a:ea typeface="Arial"/>
                <a:cs typeface="Arial"/>
                <a:sym typeface="Arial"/>
              </a:rPr>
              <a:t> </a:t>
            </a:r>
            <a:r>
              <a:rPr lang="fr-FR" sz="1400" b="0" i="0" u="none" strike="noStrike" cap="none">
                <a:solidFill>
                  <a:srgbClr val="3A4146"/>
                </a:solidFill>
                <a:latin typeface="Arial"/>
                <a:ea typeface="Arial"/>
                <a:cs typeface="Arial"/>
                <a:sym typeface="Arial"/>
              </a:rPr>
              <a:t>[Atelier Pratique]</a:t>
            </a:r>
            <a:endParaRPr sz="1400" b="0" i="0" u="none" strike="noStrike" cap="none">
              <a:solidFill>
                <a:srgbClr val="3A4146"/>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800"/>
              <a:buFont typeface="Arial"/>
              <a:buNone/>
            </a:pPr>
            <a:r>
              <a:rPr lang="fr-FR" sz="1600" i="1">
                <a:solidFill>
                  <a:srgbClr val="3A4146"/>
                </a:solidFill>
              </a:rPr>
              <a:t>Quand la machine devient créative</a:t>
            </a:r>
            <a:endParaRPr sz="1600" i="1">
              <a:solidFill>
                <a:srgbClr val="3A4146"/>
              </a:solidFill>
            </a:endParaRPr>
          </a:p>
        </p:txBody>
      </p:sp>
      <p:sp>
        <p:nvSpPr>
          <p:cNvPr id="155" name="Google Shape;155;p9"/>
          <p:cNvSpPr/>
          <p:nvPr/>
        </p:nvSpPr>
        <p:spPr>
          <a:xfrm rot="5400000">
            <a:off x="2469252" y="1453056"/>
            <a:ext cx="1150128" cy="1144744"/>
          </a:xfrm>
          <a:custGeom>
            <a:avLst/>
            <a:gdLst/>
            <a:ahLst/>
            <a:cxnLst/>
            <a:rect l="l" t="t" r="r" b="b"/>
            <a:pathLst>
              <a:path w="925656" h="1004161" extrusionOk="0">
                <a:moveTo>
                  <a:pt x="0" y="0"/>
                </a:moveTo>
                <a:lnTo>
                  <a:pt x="730434" y="0"/>
                </a:lnTo>
                <a:lnTo>
                  <a:pt x="925656" y="511605"/>
                </a:lnTo>
                <a:lnTo>
                  <a:pt x="730434" y="1004161"/>
                </a:lnTo>
                <a:lnTo>
                  <a:pt x="0" y="1004161"/>
                </a:lnTo>
                <a:lnTo>
                  <a:pt x="0" y="0"/>
                </a:lnTo>
                <a:close/>
              </a:path>
            </a:pathLst>
          </a:custGeom>
          <a:gradFill>
            <a:gsLst>
              <a:gs pos="0">
                <a:srgbClr val="E64066"/>
              </a:gs>
              <a:gs pos="50000">
                <a:srgbClr val="E64066"/>
              </a:gs>
              <a:gs pos="100000">
                <a:srgbClr val="AF2F51"/>
              </a:gs>
            </a:gsLst>
            <a:lin ang="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56" name="Google Shape;156;p9"/>
          <p:cNvSpPr txBox="1"/>
          <p:nvPr/>
        </p:nvSpPr>
        <p:spPr>
          <a:xfrm>
            <a:off x="2473050" y="1450341"/>
            <a:ext cx="1143600" cy="115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1" i="0" u="none" strike="noStrike" cap="none">
              <a:solidFill>
                <a:srgbClr val="AC11AF"/>
              </a:solidFill>
              <a:latin typeface="Arial"/>
              <a:ea typeface="Arial"/>
              <a:cs typeface="Arial"/>
              <a:sym typeface="Arial"/>
            </a:endParaRPr>
          </a:p>
        </p:txBody>
      </p:sp>
      <p:sp>
        <p:nvSpPr>
          <p:cNvPr id="157" name="Google Shape;157;p9"/>
          <p:cNvSpPr txBox="1"/>
          <p:nvPr/>
        </p:nvSpPr>
        <p:spPr>
          <a:xfrm>
            <a:off x="2893007" y="1749097"/>
            <a:ext cx="303900" cy="3693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800" b="1" i="0" u="none" strike="noStrike" cap="none">
                <a:solidFill>
                  <a:schemeClr val="lt1"/>
                </a:solidFill>
                <a:latin typeface="Consolas"/>
                <a:ea typeface="Consolas"/>
                <a:cs typeface="Consolas"/>
                <a:sym typeface="Consolas"/>
              </a:rPr>
              <a:t>1</a:t>
            </a:r>
            <a:endParaRPr sz="1800" b="1" i="0" u="none" strike="noStrike" cap="none">
              <a:solidFill>
                <a:schemeClr val="lt1"/>
              </a:solidFill>
              <a:latin typeface="Consolas"/>
              <a:ea typeface="Consolas"/>
              <a:cs typeface="Consolas"/>
              <a:sym typeface="Consolas"/>
            </a:endParaRPr>
          </a:p>
        </p:txBody>
      </p:sp>
      <p:grpSp>
        <p:nvGrpSpPr>
          <p:cNvPr id="158" name="Google Shape;158;p9"/>
          <p:cNvGrpSpPr/>
          <p:nvPr/>
        </p:nvGrpSpPr>
        <p:grpSpPr>
          <a:xfrm>
            <a:off x="2473050" y="2445205"/>
            <a:ext cx="1143637" cy="1150344"/>
            <a:chOff x="4453994" y="3135031"/>
            <a:chExt cx="936103" cy="704436"/>
          </a:xfrm>
        </p:grpSpPr>
        <p:sp>
          <p:nvSpPr>
            <p:cNvPr id="159" name="Google Shape;159;p9"/>
            <p:cNvSpPr/>
            <p:nvPr/>
          </p:nvSpPr>
          <p:spPr>
            <a:xfrm rot="5400000">
              <a:off x="4569839" y="3019209"/>
              <a:ext cx="704427" cy="936089"/>
            </a:xfrm>
            <a:custGeom>
              <a:avLst/>
              <a:gdLst/>
              <a:ahLst/>
              <a:cxnLst/>
              <a:rect l="l" t="t" r="r" b="b"/>
              <a:pathLst>
                <a:path w="925656" h="1004161" extrusionOk="0">
                  <a:moveTo>
                    <a:pt x="0" y="0"/>
                  </a:moveTo>
                  <a:lnTo>
                    <a:pt x="730434" y="0"/>
                  </a:lnTo>
                  <a:lnTo>
                    <a:pt x="925656" y="511605"/>
                  </a:lnTo>
                  <a:lnTo>
                    <a:pt x="730434" y="1004161"/>
                  </a:lnTo>
                  <a:lnTo>
                    <a:pt x="0" y="1004161"/>
                  </a:lnTo>
                  <a:lnTo>
                    <a:pt x="194709" y="508428"/>
                  </a:lnTo>
                  <a:lnTo>
                    <a:pt x="0" y="0"/>
                  </a:lnTo>
                  <a:close/>
                </a:path>
              </a:pathLst>
            </a:custGeom>
            <a:gradFill>
              <a:gsLst>
                <a:gs pos="0">
                  <a:srgbClr val="AF2F51"/>
                </a:gs>
                <a:gs pos="50000">
                  <a:srgbClr val="E64066"/>
                </a:gs>
                <a:gs pos="100000">
                  <a:srgbClr val="AF2F51"/>
                </a:gs>
              </a:gsLst>
              <a:lin ang="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60" name="Google Shape;160;p9"/>
            <p:cNvSpPr txBox="1"/>
            <p:nvPr/>
          </p:nvSpPr>
          <p:spPr>
            <a:xfrm>
              <a:off x="4453994" y="3135031"/>
              <a:ext cx="936000" cy="70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1" i="0" u="none" strike="noStrike" cap="none">
                <a:solidFill>
                  <a:schemeClr val="lt1"/>
                </a:solidFill>
                <a:latin typeface="Arial"/>
                <a:ea typeface="Arial"/>
                <a:cs typeface="Arial"/>
                <a:sym typeface="Arial"/>
              </a:endParaRPr>
            </a:p>
          </p:txBody>
        </p:sp>
        <p:sp>
          <p:nvSpPr>
            <p:cNvPr id="161" name="Google Shape;161;p9"/>
            <p:cNvSpPr txBox="1"/>
            <p:nvPr/>
          </p:nvSpPr>
          <p:spPr>
            <a:xfrm>
              <a:off x="4797742" y="3317975"/>
              <a:ext cx="248700" cy="226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800" b="1" i="0" u="none" strike="noStrike" cap="none">
                  <a:solidFill>
                    <a:schemeClr val="lt1"/>
                  </a:solidFill>
                  <a:latin typeface="Consolas"/>
                  <a:ea typeface="Consolas"/>
                  <a:cs typeface="Consolas"/>
                  <a:sym typeface="Consolas"/>
                </a:rPr>
                <a:t>2</a:t>
              </a:r>
              <a:endParaRPr sz="1800" b="1" i="0" u="none" strike="noStrike" cap="none">
                <a:solidFill>
                  <a:schemeClr val="lt1"/>
                </a:solidFill>
                <a:latin typeface="Consolas"/>
                <a:ea typeface="Consolas"/>
                <a:cs typeface="Consolas"/>
                <a:sym typeface="Consolas"/>
              </a:endParaRPr>
            </a:p>
          </p:txBody>
        </p:sp>
      </p:grpSp>
      <p:grpSp>
        <p:nvGrpSpPr>
          <p:cNvPr id="162" name="Google Shape;162;p9"/>
          <p:cNvGrpSpPr/>
          <p:nvPr/>
        </p:nvGrpSpPr>
        <p:grpSpPr>
          <a:xfrm>
            <a:off x="2473050" y="3440070"/>
            <a:ext cx="1143637" cy="1150334"/>
            <a:chOff x="4453994" y="3744256"/>
            <a:chExt cx="936103" cy="704430"/>
          </a:xfrm>
        </p:grpSpPr>
        <p:sp>
          <p:nvSpPr>
            <p:cNvPr id="163" name="Google Shape;163;p9"/>
            <p:cNvSpPr/>
            <p:nvPr/>
          </p:nvSpPr>
          <p:spPr>
            <a:xfrm rot="5400000">
              <a:off x="4569839" y="3628428"/>
              <a:ext cx="704427" cy="936089"/>
            </a:xfrm>
            <a:custGeom>
              <a:avLst/>
              <a:gdLst/>
              <a:ahLst/>
              <a:cxnLst/>
              <a:rect l="l" t="t" r="r" b="b"/>
              <a:pathLst>
                <a:path w="925656" h="1004161" extrusionOk="0">
                  <a:moveTo>
                    <a:pt x="0" y="0"/>
                  </a:moveTo>
                  <a:lnTo>
                    <a:pt x="730434" y="0"/>
                  </a:lnTo>
                  <a:lnTo>
                    <a:pt x="925656" y="511605"/>
                  </a:lnTo>
                  <a:lnTo>
                    <a:pt x="730434" y="1004161"/>
                  </a:lnTo>
                  <a:lnTo>
                    <a:pt x="0" y="1004161"/>
                  </a:lnTo>
                  <a:lnTo>
                    <a:pt x="194709" y="508428"/>
                  </a:lnTo>
                  <a:lnTo>
                    <a:pt x="0" y="0"/>
                  </a:lnTo>
                  <a:close/>
                </a:path>
              </a:pathLst>
            </a:custGeom>
            <a:gradFill>
              <a:gsLst>
                <a:gs pos="0">
                  <a:srgbClr val="AF2F51"/>
                </a:gs>
                <a:gs pos="50000">
                  <a:srgbClr val="E64066"/>
                </a:gs>
                <a:gs pos="100000">
                  <a:srgbClr val="AF2F51"/>
                </a:gs>
              </a:gsLst>
              <a:lin ang="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64" name="Google Shape;164;p9"/>
            <p:cNvSpPr txBox="1"/>
            <p:nvPr/>
          </p:nvSpPr>
          <p:spPr>
            <a:xfrm>
              <a:off x="4453994" y="3744256"/>
              <a:ext cx="936089" cy="7044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1" i="0" u="none" strike="noStrike" cap="none">
                <a:solidFill>
                  <a:schemeClr val="lt1"/>
                </a:solidFill>
                <a:latin typeface="Arial"/>
                <a:ea typeface="Arial"/>
                <a:cs typeface="Arial"/>
                <a:sym typeface="Arial"/>
              </a:endParaRPr>
            </a:p>
          </p:txBody>
        </p:sp>
        <p:sp>
          <p:nvSpPr>
            <p:cNvPr id="165" name="Google Shape;165;p9"/>
            <p:cNvSpPr txBox="1"/>
            <p:nvPr/>
          </p:nvSpPr>
          <p:spPr>
            <a:xfrm>
              <a:off x="4797742" y="3927195"/>
              <a:ext cx="248700" cy="226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800" b="1" i="0" u="none" strike="noStrike" cap="none">
                  <a:solidFill>
                    <a:schemeClr val="lt1"/>
                  </a:solidFill>
                  <a:latin typeface="Consolas"/>
                  <a:ea typeface="Consolas"/>
                  <a:cs typeface="Consolas"/>
                  <a:sym typeface="Consolas"/>
                </a:rPr>
                <a:t>3</a:t>
              </a:r>
              <a:endParaRPr sz="1800" b="1" i="0" u="none" strike="noStrike" cap="none">
                <a:solidFill>
                  <a:schemeClr val="lt1"/>
                </a:solidFill>
                <a:latin typeface="Consolas"/>
                <a:ea typeface="Consolas"/>
                <a:cs typeface="Consolas"/>
                <a:sym typeface="Consolas"/>
              </a:endParaRPr>
            </a:p>
          </p:txBody>
        </p:sp>
      </p:grpSp>
      <p:grpSp>
        <p:nvGrpSpPr>
          <p:cNvPr id="166" name="Google Shape;166;p9"/>
          <p:cNvGrpSpPr/>
          <p:nvPr/>
        </p:nvGrpSpPr>
        <p:grpSpPr>
          <a:xfrm>
            <a:off x="2473050" y="4434920"/>
            <a:ext cx="1143637" cy="1150337"/>
            <a:chOff x="4453994" y="4966356"/>
            <a:chExt cx="936103" cy="704432"/>
          </a:xfrm>
        </p:grpSpPr>
        <p:sp>
          <p:nvSpPr>
            <p:cNvPr id="167" name="Google Shape;167;p9"/>
            <p:cNvSpPr/>
            <p:nvPr/>
          </p:nvSpPr>
          <p:spPr>
            <a:xfrm rot="5400000">
              <a:off x="4569839" y="4850530"/>
              <a:ext cx="704427" cy="936089"/>
            </a:xfrm>
            <a:custGeom>
              <a:avLst/>
              <a:gdLst/>
              <a:ahLst/>
              <a:cxnLst/>
              <a:rect l="l" t="t" r="r" b="b"/>
              <a:pathLst>
                <a:path w="730434" h="1004161" extrusionOk="0">
                  <a:moveTo>
                    <a:pt x="0" y="0"/>
                  </a:moveTo>
                  <a:lnTo>
                    <a:pt x="730434" y="0"/>
                  </a:lnTo>
                  <a:lnTo>
                    <a:pt x="730434" y="1004161"/>
                  </a:lnTo>
                  <a:lnTo>
                    <a:pt x="0" y="1004161"/>
                  </a:lnTo>
                  <a:lnTo>
                    <a:pt x="155579" y="506046"/>
                  </a:lnTo>
                  <a:lnTo>
                    <a:pt x="0" y="0"/>
                  </a:lnTo>
                  <a:close/>
                </a:path>
              </a:pathLst>
            </a:custGeom>
            <a:gradFill>
              <a:gsLst>
                <a:gs pos="0">
                  <a:srgbClr val="AF2F51"/>
                </a:gs>
                <a:gs pos="50000">
                  <a:srgbClr val="E64066"/>
                </a:gs>
                <a:gs pos="100000">
                  <a:srgbClr val="E64066"/>
                </a:gs>
              </a:gsLst>
              <a:lin ang="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68" name="Google Shape;168;p9"/>
            <p:cNvSpPr txBox="1"/>
            <p:nvPr/>
          </p:nvSpPr>
          <p:spPr>
            <a:xfrm>
              <a:off x="4453994" y="4966356"/>
              <a:ext cx="936089" cy="7044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1" i="0" u="none" strike="noStrike" cap="none">
                <a:solidFill>
                  <a:schemeClr val="lt1"/>
                </a:solidFill>
                <a:latin typeface="Arial"/>
                <a:ea typeface="Arial"/>
                <a:cs typeface="Arial"/>
                <a:sym typeface="Arial"/>
              </a:endParaRPr>
            </a:p>
          </p:txBody>
        </p:sp>
        <p:sp>
          <p:nvSpPr>
            <p:cNvPr id="169" name="Google Shape;169;p9"/>
            <p:cNvSpPr txBox="1"/>
            <p:nvPr/>
          </p:nvSpPr>
          <p:spPr>
            <a:xfrm>
              <a:off x="4797742" y="5149297"/>
              <a:ext cx="248700" cy="226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800" b="1">
                  <a:solidFill>
                    <a:schemeClr val="lt1"/>
                  </a:solidFill>
                  <a:latin typeface="Consolas"/>
                  <a:ea typeface="Consolas"/>
                  <a:cs typeface="Consolas"/>
                  <a:sym typeface="Consolas"/>
                </a:rPr>
                <a:t>4</a:t>
              </a:r>
              <a:endParaRPr sz="1800" b="1" i="0" u="none" strike="noStrike" cap="none">
                <a:solidFill>
                  <a:schemeClr val="lt1"/>
                </a:solidFill>
                <a:latin typeface="Consolas"/>
                <a:ea typeface="Consolas"/>
                <a:cs typeface="Consolas"/>
                <a:sym typeface="Consolas"/>
              </a:endParaRPr>
            </a:p>
          </p:txBody>
        </p:sp>
      </p:grpSp>
      <p:sp>
        <p:nvSpPr>
          <p:cNvPr id="170" name="Google Shape;170;p9"/>
          <p:cNvSpPr txBox="1"/>
          <p:nvPr/>
        </p:nvSpPr>
        <p:spPr>
          <a:xfrm>
            <a:off x="3801669" y="4746370"/>
            <a:ext cx="607680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2200" b="0" i="0" u="none" strike="noStrike" cap="none" dirty="0">
                <a:solidFill>
                  <a:srgbClr val="3A4146"/>
                </a:solidFill>
                <a:latin typeface="Arial"/>
                <a:ea typeface="Arial"/>
                <a:cs typeface="Arial"/>
                <a:sym typeface="Arial"/>
              </a:rPr>
              <a:t>Enjeux et perspectives</a:t>
            </a:r>
          </a:p>
          <a:p>
            <a:pPr marL="457200" marR="0" lvl="0" indent="0" algn="l" rtl="0">
              <a:lnSpc>
                <a:spcPct val="100000"/>
              </a:lnSpc>
              <a:spcBef>
                <a:spcPts val="0"/>
              </a:spcBef>
              <a:spcAft>
                <a:spcPts val="0"/>
              </a:spcAft>
              <a:buClr>
                <a:srgbClr val="000000"/>
              </a:buClr>
              <a:buSzPts val="1800"/>
              <a:buFont typeface="Arial"/>
              <a:buNone/>
            </a:pPr>
            <a:r>
              <a:rPr lang="fr-FR" sz="1600" i="1" dirty="0">
                <a:solidFill>
                  <a:srgbClr val="3A4146"/>
                </a:solidFill>
              </a:rPr>
              <a:t>Discussion et Questions/Réponses</a:t>
            </a:r>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800" dirty="0"/>
              <a:t>Empreinte carbone de l’entraînement des modèles </a:t>
            </a:r>
          </a:p>
        </p:txBody>
      </p:sp>
      <p:pic>
        <p:nvPicPr>
          <p:cNvPr id="3" name="Google Shape;286;p29"/>
          <p:cNvPicPr preferRelativeResize="0"/>
          <p:nvPr/>
        </p:nvPicPr>
        <p:blipFill>
          <a:blip r:embed="rId3">
            <a:alphaModFix/>
          </a:blip>
          <a:stretch>
            <a:fillRect/>
          </a:stretch>
        </p:blipFill>
        <p:spPr>
          <a:xfrm>
            <a:off x="2531442" y="1129489"/>
            <a:ext cx="6520445" cy="2099725"/>
          </a:xfrm>
          <a:prstGeom prst="rect">
            <a:avLst/>
          </a:prstGeom>
          <a:noFill/>
          <a:ln>
            <a:noFill/>
          </a:ln>
          <a:effectLst>
            <a:outerShdw blurRad="57150" dist="19050" dir="5400000" algn="bl" rotWithShape="0">
              <a:srgbClr val="000000">
                <a:alpha val="50000"/>
              </a:srgbClr>
            </a:outerShdw>
          </a:effectLst>
        </p:spPr>
      </p:pic>
      <p:sp>
        <p:nvSpPr>
          <p:cNvPr id="5" name="Rectangle 1"/>
          <p:cNvSpPr>
            <a:spLocks noChangeArrowheads="1"/>
          </p:cNvSpPr>
          <p:nvPr/>
        </p:nvSpPr>
        <p:spPr bwMode="auto">
          <a:xfrm>
            <a:off x="693338" y="4150049"/>
            <a:ext cx="4248313" cy="126702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1F1F1F"/>
                </a:solidFill>
                <a:effectLst/>
                <a:latin typeface="inherit"/>
              </a:rPr>
              <a:t>Manque d'informations sur les émissions de CO2 d'une </a:t>
            </a:r>
            <a:r>
              <a:rPr kumimoji="0" lang="fr-FR" altLang="fr-FR" b="1" i="0" u="none" strike="noStrike" cap="none" normalizeH="0" baseline="0" dirty="0">
                <a:ln>
                  <a:noFill/>
                </a:ln>
                <a:solidFill>
                  <a:srgbClr val="FF0000"/>
                </a:solidFill>
                <a:effectLst/>
                <a:latin typeface="inherit"/>
              </a:rPr>
              <a:t>seule requête d'IA générative</a:t>
            </a:r>
            <a:r>
              <a:rPr kumimoji="0" lang="fr-FR" altLang="fr-FR" b="0" i="0" u="none" strike="noStrike" cap="none" normalizeH="0" baseline="0" dirty="0">
                <a:ln>
                  <a:noFill/>
                </a:ln>
                <a:solidFill>
                  <a:srgbClr val="1F1F1F"/>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1F1F1F"/>
                </a:solidFill>
                <a:effectLst/>
                <a:latin typeface="inherit"/>
              </a:rPr>
              <a:t>Les estimations de l’industrie montrent qu’elle est 4 à 5 fois plus importante que celle d’une requête sur un moteur de recherche. Une recherche Google émet environ 0,2 g de CO2.</a:t>
            </a:r>
            <a:r>
              <a:rPr kumimoji="0" lang="fr-FR" altLang="fr-FR" b="0" i="0" u="none" strike="noStrike" cap="none" normalizeH="0" baseline="0" dirty="0">
                <a:ln>
                  <a:noFill/>
                </a:ln>
                <a:solidFill>
                  <a:schemeClr val="tx1"/>
                </a:solidFill>
                <a:effectLst/>
              </a:rPr>
              <a:t> </a:t>
            </a:r>
            <a:endParaRPr kumimoji="0" lang="fr-FR" altLang="fr-FR" b="0" i="0" u="none" strike="noStrike" cap="none" normalizeH="0" baseline="0" dirty="0">
              <a:ln>
                <a:noFill/>
              </a:ln>
              <a:solidFill>
                <a:schemeClr val="tx1"/>
              </a:solidFill>
              <a:effectLst/>
              <a:latin typeface="Arial" panose="020B0604020202020204" pitchFamily="34" charset="0"/>
            </a:endParaRPr>
          </a:p>
        </p:txBody>
      </p:sp>
      <p:pic>
        <p:nvPicPr>
          <p:cNvPr id="6" name="Google Shape;287;p29"/>
          <p:cNvPicPr preferRelativeResize="0"/>
          <p:nvPr/>
        </p:nvPicPr>
        <p:blipFill>
          <a:blip r:embed="rId4">
            <a:alphaModFix/>
          </a:blip>
          <a:stretch>
            <a:fillRect/>
          </a:stretch>
        </p:blipFill>
        <p:spPr>
          <a:xfrm>
            <a:off x="5059396" y="3630442"/>
            <a:ext cx="6744366" cy="19431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5774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552F9-EA3F-3A89-70B2-AF052A5AF7EA}"/>
              </a:ext>
            </a:extLst>
          </p:cNvPr>
          <p:cNvSpPr>
            <a:spLocks noGrp="1"/>
          </p:cNvSpPr>
          <p:nvPr>
            <p:ph type="title"/>
          </p:nvPr>
        </p:nvSpPr>
        <p:spPr/>
        <p:txBody>
          <a:bodyPr>
            <a:normAutofit/>
          </a:bodyPr>
          <a:lstStyle/>
          <a:p>
            <a:r>
              <a:rPr lang="fr-FR" sz="4000" dirty="0"/>
              <a:t>Risques pour l’environnement</a:t>
            </a:r>
          </a:p>
        </p:txBody>
      </p:sp>
      <p:pic>
        <p:nvPicPr>
          <p:cNvPr id="8" name="Image 7" descr="Une image contenant intérieur, serveur, sol&#10;&#10;Description générée automatiquement">
            <a:extLst>
              <a:ext uri="{FF2B5EF4-FFF2-40B4-BE49-F238E27FC236}">
                <a16:creationId xmlns:a16="http://schemas.microsoft.com/office/drawing/2014/main" id="{85D5362F-BC5F-D280-85DF-70E3931EE68A}"/>
              </a:ext>
            </a:extLst>
          </p:cNvPr>
          <p:cNvPicPr>
            <a:picLocks noChangeAspect="1"/>
          </p:cNvPicPr>
          <p:nvPr/>
        </p:nvPicPr>
        <p:blipFill>
          <a:blip r:embed="rId3"/>
          <a:stretch>
            <a:fillRect/>
          </a:stretch>
        </p:blipFill>
        <p:spPr>
          <a:xfrm>
            <a:off x="9548463" y="1647545"/>
            <a:ext cx="2579195" cy="1450797"/>
          </a:xfrm>
          <a:prstGeom prst="rect">
            <a:avLst/>
          </a:prstGeom>
        </p:spPr>
      </p:pic>
      <p:sp>
        <p:nvSpPr>
          <p:cNvPr id="10" name="ZoneTexte 9">
            <a:extLst>
              <a:ext uri="{FF2B5EF4-FFF2-40B4-BE49-F238E27FC236}">
                <a16:creationId xmlns:a16="http://schemas.microsoft.com/office/drawing/2014/main" id="{31476E1D-67FB-6C52-07C8-FA977AE2213A}"/>
              </a:ext>
            </a:extLst>
          </p:cNvPr>
          <p:cNvSpPr txBox="1"/>
          <p:nvPr/>
        </p:nvSpPr>
        <p:spPr>
          <a:xfrm>
            <a:off x="9528024" y="3174542"/>
            <a:ext cx="23809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i="1" dirty="0"/>
              <a:t>Un data center</a:t>
            </a:r>
          </a:p>
        </p:txBody>
      </p:sp>
      <p:sp>
        <p:nvSpPr>
          <p:cNvPr id="6" name="ZoneTexte 5">
            <a:extLst>
              <a:ext uri="{FF2B5EF4-FFF2-40B4-BE49-F238E27FC236}">
                <a16:creationId xmlns:a16="http://schemas.microsoft.com/office/drawing/2014/main" id="{BAE53F0F-E3EF-0831-A1F8-B5EFA5A935DF}"/>
              </a:ext>
            </a:extLst>
          </p:cNvPr>
          <p:cNvSpPr txBox="1"/>
          <p:nvPr/>
        </p:nvSpPr>
        <p:spPr>
          <a:xfrm>
            <a:off x="705256" y="6256510"/>
            <a:ext cx="7009503" cy="307777"/>
          </a:xfrm>
          <a:prstGeom prst="rect">
            <a:avLst/>
          </a:prstGeom>
          <a:noFill/>
        </p:spPr>
        <p:txBody>
          <a:bodyPr wrap="square">
            <a:spAutoFit/>
          </a:bodyPr>
          <a:lstStyle/>
          <a:p>
            <a:pPr algn="ctr"/>
            <a:r>
              <a:rPr lang="fr-FR" i="1" dirty="0" err="1"/>
              <a:t>Clarote</a:t>
            </a:r>
            <a:r>
              <a:rPr lang="fr-FR" i="1" dirty="0"/>
              <a:t> &amp; AI4Media / </a:t>
            </a:r>
            <a:r>
              <a:rPr lang="fr-FR" i="1" dirty="0" err="1"/>
              <a:t>Better</a:t>
            </a:r>
            <a:r>
              <a:rPr lang="fr-FR" i="1" dirty="0"/>
              <a:t> Images of AI / Labour/</a:t>
            </a:r>
            <a:r>
              <a:rPr lang="fr-FR" i="1" dirty="0" err="1"/>
              <a:t>Resources</a:t>
            </a:r>
            <a:r>
              <a:rPr lang="fr-FR" i="1" dirty="0"/>
              <a:t> / CC-BY 4.0</a:t>
            </a:r>
          </a:p>
        </p:txBody>
      </p:sp>
      <p:sp>
        <p:nvSpPr>
          <p:cNvPr id="3" name="Rectangle 2">
            <a:extLst>
              <a:ext uri="{FF2B5EF4-FFF2-40B4-BE49-F238E27FC236}">
                <a16:creationId xmlns:a16="http://schemas.microsoft.com/office/drawing/2014/main" id="{381A88CE-4E37-4A5A-AC31-B62DD2F455AC}"/>
              </a:ext>
            </a:extLst>
          </p:cNvPr>
          <p:cNvSpPr/>
          <p:nvPr/>
        </p:nvSpPr>
        <p:spPr>
          <a:xfrm>
            <a:off x="188843" y="5973417"/>
            <a:ext cx="934279" cy="74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illustration, dessin, peinture, Dessin animé&#10;&#10;Description générée automatiquement">
            <a:extLst>
              <a:ext uri="{FF2B5EF4-FFF2-40B4-BE49-F238E27FC236}">
                <a16:creationId xmlns:a16="http://schemas.microsoft.com/office/drawing/2014/main" id="{7A3CC3B6-133D-0DE3-813D-B336A87F4CD3}"/>
              </a:ext>
            </a:extLst>
          </p:cNvPr>
          <p:cNvPicPr>
            <a:picLocks noChangeAspect="1"/>
          </p:cNvPicPr>
          <p:nvPr/>
        </p:nvPicPr>
        <p:blipFill>
          <a:blip r:embed="rId4"/>
          <a:stretch>
            <a:fillRect/>
          </a:stretch>
        </p:blipFill>
        <p:spPr>
          <a:xfrm>
            <a:off x="283017" y="1155082"/>
            <a:ext cx="9004416" cy="5066485"/>
          </a:xfrm>
          <a:prstGeom prst="rect">
            <a:avLst/>
          </a:prstGeom>
        </p:spPr>
      </p:pic>
    </p:spTree>
    <p:extLst>
      <p:ext uri="{BB962C8B-B14F-4D97-AF65-F5344CB8AC3E}">
        <p14:creationId xmlns:p14="http://schemas.microsoft.com/office/powerpoint/2010/main" val="142513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7CCA0-1572-1D5A-7FF2-1CBB77486280}"/>
              </a:ext>
            </a:extLst>
          </p:cNvPr>
          <p:cNvSpPr>
            <a:spLocks noGrp="1"/>
          </p:cNvSpPr>
          <p:nvPr>
            <p:ph type="title"/>
          </p:nvPr>
        </p:nvSpPr>
        <p:spPr/>
        <p:txBody>
          <a:bodyPr>
            <a:normAutofit fontScale="90000"/>
          </a:bodyPr>
          <a:lstStyle/>
          <a:p>
            <a:r>
              <a:rPr lang="fr-FR" sz="4000" dirty="0"/>
              <a:t>Dangers pour l’économie, les individus, la démocratie</a:t>
            </a:r>
          </a:p>
        </p:txBody>
      </p:sp>
      <p:pic>
        <p:nvPicPr>
          <p:cNvPr id="3" name="Image 2" descr="Une image contenant texte, affiche, capture d’écran, mammifère&#10;&#10;Description générée automatiquement">
            <a:extLst>
              <a:ext uri="{FF2B5EF4-FFF2-40B4-BE49-F238E27FC236}">
                <a16:creationId xmlns:a16="http://schemas.microsoft.com/office/drawing/2014/main" id="{94C888BD-948E-09BD-7B42-392EDF89E6B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453"/>
          <a:stretch/>
        </p:blipFill>
        <p:spPr>
          <a:xfrm>
            <a:off x="1776336" y="1363749"/>
            <a:ext cx="8639328" cy="3079159"/>
          </a:xfrm>
          <a:prstGeom prst="rect">
            <a:avLst/>
          </a:prstGeom>
        </p:spPr>
      </p:pic>
      <p:pic>
        <p:nvPicPr>
          <p:cNvPr id="8" name="Picture 7">
            <a:extLst>
              <a:ext uri="{FF2B5EF4-FFF2-40B4-BE49-F238E27FC236}">
                <a16:creationId xmlns:a16="http://schemas.microsoft.com/office/drawing/2014/main" id="{1CBFEFC7-3163-8456-FEE8-27F404DBBAF0}"/>
              </a:ext>
            </a:extLst>
          </p:cNvPr>
          <p:cNvPicPr>
            <a:picLocks noChangeAspect="1"/>
          </p:cNvPicPr>
          <p:nvPr/>
        </p:nvPicPr>
        <p:blipFill rotWithShape="1">
          <a:blip r:embed="rId5"/>
          <a:srcRect t="27309" r="67640"/>
          <a:stretch/>
        </p:blipFill>
        <p:spPr>
          <a:xfrm>
            <a:off x="1776336" y="4746164"/>
            <a:ext cx="2795664" cy="765084"/>
          </a:xfrm>
          <a:prstGeom prst="rect">
            <a:avLst/>
          </a:prstGeom>
        </p:spPr>
      </p:pic>
      <p:pic>
        <p:nvPicPr>
          <p:cNvPr id="9" name="Picture 8">
            <a:extLst>
              <a:ext uri="{FF2B5EF4-FFF2-40B4-BE49-F238E27FC236}">
                <a16:creationId xmlns:a16="http://schemas.microsoft.com/office/drawing/2014/main" id="{42744CD6-8612-C9B1-BE8F-278EF4949094}"/>
              </a:ext>
            </a:extLst>
          </p:cNvPr>
          <p:cNvPicPr>
            <a:picLocks noChangeAspect="1"/>
          </p:cNvPicPr>
          <p:nvPr/>
        </p:nvPicPr>
        <p:blipFill rotWithShape="1">
          <a:blip r:embed="rId5"/>
          <a:srcRect l="32359" t="27198" r="34014"/>
          <a:stretch/>
        </p:blipFill>
        <p:spPr>
          <a:xfrm>
            <a:off x="4572000" y="4744999"/>
            <a:ext cx="2905125" cy="766249"/>
          </a:xfrm>
          <a:prstGeom prst="rect">
            <a:avLst/>
          </a:prstGeom>
        </p:spPr>
      </p:pic>
      <p:pic>
        <p:nvPicPr>
          <p:cNvPr id="10" name="Picture 9">
            <a:extLst>
              <a:ext uri="{FF2B5EF4-FFF2-40B4-BE49-F238E27FC236}">
                <a16:creationId xmlns:a16="http://schemas.microsoft.com/office/drawing/2014/main" id="{616D2810-32C5-D0CD-14C6-1472C931B2D3}"/>
              </a:ext>
            </a:extLst>
          </p:cNvPr>
          <p:cNvPicPr>
            <a:picLocks noChangeAspect="1"/>
          </p:cNvPicPr>
          <p:nvPr/>
        </p:nvPicPr>
        <p:blipFill rotWithShape="1">
          <a:blip r:embed="rId5"/>
          <a:srcRect l="65986" t="28702"/>
          <a:stretch/>
        </p:blipFill>
        <p:spPr>
          <a:xfrm>
            <a:off x="7477125" y="4760831"/>
            <a:ext cx="2938539" cy="750417"/>
          </a:xfrm>
          <a:prstGeom prst="rect">
            <a:avLst/>
          </a:prstGeom>
        </p:spPr>
      </p:pic>
      <p:pic>
        <p:nvPicPr>
          <p:cNvPr id="11" name="Picture 10">
            <a:extLst>
              <a:ext uri="{FF2B5EF4-FFF2-40B4-BE49-F238E27FC236}">
                <a16:creationId xmlns:a16="http://schemas.microsoft.com/office/drawing/2014/main" id="{C394BFD1-51DF-9C9A-1280-840C98705C89}"/>
              </a:ext>
            </a:extLst>
          </p:cNvPr>
          <p:cNvPicPr>
            <a:picLocks noChangeAspect="1"/>
          </p:cNvPicPr>
          <p:nvPr/>
        </p:nvPicPr>
        <p:blipFill rotWithShape="1">
          <a:blip r:embed="rId5"/>
          <a:srcRect r="67640" b="72691"/>
          <a:stretch/>
        </p:blipFill>
        <p:spPr>
          <a:xfrm>
            <a:off x="1776336" y="4442326"/>
            <a:ext cx="2795664" cy="287424"/>
          </a:xfrm>
          <a:prstGeom prst="rect">
            <a:avLst/>
          </a:prstGeom>
        </p:spPr>
      </p:pic>
      <p:pic>
        <p:nvPicPr>
          <p:cNvPr id="12" name="Picture 11">
            <a:extLst>
              <a:ext uri="{FF2B5EF4-FFF2-40B4-BE49-F238E27FC236}">
                <a16:creationId xmlns:a16="http://schemas.microsoft.com/office/drawing/2014/main" id="{88295AD3-A935-A948-7CB8-E76538F86A6F}"/>
              </a:ext>
            </a:extLst>
          </p:cNvPr>
          <p:cNvPicPr>
            <a:picLocks noChangeAspect="1"/>
          </p:cNvPicPr>
          <p:nvPr/>
        </p:nvPicPr>
        <p:blipFill rotWithShape="1">
          <a:blip r:embed="rId5"/>
          <a:srcRect l="32359" r="34014" b="72691"/>
          <a:stretch/>
        </p:blipFill>
        <p:spPr>
          <a:xfrm>
            <a:off x="4576007" y="4442326"/>
            <a:ext cx="2905125" cy="287424"/>
          </a:xfrm>
          <a:prstGeom prst="rect">
            <a:avLst/>
          </a:prstGeom>
        </p:spPr>
      </p:pic>
      <p:pic>
        <p:nvPicPr>
          <p:cNvPr id="13" name="Picture 12">
            <a:extLst>
              <a:ext uri="{FF2B5EF4-FFF2-40B4-BE49-F238E27FC236}">
                <a16:creationId xmlns:a16="http://schemas.microsoft.com/office/drawing/2014/main" id="{6098D3DC-BCF9-B015-7B9E-C3346E29C713}"/>
              </a:ext>
            </a:extLst>
          </p:cNvPr>
          <p:cNvPicPr>
            <a:picLocks noChangeAspect="1"/>
          </p:cNvPicPr>
          <p:nvPr/>
        </p:nvPicPr>
        <p:blipFill rotWithShape="1">
          <a:blip r:embed="rId5"/>
          <a:srcRect l="65986" b="72747"/>
          <a:stretch/>
        </p:blipFill>
        <p:spPr>
          <a:xfrm>
            <a:off x="7481132" y="4442908"/>
            <a:ext cx="2938539" cy="286842"/>
          </a:xfrm>
          <a:prstGeom prst="rect">
            <a:avLst/>
          </a:prstGeom>
        </p:spPr>
      </p:pic>
    </p:spTree>
    <p:extLst>
      <p:ext uri="{BB962C8B-B14F-4D97-AF65-F5344CB8AC3E}">
        <p14:creationId xmlns:p14="http://schemas.microsoft.com/office/powerpoint/2010/main" val="2879395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CD2FDF1B-5C4F-F63E-5EA0-6D308AA38ACE}"/>
              </a:ext>
            </a:extLst>
          </p:cNvPr>
          <p:cNvGrpSpPr/>
          <p:nvPr/>
        </p:nvGrpSpPr>
        <p:grpSpPr>
          <a:xfrm>
            <a:off x="558947" y="1221336"/>
            <a:ext cx="5602940" cy="5143501"/>
            <a:chOff x="6053979" y="854447"/>
            <a:chExt cx="5602940" cy="5300383"/>
          </a:xfrm>
          <a:solidFill>
            <a:schemeClr val="bg1"/>
          </a:solidFill>
        </p:grpSpPr>
        <p:sp>
          <p:nvSpPr>
            <p:cNvPr id="25" name="Rectangle : coins arrondis 24">
              <a:extLst>
                <a:ext uri="{FF2B5EF4-FFF2-40B4-BE49-F238E27FC236}">
                  <a16:creationId xmlns:a16="http://schemas.microsoft.com/office/drawing/2014/main" id="{D69784A8-7169-02D9-460D-5F4C583735F2}"/>
                </a:ext>
              </a:extLst>
            </p:cNvPr>
            <p:cNvSpPr/>
            <p:nvPr/>
          </p:nvSpPr>
          <p:spPr>
            <a:xfrm>
              <a:off x="6053979" y="854447"/>
              <a:ext cx="5602940" cy="5300383"/>
            </a:xfrm>
            <a:prstGeom prst="roundRect">
              <a:avLst/>
            </a:prstGeom>
            <a:grp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Globus.ai">
              <a:extLst>
                <a:ext uri="{FF2B5EF4-FFF2-40B4-BE49-F238E27FC236}">
                  <a16:creationId xmlns:a16="http://schemas.microsoft.com/office/drawing/2014/main" id="{C27C370E-19E4-0B4E-93AE-BBDAA6C7BC74}"/>
                </a:ext>
              </a:extLst>
            </p:cNvPr>
            <p:cNvPicPr>
              <a:picLocks noChangeAspect="1"/>
            </p:cNvPicPr>
            <p:nvPr/>
          </p:nvPicPr>
          <p:blipFill>
            <a:blip r:embed="rId3"/>
            <a:stretch>
              <a:fillRect/>
            </a:stretch>
          </p:blipFill>
          <p:spPr>
            <a:xfrm>
              <a:off x="6282018" y="1132747"/>
              <a:ext cx="4143934" cy="1540135"/>
            </a:xfrm>
            <a:prstGeom prst="rect">
              <a:avLst/>
            </a:prstGeom>
            <a:grpFill/>
          </p:spPr>
        </p:pic>
        <p:pic>
          <p:nvPicPr>
            <p:cNvPr id="16" name="Image 15" descr="Une image contenant logo, cercle, Police, symbole&#10;&#10;Description générée automatiquement">
              <a:extLst>
                <a:ext uri="{FF2B5EF4-FFF2-40B4-BE49-F238E27FC236}">
                  <a16:creationId xmlns:a16="http://schemas.microsoft.com/office/drawing/2014/main" id="{CC6A3CF2-5385-0424-84D7-970C7B8658F4}"/>
                </a:ext>
              </a:extLst>
            </p:cNvPr>
            <p:cNvPicPr>
              <a:picLocks noChangeAspect="1"/>
            </p:cNvPicPr>
            <p:nvPr/>
          </p:nvPicPr>
          <p:blipFill>
            <a:blip r:embed="rId4"/>
            <a:stretch>
              <a:fillRect/>
            </a:stretch>
          </p:blipFill>
          <p:spPr>
            <a:xfrm>
              <a:off x="9444877" y="1504109"/>
              <a:ext cx="1740275" cy="1339665"/>
            </a:xfrm>
            <a:prstGeom prst="rect">
              <a:avLst/>
            </a:prstGeom>
            <a:grpFill/>
          </p:spPr>
        </p:pic>
      </p:grpSp>
      <p:sp>
        <p:nvSpPr>
          <p:cNvPr id="2" name="Titre 1">
            <a:extLst>
              <a:ext uri="{FF2B5EF4-FFF2-40B4-BE49-F238E27FC236}">
                <a16:creationId xmlns:a16="http://schemas.microsoft.com/office/drawing/2014/main" id="{09B06980-7E8A-D2EC-878F-7795D2B7D729}"/>
              </a:ext>
            </a:extLst>
          </p:cNvPr>
          <p:cNvSpPr>
            <a:spLocks noGrp="1"/>
          </p:cNvSpPr>
          <p:nvPr>
            <p:ph type="title"/>
          </p:nvPr>
        </p:nvSpPr>
        <p:spPr/>
        <p:txBody>
          <a:bodyPr>
            <a:normAutofit/>
          </a:bodyPr>
          <a:lstStyle/>
          <a:p>
            <a:r>
              <a:rPr lang="fr-FR" sz="4000" dirty="0"/>
              <a:t>Régulation de l'IA : l'Europe est pionnière</a:t>
            </a:r>
          </a:p>
        </p:txBody>
      </p:sp>
      <p:sp>
        <p:nvSpPr>
          <p:cNvPr id="24" name="Bulle narrative : rectangle à coins arrondis 23">
            <a:extLst>
              <a:ext uri="{FF2B5EF4-FFF2-40B4-BE49-F238E27FC236}">
                <a16:creationId xmlns:a16="http://schemas.microsoft.com/office/drawing/2014/main" id="{F52CA6CE-9E4A-4E9A-31C3-64CD0BE26A7E}"/>
              </a:ext>
            </a:extLst>
          </p:cNvPr>
          <p:cNvSpPr/>
          <p:nvPr/>
        </p:nvSpPr>
        <p:spPr>
          <a:xfrm rot="20580000">
            <a:off x="252445" y="1160270"/>
            <a:ext cx="1815354" cy="481853"/>
          </a:xfrm>
          <a:prstGeom prst="wedgeRoundRectCallou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cs typeface="Arial"/>
              </a:rPr>
              <a:t>En Europe</a:t>
            </a:r>
            <a:endParaRPr lang="fr-FR" sz="2000" b="1" dirty="0"/>
          </a:p>
        </p:txBody>
      </p:sp>
      <p:grpSp>
        <p:nvGrpSpPr>
          <p:cNvPr id="8" name="Group 7">
            <a:extLst>
              <a:ext uri="{FF2B5EF4-FFF2-40B4-BE49-F238E27FC236}">
                <a16:creationId xmlns:a16="http://schemas.microsoft.com/office/drawing/2014/main" id="{800ECDF7-C732-BA84-C20E-272793026124}"/>
              </a:ext>
            </a:extLst>
          </p:cNvPr>
          <p:cNvGrpSpPr/>
          <p:nvPr/>
        </p:nvGrpSpPr>
        <p:grpSpPr>
          <a:xfrm>
            <a:off x="6359111" y="1216854"/>
            <a:ext cx="5602940" cy="5143501"/>
            <a:chOff x="6359111" y="1216854"/>
            <a:chExt cx="5602940" cy="5143501"/>
          </a:xfrm>
        </p:grpSpPr>
        <p:sp>
          <p:nvSpPr>
            <p:cNvPr id="9" name="Rectangle : coins arrondis 8">
              <a:extLst>
                <a:ext uri="{FF2B5EF4-FFF2-40B4-BE49-F238E27FC236}">
                  <a16:creationId xmlns:a16="http://schemas.microsoft.com/office/drawing/2014/main" id="{D688571B-034B-7217-8E1A-146AC7357365}"/>
                </a:ext>
              </a:extLst>
            </p:cNvPr>
            <p:cNvSpPr/>
            <p:nvPr/>
          </p:nvSpPr>
          <p:spPr>
            <a:xfrm>
              <a:off x="6359111" y="1216854"/>
              <a:ext cx="5602940" cy="5143501"/>
            </a:xfrm>
            <a:prstGeom prst="roundRect">
              <a:avLst/>
            </a:prstGeom>
            <a:solidFill>
              <a:schemeClr val="bg1"/>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lice, Bleu électrique, capture d’écran&#10;&#10;Description générée automatiquement">
              <a:extLst>
                <a:ext uri="{FF2B5EF4-FFF2-40B4-BE49-F238E27FC236}">
                  <a16:creationId xmlns:a16="http://schemas.microsoft.com/office/drawing/2014/main" id="{CB19D29D-599F-9FD5-0111-8D1FCBF726C0}"/>
                </a:ext>
              </a:extLst>
            </p:cNvPr>
            <p:cNvPicPr>
              <a:picLocks noChangeAspect="1"/>
            </p:cNvPicPr>
            <p:nvPr/>
          </p:nvPicPr>
          <p:blipFill>
            <a:blip r:embed="rId5"/>
            <a:stretch>
              <a:fillRect/>
            </a:stretch>
          </p:blipFill>
          <p:spPr>
            <a:xfrm>
              <a:off x="6658534" y="3196196"/>
              <a:ext cx="5094195" cy="689723"/>
            </a:xfrm>
            <a:prstGeom prst="rect">
              <a:avLst/>
            </a:prstGeom>
          </p:spPr>
        </p:pic>
        <p:pic>
          <p:nvPicPr>
            <p:cNvPr id="4" name="Image 3">
              <a:extLst>
                <a:ext uri="{FF2B5EF4-FFF2-40B4-BE49-F238E27FC236}">
                  <a16:creationId xmlns:a16="http://schemas.microsoft.com/office/drawing/2014/main" id="{9D4D2A3A-F754-143D-4E1E-69CC3DD0A11B}"/>
                </a:ext>
              </a:extLst>
            </p:cNvPr>
            <p:cNvPicPr>
              <a:picLocks noChangeAspect="1"/>
            </p:cNvPicPr>
            <p:nvPr/>
          </p:nvPicPr>
          <p:blipFill>
            <a:blip r:embed="rId6"/>
            <a:stretch>
              <a:fillRect/>
            </a:stretch>
          </p:blipFill>
          <p:spPr>
            <a:xfrm>
              <a:off x="6673943" y="4221536"/>
              <a:ext cx="4984937" cy="353546"/>
            </a:xfrm>
            <a:prstGeom prst="rect">
              <a:avLst/>
            </a:prstGeom>
          </p:spPr>
        </p:pic>
        <p:sp>
          <p:nvSpPr>
            <p:cNvPr id="6" name="ZoneTexte 5">
              <a:extLst>
                <a:ext uri="{FF2B5EF4-FFF2-40B4-BE49-F238E27FC236}">
                  <a16:creationId xmlns:a16="http://schemas.microsoft.com/office/drawing/2014/main" id="{66D1E32C-B6BD-5D86-4DA3-A47818C4722F}"/>
                </a:ext>
              </a:extLst>
            </p:cNvPr>
            <p:cNvSpPr txBox="1"/>
            <p:nvPr/>
          </p:nvSpPr>
          <p:spPr>
            <a:xfrm>
              <a:off x="7082118" y="5359213"/>
              <a:ext cx="426383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t>=&gt; Déclaration de </a:t>
              </a:r>
              <a:r>
                <a:rPr lang="fr-FR" b="1" err="1"/>
                <a:t>Bletchley</a:t>
              </a:r>
              <a:r>
                <a:rPr lang="fr-FR" b="1"/>
                <a:t>  : </a:t>
              </a:r>
              <a:r>
                <a:rPr lang="fr-FR"/>
                <a:t>accord pour superviser ensemble l'évolution de l 'IA et garantir qu'elle progresse en toute sécurité</a:t>
              </a:r>
            </a:p>
          </p:txBody>
        </p:sp>
        <p:pic>
          <p:nvPicPr>
            <p:cNvPr id="7" name="Image 6" descr="Une image contenant texte, Police, logo, Graphique&#10;&#10;Description générée automatiquement">
              <a:extLst>
                <a:ext uri="{FF2B5EF4-FFF2-40B4-BE49-F238E27FC236}">
                  <a16:creationId xmlns:a16="http://schemas.microsoft.com/office/drawing/2014/main" id="{F0D068E1-A106-AA3F-F945-BBCA613E278C}"/>
                </a:ext>
              </a:extLst>
            </p:cNvPr>
            <p:cNvPicPr>
              <a:picLocks noChangeAspect="1"/>
            </p:cNvPicPr>
            <p:nvPr/>
          </p:nvPicPr>
          <p:blipFill>
            <a:blip r:embed="rId7"/>
            <a:stretch>
              <a:fillRect/>
            </a:stretch>
          </p:blipFill>
          <p:spPr>
            <a:xfrm>
              <a:off x="7929003" y="1316131"/>
              <a:ext cx="3203201" cy="1659591"/>
            </a:xfrm>
            <a:prstGeom prst="rect">
              <a:avLst/>
            </a:prstGeom>
          </p:spPr>
        </p:pic>
        <p:grpSp>
          <p:nvGrpSpPr>
            <p:cNvPr id="14" name="Groupe 13">
              <a:extLst>
                <a:ext uri="{FF2B5EF4-FFF2-40B4-BE49-F238E27FC236}">
                  <a16:creationId xmlns:a16="http://schemas.microsoft.com/office/drawing/2014/main" id="{90A44C1D-EE1A-6BB8-6280-0A45502A5713}"/>
                </a:ext>
              </a:extLst>
            </p:cNvPr>
            <p:cNvGrpSpPr/>
            <p:nvPr/>
          </p:nvGrpSpPr>
          <p:grpSpPr>
            <a:xfrm>
              <a:off x="6655174" y="4636714"/>
              <a:ext cx="4988859" cy="593630"/>
              <a:chOff x="6655174" y="4636714"/>
              <a:chExt cx="4988859" cy="593630"/>
            </a:xfrm>
          </p:grpSpPr>
          <p:pic>
            <p:nvPicPr>
              <p:cNvPr id="11" name="Image 10" descr="Une image contenant texte, Police, capture d’écran, ligne&#10;&#10;Description générée automatiquement">
                <a:extLst>
                  <a:ext uri="{FF2B5EF4-FFF2-40B4-BE49-F238E27FC236}">
                    <a16:creationId xmlns:a16="http://schemas.microsoft.com/office/drawing/2014/main" id="{A8DE8165-E45A-5C38-3CC9-B5380A676589}"/>
                  </a:ext>
                </a:extLst>
              </p:cNvPr>
              <p:cNvPicPr>
                <a:picLocks noChangeAspect="1"/>
              </p:cNvPicPr>
              <p:nvPr/>
            </p:nvPicPr>
            <p:blipFill>
              <a:blip r:embed="rId8"/>
              <a:stretch>
                <a:fillRect/>
              </a:stretch>
            </p:blipFill>
            <p:spPr>
              <a:xfrm>
                <a:off x="6655174" y="4636714"/>
                <a:ext cx="4988859" cy="542925"/>
              </a:xfrm>
              <a:prstGeom prst="rect">
                <a:avLst/>
              </a:prstGeom>
            </p:spPr>
          </p:pic>
          <p:sp>
            <p:nvSpPr>
              <p:cNvPr id="13" name="Rectangle 12">
                <a:extLst>
                  <a:ext uri="{FF2B5EF4-FFF2-40B4-BE49-F238E27FC236}">
                    <a16:creationId xmlns:a16="http://schemas.microsoft.com/office/drawing/2014/main" id="{B4CA7DD9-8309-F8A6-05A2-59A957FA1CF1}"/>
                  </a:ext>
                </a:extLst>
              </p:cNvPr>
              <p:cNvSpPr/>
              <p:nvPr/>
            </p:nvSpPr>
            <p:spPr>
              <a:xfrm>
                <a:off x="8012206" y="5028639"/>
                <a:ext cx="3585882" cy="201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8" name="Bulle narrative : rectangle à coins arrondis 9">
            <a:extLst>
              <a:ext uri="{FF2B5EF4-FFF2-40B4-BE49-F238E27FC236}">
                <a16:creationId xmlns:a16="http://schemas.microsoft.com/office/drawing/2014/main" id="{B6E5EC7E-9D48-70C2-722D-627CE28C0BEC}"/>
              </a:ext>
            </a:extLst>
          </p:cNvPr>
          <p:cNvSpPr/>
          <p:nvPr/>
        </p:nvSpPr>
        <p:spPr>
          <a:xfrm rot="20580000">
            <a:off x="6142940" y="1152981"/>
            <a:ext cx="1815354" cy="616324"/>
          </a:xfrm>
          <a:prstGeom prst="wedgeRoundRectCallou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cs typeface="Arial"/>
              </a:rPr>
              <a:t>Au niveau mondial</a:t>
            </a:r>
            <a:endParaRPr lang="fr-FR" sz="2000" b="1"/>
          </a:p>
        </p:txBody>
      </p:sp>
      <p:sp>
        <p:nvSpPr>
          <p:cNvPr id="10" name="Rectangle 9">
            <a:extLst>
              <a:ext uri="{FF2B5EF4-FFF2-40B4-BE49-F238E27FC236}">
                <a16:creationId xmlns:a16="http://schemas.microsoft.com/office/drawing/2014/main" id="{2E01EFB8-E739-42EC-904A-5745AC0D09B6}"/>
              </a:ext>
            </a:extLst>
          </p:cNvPr>
          <p:cNvSpPr/>
          <p:nvPr/>
        </p:nvSpPr>
        <p:spPr>
          <a:xfrm>
            <a:off x="786986" y="3869724"/>
            <a:ext cx="5108028" cy="1631216"/>
          </a:xfrm>
          <a:prstGeom prst="rect">
            <a:avLst/>
          </a:prstGeom>
        </p:spPr>
        <p:txBody>
          <a:bodyPr wrap="square">
            <a:spAutoFit/>
          </a:bodyPr>
          <a:lstStyle/>
          <a:p>
            <a:pPr algn="just"/>
            <a:r>
              <a:rPr lang="fr-FR" sz="2000" b="1" dirty="0">
                <a:solidFill>
                  <a:schemeClr val="tx1"/>
                </a:solidFill>
                <a:latin typeface="Calibri" panose="020F0502020204030204" pitchFamily="34" charset="0"/>
                <a:cs typeface="Calibri" panose="020F0502020204030204" pitchFamily="34" charset="0"/>
              </a:rPr>
              <a:t>Le règlement européen sur l’IA (ou AI </a:t>
            </a:r>
            <a:r>
              <a:rPr lang="fr-FR" sz="2000" b="1" dirty="0" err="1">
                <a:solidFill>
                  <a:schemeClr val="tx1"/>
                </a:solidFill>
                <a:latin typeface="Calibri" panose="020F0502020204030204" pitchFamily="34" charset="0"/>
                <a:cs typeface="Calibri" panose="020F0502020204030204" pitchFamily="34" charset="0"/>
              </a:rPr>
              <a:t>Act</a:t>
            </a:r>
            <a:r>
              <a:rPr lang="fr-FR" sz="2000" b="1" dirty="0">
                <a:solidFill>
                  <a:schemeClr val="tx1"/>
                </a:solidFill>
                <a:latin typeface="Calibri" panose="020F0502020204030204" pitchFamily="34" charset="0"/>
                <a:cs typeface="Calibri" panose="020F0502020204030204" pitchFamily="34" charset="0"/>
              </a:rPr>
              <a:t>) a été publié au Journal officiel de l’Union européenne (JOUE) en juillet 2024 et entrera progressivement en application à partir du 1er aout 2024.</a:t>
            </a:r>
          </a:p>
        </p:txBody>
      </p:sp>
    </p:spTree>
    <p:extLst>
      <p:ext uri="{BB962C8B-B14F-4D97-AF65-F5344CB8AC3E}">
        <p14:creationId xmlns:p14="http://schemas.microsoft.com/office/powerpoint/2010/main" val="400305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E4B15-15C9-4E2B-9F6C-5DEF3198605D}"/>
              </a:ext>
            </a:extLst>
          </p:cNvPr>
          <p:cNvSpPr>
            <a:spLocks noGrp="1"/>
          </p:cNvSpPr>
          <p:nvPr>
            <p:ph type="title"/>
          </p:nvPr>
        </p:nvSpPr>
        <p:spPr/>
        <p:txBody>
          <a:bodyPr>
            <a:normAutofit/>
          </a:bodyPr>
          <a:lstStyle/>
          <a:p>
            <a:r>
              <a:rPr lang="fr-FR" sz="4000" dirty="0"/>
              <a:t>Règlement IA : approche par les risques</a:t>
            </a:r>
          </a:p>
        </p:txBody>
      </p:sp>
      <p:pic>
        <p:nvPicPr>
          <p:cNvPr id="5" name="Picture 6" descr="https://www.cnil.fr/sites/cnil/files/2024-07/pyramide_des_risques_reglement_ia_fr.jpg">
            <a:extLst>
              <a:ext uri="{FF2B5EF4-FFF2-40B4-BE49-F238E27FC236}">
                <a16:creationId xmlns:a16="http://schemas.microsoft.com/office/drawing/2014/main" id="{1962C0A7-87E2-4A10-BCC5-D4CB05C97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84"/>
          <a:stretch/>
        </p:blipFill>
        <p:spPr bwMode="auto">
          <a:xfrm>
            <a:off x="91163" y="1069249"/>
            <a:ext cx="10515599" cy="558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5132A8-1CAE-277F-B181-B3DEF7A30D7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F4DB22-4BA1-FE7B-8D1A-C16384A90D52}"/>
              </a:ext>
            </a:extLst>
          </p:cNvPr>
          <p:cNvSpPr>
            <a:spLocks noGrp="1"/>
          </p:cNvSpPr>
          <p:nvPr>
            <p:ph type="title"/>
          </p:nvPr>
        </p:nvSpPr>
        <p:spPr/>
        <p:txBody>
          <a:bodyPr>
            <a:normAutofit/>
          </a:bodyPr>
          <a:lstStyle/>
          <a:p>
            <a:r>
              <a:rPr lang="fr-FR" sz="4000" dirty="0"/>
              <a:t>En France, une volonté politique forte</a:t>
            </a:r>
          </a:p>
        </p:txBody>
      </p:sp>
      <p:grpSp>
        <p:nvGrpSpPr>
          <p:cNvPr id="21" name="Groupe 20">
            <a:extLst>
              <a:ext uri="{FF2B5EF4-FFF2-40B4-BE49-F238E27FC236}">
                <a16:creationId xmlns:a16="http://schemas.microsoft.com/office/drawing/2014/main" id="{803F7165-0CE9-DDDC-AD55-99F1B29B089D}"/>
              </a:ext>
            </a:extLst>
          </p:cNvPr>
          <p:cNvGrpSpPr/>
          <p:nvPr/>
        </p:nvGrpSpPr>
        <p:grpSpPr>
          <a:xfrm>
            <a:off x="2125007" y="4642117"/>
            <a:ext cx="4988304" cy="1922869"/>
            <a:chOff x="1246654" y="3809999"/>
            <a:chExt cx="4146176" cy="1602441"/>
          </a:xfrm>
        </p:grpSpPr>
        <p:pic>
          <p:nvPicPr>
            <p:cNvPr id="4" name="Image 3" descr="Une image contenant texte, capture d’écran, Police&#10;&#10;Description générée automatiquement">
              <a:extLst>
                <a:ext uri="{FF2B5EF4-FFF2-40B4-BE49-F238E27FC236}">
                  <a16:creationId xmlns:a16="http://schemas.microsoft.com/office/drawing/2014/main" id="{9A85B429-0BE6-953E-62B7-B1784D539EE3}"/>
                </a:ext>
              </a:extLst>
            </p:cNvPr>
            <p:cNvPicPr>
              <a:picLocks noChangeAspect="1"/>
            </p:cNvPicPr>
            <p:nvPr/>
          </p:nvPicPr>
          <p:blipFill>
            <a:blip r:embed="rId3"/>
            <a:stretch>
              <a:fillRect/>
            </a:stretch>
          </p:blipFill>
          <p:spPr>
            <a:xfrm>
              <a:off x="1528833" y="4080733"/>
              <a:ext cx="3684494" cy="1266424"/>
            </a:xfrm>
            <a:prstGeom prst="rect">
              <a:avLst/>
            </a:prstGeom>
            <a:ln>
              <a:noFill/>
            </a:ln>
          </p:spPr>
        </p:pic>
        <p:sp>
          <p:nvSpPr>
            <p:cNvPr id="20" name="Rectangle : coins arrondis 19">
              <a:extLst>
                <a:ext uri="{FF2B5EF4-FFF2-40B4-BE49-F238E27FC236}">
                  <a16:creationId xmlns:a16="http://schemas.microsoft.com/office/drawing/2014/main" id="{B42480F4-F3AC-68D0-3506-B8050CB1390A}"/>
                </a:ext>
              </a:extLst>
            </p:cNvPr>
            <p:cNvSpPr/>
            <p:nvPr/>
          </p:nvSpPr>
          <p:spPr>
            <a:xfrm>
              <a:off x="1246654" y="3809999"/>
              <a:ext cx="4146176" cy="1602441"/>
            </a:xfrm>
            <a:prstGeom prst="roundRect">
              <a:avLst/>
            </a:prstGeom>
            <a:no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2">
            <a:extLst>
              <a:ext uri="{FF2B5EF4-FFF2-40B4-BE49-F238E27FC236}">
                <a16:creationId xmlns:a16="http://schemas.microsoft.com/office/drawing/2014/main" id="{94458E8B-FE09-83D8-2886-5E1A10193913}"/>
              </a:ext>
            </a:extLst>
          </p:cNvPr>
          <p:cNvGrpSpPr/>
          <p:nvPr/>
        </p:nvGrpSpPr>
        <p:grpSpPr>
          <a:xfrm>
            <a:off x="7608251" y="1701064"/>
            <a:ext cx="3385864" cy="4108015"/>
            <a:chOff x="7675486" y="1309489"/>
            <a:chExt cx="3105717" cy="3839074"/>
          </a:xfrm>
        </p:grpSpPr>
        <p:pic>
          <p:nvPicPr>
            <p:cNvPr id="5" name="Image 4" descr="MIA Seconde - l'intelligence artificielle pour aider les enseignants et les  élèves - Enseigner avec le numérique">
              <a:extLst>
                <a:ext uri="{FF2B5EF4-FFF2-40B4-BE49-F238E27FC236}">
                  <a16:creationId xmlns:a16="http://schemas.microsoft.com/office/drawing/2014/main" id="{2D44DAFF-5BE9-EC70-9D54-CC05508FBFBB}"/>
                </a:ext>
              </a:extLst>
            </p:cNvPr>
            <p:cNvPicPr>
              <a:picLocks noChangeAspect="1"/>
            </p:cNvPicPr>
            <p:nvPr/>
          </p:nvPicPr>
          <p:blipFill>
            <a:blip r:embed="rId4"/>
            <a:stretch>
              <a:fillRect/>
            </a:stretch>
          </p:blipFill>
          <p:spPr>
            <a:xfrm>
              <a:off x="8031832" y="2396103"/>
              <a:ext cx="2476262" cy="2476262"/>
            </a:xfrm>
            <a:prstGeom prst="roundRect">
              <a:avLst>
                <a:gd name="adj" fmla="val 10556"/>
              </a:avLst>
            </a:prstGeom>
          </p:spPr>
        </p:pic>
        <p:sp>
          <p:nvSpPr>
            <p:cNvPr id="9" name="ZoneTexte 8">
              <a:extLst>
                <a:ext uri="{FF2B5EF4-FFF2-40B4-BE49-F238E27FC236}">
                  <a16:creationId xmlns:a16="http://schemas.microsoft.com/office/drawing/2014/main" id="{1B2FFB98-F219-2D0B-3417-B3A0B9BFE464}"/>
                </a:ext>
              </a:extLst>
            </p:cNvPr>
            <p:cNvSpPr txBox="1"/>
            <p:nvPr/>
          </p:nvSpPr>
          <p:spPr>
            <a:xfrm>
              <a:off x="7906790" y="1529989"/>
              <a:ext cx="2631143" cy="8341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800" b="1">
                <a:latin typeface="Calibri"/>
              </a:endParaRPr>
            </a:p>
            <a:p>
              <a:pPr algn="ctr"/>
              <a:r>
                <a:rPr lang="en-US" sz="2000" b="1">
                  <a:latin typeface="Calibri"/>
                </a:rPr>
                <a:t>"Choc des </a:t>
              </a:r>
              <a:r>
                <a:rPr lang="en-US" sz="2000" b="1" err="1">
                  <a:latin typeface="Calibri"/>
                </a:rPr>
                <a:t>savoirs</a:t>
              </a:r>
              <a:r>
                <a:rPr lang="en-US" sz="2000" b="1">
                  <a:latin typeface="Calibri"/>
                </a:rPr>
                <a:t>"</a:t>
              </a:r>
            </a:p>
            <a:p>
              <a:endParaRPr lang="en-US" i="1"/>
            </a:p>
          </p:txBody>
        </p:sp>
        <p:sp>
          <p:nvSpPr>
            <p:cNvPr id="11" name="Rectangle : coins arrondis 10">
              <a:extLst>
                <a:ext uri="{FF2B5EF4-FFF2-40B4-BE49-F238E27FC236}">
                  <a16:creationId xmlns:a16="http://schemas.microsoft.com/office/drawing/2014/main" id="{26EB70E9-2425-6C9F-B64C-1228FED9CDC7}"/>
                </a:ext>
              </a:extLst>
            </p:cNvPr>
            <p:cNvSpPr/>
            <p:nvPr/>
          </p:nvSpPr>
          <p:spPr>
            <a:xfrm>
              <a:off x="7675486" y="1309489"/>
              <a:ext cx="3105717" cy="3839074"/>
            </a:xfrm>
            <a:prstGeom prst="roundRect">
              <a:avLst/>
            </a:prstGeom>
            <a:no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 6">
            <a:extLst>
              <a:ext uri="{FF2B5EF4-FFF2-40B4-BE49-F238E27FC236}">
                <a16:creationId xmlns:a16="http://schemas.microsoft.com/office/drawing/2014/main" id="{757C534E-9FF3-ECF3-BE8E-E6C12CE62059}"/>
              </a:ext>
            </a:extLst>
          </p:cNvPr>
          <p:cNvGrpSpPr/>
          <p:nvPr/>
        </p:nvGrpSpPr>
        <p:grpSpPr>
          <a:xfrm>
            <a:off x="242047" y="1260237"/>
            <a:ext cx="6871264" cy="3037284"/>
            <a:chOff x="242047" y="1260237"/>
            <a:chExt cx="6871264" cy="3037284"/>
          </a:xfrm>
        </p:grpSpPr>
        <p:sp>
          <p:nvSpPr>
            <p:cNvPr id="19" name="Rectangle : coins arrondis 18">
              <a:extLst>
                <a:ext uri="{FF2B5EF4-FFF2-40B4-BE49-F238E27FC236}">
                  <a16:creationId xmlns:a16="http://schemas.microsoft.com/office/drawing/2014/main" id="{7D9D1C11-DAE5-0424-F9BB-1AF398DEDAD7}"/>
                </a:ext>
              </a:extLst>
            </p:cNvPr>
            <p:cNvSpPr/>
            <p:nvPr/>
          </p:nvSpPr>
          <p:spPr>
            <a:xfrm>
              <a:off x="246259" y="1260237"/>
              <a:ext cx="6864991" cy="2694490"/>
            </a:xfrm>
            <a:prstGeom prst="roundRect">
              <a:avLst/>
            </a:prstGeom>
            <a:noFill/>
            <a:ln>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France 2030 : deux nouveaux appels à projets et une promotion de start-ups  French Tech - Républik IT Le Média">
              <a:extLst>
                <a:ext uri="{FF2B5EF4-FFF2-40B4-BE49-F238E27FC236}">
                  <a16:creationId xmlns:a16="http://schemas.microsoft.com/office/drawing/2014/main" id="{86BAD979-77BC-E398-0186-E3D416A45D16}"/>
                </a:ext>
              </a:extLst>
            </p:cNvPr>
            <p:cNvPicPr>
              <a:picLocks noChangeAspect="1"/>
            </p:cNvPicPr>
            <p:nvPr/>
          </p:nvPicPr>
          <p:blipFill>
            <a:blip r:embed="rId5"/>
            <a:stretch>
              <a:fillRect/>
            </a:stretch>
          </p:blipFill>
          <p:spPr>
            <a:xfrm>
              <a:off x="964630" y="2909955"/>
              <a:ext cx="2713049" cy="1387566"/>
            </a:xfrm>
            <a:prstGeom prst="roundRect">
              <a:avLst>
                <a:gd name="adj" fmla="val 3624"/>
              </a:avLst>
            </a:prstGeom>
          </p:spPr>
        </p:pic>
        <p:sp>
          <p:nvSpPr>
            <p:cNvPr id="8" name="ZoneTexte 7">
              <a:extLst>
                <a:ext uri="{FF2B5EF4-FFF2-40B4-BE49-F238E27FC236}">
                  <a16:creationId xmlns:a16="http://schemas.microsoft.com/office/drawing/2014/main" id="{39795BC4-302B-8C58-9A89-A9C608189AAA}"/>
                </a:ext>
              </a:extLst>
            </p:cNvPr>
            <p:cNvSpPr txBox="1"/>
            <p:nvPr/>
          </p:nvSpPr>
          <p:spPr>
            <a:xfrm>
              <a:off x="242047" y="1710018"/>
              <a:ext cx="68712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dirty="0">
                  <a:solidFill>
                    <a:schemeClr val="tx1"/>
                  </a:solidFill>
                  <a:latin typeface="Calibri"/>
                </a:rPr>
                <a:t>Lancement des AMI CMA :</a:t>
              </a:r>
            </a:p>
            <a:p>
              <a:pPr algn="ctr"/>
              <a:r>
                <a:rPr lang="fr-FR" sz="1800" b="1" dirty="0">
                  <a:solidFill>
                    <a:schemeClr val="tx1"/>
                  </a:solidFill>
                  <a:latin typeface="Calibri"/>
                </a:rPr>
                <a:t>EFELIA : </a:t>
              </a:r>
              <a:r>
                <a:rPr lang="fr-FR" sz="1800" dirty="0">
                  <a:solidFill>
                    <a:schemeClr val="tx1"/>
                  </a:solidFill>
                  <a:latin typeface="Calibri"/>
                </a:rPr>
                <a:t>Ecole Française de l'Intelligence Artificielle</a:t>
              </a:r>
            </a:p>
            <a:p>
              <a:pPr algn="ctr"/>
              <a:r>
                <a:rPr lang="fr-FR" sz="1800" b="1" dirty="0">
                  <a:solidFill>
                    <a:schemeClr val="tx1"/>
                  </a:solidFill>
                  <a:latin typeface="Calibri"/>
                </a:rPr>
                <a:t>IA Cluster : </a:t>
              </a:r>
              <a:r>
                <a:rPr lang="fr-FR" sz="1800" dirty="0">
                  <a:solidFill>
                    <a:schemeClr val="tx1"/>
                  </a:solidFill>
                  <a:latin typeface="Calibri"/>
                </a:rPr>
                <a:t>pôles de recherche et formation en IA de rang mondial</a:t>
              </a:r>
            </a:p>
          </p:txBody>
        </p:sp>
        <p:pic>
          <p:nvPicPr>
            <p:cNvPr id="15" name="Google Shape;115;g27e90fe0525_0_0">
              <a:extLst>
                <a:ext uri="{FF2B5EF4-FFF2-40B4-BE49-F238E27FC236}">
                  <a16:creationId xmlns:a16="http://schemas.microsoft.com/office/drawing/2014/main" id="{08487D77-A4C3-057E-B4E9-E15D60D014D8}"/>
                </a:ext>
              </a:extLst>
            </p:cNvPr>
            <p:cNvPicPr preferRelativeResize="0"/>
            <p:nvPr/>
          </p:nvPicPr>
          <p:blipFill rotWithShape="1">
            <a:blip r:embed="rId6">
              <a:alphaModFix/>
            </a:blip>
            <a:srcRect l="17532" t="27802" r="21742" b="19244"/>
            <a:stretch/>
          </p:blipFill>
          <p:spPr>
            <a:xfrm>
              <a:off x="4409870" y="3334383"/>
              <a:ext cx="2030506" cy="488835"/>
            </a:xfrm>
            <a:prstGeom prst="rect">
              <a:avLst/>
            </a:prstGeom>
            <a:noFill/>
            <a:ln>
              <a:noFill/>
            </a:ln>
          </p:spPr>
        </p:pic>
      </p:grpSp>
      <p:sp>
        <p:nvSpPr>
          <p:cNvPr id="16" name="Bulle narrative : rectangle à coins arrondis 15">
            <a:extLst>
              <a:ext uri="{FF2B5EF4-FFF2-40B4-BE49-F238E27FC236}">
                <a16:creationId xmlns:a16="http://schemas.microsoft.com/office/drawing/2014/main" id="{632979A3-0B3D-8062-17FD-39DD2255126B}"/>
              </a:ext>
            </a:extLst>
          </p:cNvPr>
          <p:cNvSpPr/>
          <p:nvPr/>
        </p:nvSpPr>
        <p:spPr>
          <a:xfrm>
            <a:off x="8066555" y="1322556"/>
            <a:ext cx="2398060" cy="616323"/>
          </a:xfrm>
          <a:prstGeom prst="wedgeRoundRectCallou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cs typeface="Arial"/>
              </a:rPr>
              <a:t>IA dans l'Education</a:t>
            </a:r>
            <a:endParaRPr lang="fr-FR" sz="2000" b="1" err="1"/>
          </a:p>
        </p:txBody>
      </p:sp>
      <p:sp>
        <p:nvSpPr>
          <p:cNvPr id="17" name="Bulle narrative : rectangle à coins arrondis 16">
            <a:extLst>
              <a:ext uri="{FF2B5EF4-FFF2-40B4-BE49-F238E27FC236}">
                <a16:creationId xmlns:a16="http://schemas.microsoft.com/office/drawing/2014/main" id="{036F46C4-893B-574F-36B2-5451FCDA66C7}"/>
              </a:ext>
            </a:extLst>
          </p:cNvPr>
          <p:cNvSpPr/>
          <p:nvPr/>
        </p:nvSpPr>
        <p:spPr>
          <a:xfrm>
            <a:off x="4136446" y="4259129"/>
            <a:ext cx="2577354" cy="616323"/>
          </a:xfrm>
          <a:prstGeom prst="wedgeRoundRectCallou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cs typeface="Arial"/>
              </a:rPr>
              <a:t>Stratégie nationale pour l'IA</a:t>
            </a:r>
            <a:endParaRPr lang="fr-FR" sz="2000" b="1" dirty="0"/>
          </a:p>
        </p:txBody>
      </p:sp>
      <p:sp>
        <p:nvSpPr>
          <p:cNvPr id="10" name="Bulle narrative : rectangle à coins arrondis 11">
            <a:extLst>
              <a:ext uri="{FF2B5EF4-FFF2-40B4-BE49-F238E27FC236}">
                <a16:creationId xmlns:a16="http://schemas.microsoft.com/office/drawing/2014/main" id="{0AD99275-A763-9B08-3D13-2D455BD78C00}"/>
              </a:ext>
            </a:extLst>
          </p:cNvPr>
          <p:cNvSpPr/>
          <p:nvPr/>
        </p:nvSpPr>
        <p:spPr>
          <a:xfrm>
            <a:off x="2011810" y="1009424"/>
            <a:ext cx="2398060" cy="616323"/>
          </a:xfrm>
          <a:prstGeom prst="wedgeRoundRectCallou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cs typeface="Arial"/>
              </a:rPr>
              <a:t>Education à l'IA</a:t>
            </a:r>
            <a:endParaRPr lang="fr-FR" sz="2000" b="1" err="1"/>
          </a:p>
        </p:txBody>
      </p:sp>
    </p:spTree>
    <p:extLst>
      <p:ext uri="{BB962C8B-B14F-4D97-AF65-F5344CB8AC3E}">
        <p14:creationId xmlns:p14="http://schemas.microsoft.com/office/powerpoint/2010/main" val="4275013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21"/>
          <p:cNvSpPr txBox="1">
            <a:spLocks noGrp="1"/>
          </p:cNvSpPr>
          <p:nvPr>
            <p:ph type="title"/>
          </p:nvPr>
        </p:nvSpPr>
        <p:spPr>
          <a:xfrm>
            <a:off x="322461" y="0"/>
            <a:ext cx="10515600" cy="1120139"/>
          </a:xfrm>
          <a:prstGeom prst="rect">
            <a:avLst/>
          </a:prstGeom>
          <a:noFill/>
          <a:ln>
            <a:noFill/>
          </a:ln>
        </p:spPr>
        <p:txBody>
          <a:bodyPr spcFirstLastPara="1" wrap="square" lIns="45700" tIns="45700" rIns="45700" bIns="45700" anchor="ctr" anchorCtr="0">
            <a:normAutofit/>
          </a:bodyPr>
          <a:lstStyle/>
          <a:p>
            <a:r>
              <a:rPr lang="fr-FR" sz="4000" dirty="0"/>
              <a:t>Impact de l'IA dans les métiers</a:t>
            </a:r>
            <a:endParaRPr sz="4000" dirty="0"/>
          </a:p>
        </p:txBody>
      </p:sp>
      <p:sp>
        <p:nvSpPr>
          <p:cNvPr id="679" name="Google Shape;679;p21"/>
          <p:cNvSpPr txBox="1">
            <a:spLocks noGrp="1"/>
          </p:cNvSpPr>
          <p:nvPr>
            <p:ph type="sldNum" idx="12"/>
          </p:nvPr>
        </p:nvSpPr>
        <p:spPr>
          <a:xfrm>
            <a:off x="11212513" y="6287784"/>
            <a:ext cx="979487" cy="276225"/>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grpSp>
        <p:nvGrpSpPr>
          <p:cNvPr id="680" name="Google Shape;680;p21"/>
          <p:cNvGrpSpPr/>
          <p:nvPr/>
        </p:nvGrpSpPr>
        <p:grpSpPr>
          <a:xfrm>
            <a:off x="7376783" y="2430364"/>
            <a:ext cx="3397608" cy="507831"/>
            <a:chOff x="8288704" y="2031805"/>
            <a:chExt cx="3397608" cy="507831"/>
          </a:xfrm>
        </p:grpSpPr>
        <p:grpSp>
          <p:nvGrpSpPr>
            <p:cNvPr id="681" name="Google Shape;681;p21"/>
            <p:cNvGrpSpPr/>
            <p:nvPr/>
          </p:nvGrpSpPr>
          <p:grpSpPr>
            <a:xfrm flipH="1">
              <a:off x="8288704" y="2077127"/>
              <a:ext cx="677759" cy="417189"/>
              <a:chOff x="2995927" y="2051434"/>
              <a:chExt cx="508332" cy="312900"/>
            </a:xfrm>
          </p:grpSpPr>
          <p:cxnSp>
            <p:nvCxnSpPr>
              <p:cNvPr id="682" name="Google Shape;682;p21"/>
              <p:cNvCxnSpPr/>
              <p:nvPr/>
            </p:nvCxnSpPr>
            <p:spPr>
              <a:xfrm rot="10800000">
                <a:off x="3046850" y="2215320"/>
                <a:ext cx="457409" cy="0"/>
              </a:xfrm>
              <a:prstGeom prst="straightConnector1">
                <a:avLst/>
              </a:prstGeom>
              <a:noFill/>
              <a:ln w="9525" cap="flat" cmpd="sng">
                <a:solidFill>
                  <a:srgbClr val="C2C2C2"/>
                </a:solidFill>
                <a:prstDash val="solid"/>
                <a:round/>
                <a:headEnd type="none" w="sm" len="sm"/>
                <a:tailEnd type="none" w="sm" len="sm"/>
              </a:ln>
            </p:spPr>
          </p:cxnSp>
          <p:sp>
            <p:nvSpPr>
              <p:cNvPr id="683" name="Google Shape;683;p21"/>
              <p:cNvSpPr/>
              <p:nvPr/>
            </p:nvSpPr>
            <p:spPr>
              <a:xfrm>
                <a:off x="3020371" y="2111851"/>
                <a:ext cx="198600" cy="198300"/>
              </a:xfrm>
              <a:prstGeom prst="ellipse">
                <a:avLst/>
              </a:prstGeom>
              <a:solidFill>
                <a:srgbClr val="AC114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1"/>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00"/>
                  </a:spcAft>
                  <a:buClr>
                    <a:srgbClr val="000000"/>
                  </a:buClr>
                  <a:buSzPts val="1100"/>
                  <a:buFont typeface="Arial"/>
                  <a:buNone/>
                </a:pPr>
                <a:r>
                  <a:rPr lang="fr-FR" sz="1100" b="0" i="0" u="none" strike="noStrike" cap="none">
                    <a:solidFill>
                      <a:srgbClr val="FFFFFF"/>
                    </a:solidFill>
                    <a:latin typeface="Roboto"/>
                    <a:ea typeface="Roboto"/>
                    <a:cs typeface="Roboto"/>
                    <a:sym typeface="Roboto"/>
                  </a:rPr>
                  <a:t>1</a:t>
                </a:r>
                <a:endParaRPr sz="1900" b="0" i="0" u="none" strike="noStrike" cap="none">
                  <a:solidFill>
                    <a:srgbClr val="FFFFFF"/>
                  </a:solidFill>
                  <a:latin typeface="Arial"/>
                  <a:ea typeface="Arial"/>
                  <a:cs typeface="Arial"/>
                  <a:sym typeface="Arial"/>
                </a:endParaRPr>
              </a:p>
            </p:txBody>
          </p:sp>
        </p:grpSp>
        <p:sp>
          <p:nvSpPr>
            <p:cNvPr id="685" name="Google Shape;685;p21"/>
            <p:cNvSpPr txBox="1"/>
            <p:nvPr/>
          </p:nvSpPr>
          <p:spPr>
            <a:xfrm>
              <a:off x="9063648" y="2031805"/>
              <a:ext cx="2622664" cy="5078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err="1">
                  <a:solidFill>
                    <a:srgbClr val="000000"/>
                  </a:solidFill>
                  <a:latin typeface="Roboto"/>
                  <a:ea typeface="Roboto"/>
                  <a:cs typeface="Roboto"/>
                  <a:sym typeface="Roboto"/>
                </a:rPr>
                <a:t>Create</a:t>
              </a:r>
              <a:r>
                <a:rPr lang="fr-FR" sz="1600" b="1" i="0" u="none" strike="noStrike" cap="none">
                  <a:solidFill>
                    <a:srgbClr val="000000"/>
                  </a:solidFill>
                  <a:latin typeface="Roboto"/>
                  <a:ea typeface="Roboto"/>
                  <a:cs typeface="Roboto"/>
                  <a:sym typeface="Roboto"/>
                </a:rPr>
                <a:t> 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fr-FR" sz="1100" b="0" i="0" u="none" strike="noStrike" cap="none">
                  <a:solidFill>
                    <a:srgbClr val="000000"/>
                  </a:solidFill>
                  <a:latin typeface="Roboto"/>
                  <a:ea typeface="Roboto"/>
                  <a:cs typeface="Roboto"/>
                  <a:sym typeface="Roboto"/>
                </a:rPr>
                <a:t>Création de nouveaux algorithmes d’IA</a:t>
              </a:r>
              <a:endParaRPr sz="1100" b="1" i="0" u="none" strike="noStrike" cap="none">
                <a:solidFill>
                  <a:srgbClr val="000000"/>
                </a:solidFill>
                <a:latin typeface="Roboto"/>
                <a:ea typeface="Roboto"/>
                <a:cs typeface="Roboto"/>
                <a:sym typeface="Roboto"/>
              </a:endParaRPr>
            </a:p>
          </p:txBody>
        </p:sp>
      </p:grpSp>
      <p:grpSp>
        <p:nvGrpSpPr>
          <p:cNvPr id="686" name="Google Shape;686;p21"/>
          <p:cNvGrpSpPr/>
          <p:nvPr/>
        </p:nvGrpSpPr>
        <p:grpSpPr>
          <a:xfrm>
            <a:off x="1142689" y="4219606"/>
            <a:ext cx="8245354" cy="2296787"/>
            <a:chOff x="583589" y="3821047"/>
            <a:chExt cx="8245354" cy="2296787"/>
          </a:xfrm>
        </p:grpSpPr>
        <p:grpSp>
          <p:nvGrpSpPr>
            <p:cNvPr id="687" name="Google Shape;687;p21"/>
            <p:cNvGrpSpPr/>
            <p:nvPr/>
          </p:nvGrpSpPr>
          <p:grpSpPr>
            <a:xfrm>
              <a:off x="583589" y="4429395"/>
              <a:ext cx="3846854" cy="677108"/>
              <a:chOff x="975018" y="4429395"/>
              <a:chExt cx="3846854" cy="677108"/>
            </a:xfrm>
          </p:grpSpPr>
          <p:grpSp>
            <p:nvGrpSpPr>
              <p:cNvPr id="688" name="Google Shape;688;p21"/>
              <p:cNvGrpSpPr/>
              <p:nvPr/>
            </p:nvGrpSpPr>
            <p:grpSpPr>
              <a:xfrm>
                <a:off x="3958864" y="4559354"/>
                <a:ext cx="863008" cy="417190"/>
                <a:chOff x="2995927" y="2051434"/>
                <a:chExt cx="647272" cy="312900"/>
              </a:xfrm>
            </p:grpSpPr>
            <p:cxnSp>
              <p:nvCxnSpPr>
                <p:cNvPr id="689" name="Google Shape;689;p21"/>
                <p:cNvCxnSpPr/>
                <p:nvPr/>
              </p:nvCxnSpPr>
              <p:spPr>
                <a:xfrm rot="10800000">
                  <a:off x="3046835" y="2215329"/>
                  <a:ext cx="596364" cy="0"/>
                </a:xfrm>
                <a:prstGeom prst="straightConnector1">
                  <a:avLst/>
                </a:prstGeom>
                <a:noFill/>
                <a:ln w="9525" cap="flat" cmpd="sng">
                  <a:solidFill>
                    <a:srgbClr val="C2C2C2"/>
                  </a:solidFill>
                  <a:prstDash val="solid"/>
                  <a:round/>
                  <a:headEnd type="none" w="sm" len="sm"/>
                  <a:tailEnd type="none" w="sm" len="sm"/>
                </a:ln>
              </p:spPr>
            </p:cxnSp>
            <p:sp>
              <p:nvSpPr>
                <p:cNvPr id="690" name="Google Shape;690;p21"/>
                <p:cNvSpPr/>
                <p:nvPr/>
              </p:nvSpPr>
              <p:spPr>
                <a:xfrm>
                  <a:off x="3020371" y="2111851"/>
                  <a:ext cx="198600" cy="198300"/>
                </a:xfrm>
                <a:prstGeom prst="ellipse">
                  <a:avLst/>
                </a:prstGeom>
                <a:solidFill>
                  <a:srgbClr val="E1165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1"/>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00"/>
                    </a:spcAft>
                    <a:buClr>
                      <a:srgbClr val="000000"/>
                    </a:buClr>
                    <a:buSzPts val="1100"/>
                    <a:buFont typeface="Arial"/>
                    <a:buNone/>
                  </a:pPr>
                  <a:r>
                    <a:rPr lang="fr-FR" sz="1100" b="0" i="0" u="none" strike="noStrike" cap="none">
                      <a:solidFill>
                        <a:srgbClr val="FFFFFF"/>
                      </a:solidFill>
                      <a:latin typeface="Roboto"/>
                      <a:ea typeface="Roboto"/>
                      <a:cs typeface="Roboto"/>
                      <a:sym typeface="Roboto"/>
                    </a:rPr>
                    <a:t>4</a:t>
                  </a:r>
                  <a:endParaRPr sz="1900" b="0" i="0" u="none" strike="noStrike" cap="none">
                    <a:solidFill>
                      <a:srgbClr val="FFFFFF"/>
                    </a:solidFill>
                    <a:latin typeface="Arial"/>
                    <a:ea typeface="Arial"/>
                    <a:cs typeface="Arial"/>
                    <a:sym typeface="Arial"/>
                  </a:endParaRPr>
                </a:p>
              </p:txBody>
            </p:sp>
          </p:grpSp>
          <p:sp>
            <p:nvSpPr>
              <p:cNvPr id="692" name="Google Shape;692;p21"/>
              <p:cNvSpPr txBox="1"/>
              <p:nvPr/>
            </p:nvSpPr>
            <p:spPr>
              <a:xfrm>
                <a:off x="975018" y="4429395"/>
                <a:ext cx="2895884" cy="67710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Roboto"/>
                    <a:ea typeface="Roboto"/>
                    <a:cs typeface="Roboto"/>
                    <a:sym typeface="Roboto"/>
                  </a:rPr>
                  <a:t>No-Code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fr-FR" sz="1100" b="0" i="0" u="none" strike="noStrike" cap="none">
                    <a:solidFill>
                      <a:srgbClr val="000000"/>
                    </a:solidFill>
                    <a:latin typeface="Roboto"/>
                    <a:ea typeface="Roboto"/>
                    <a:cs typeface="Roboto"/>
                    <a:sym typeface="Roboto"/>
                  </a:rPr>
                  <a:t>Utilisation de </a:t>
                </a:r>
                <a:r>
                  <a:rPr lang="fr-FR" sz="1100">
                    <a:latin typeface="Roboto"/>
                    <a:ea typeface="Roboto"/>
                    <a:cs typeface="Roboto"/>
                    <a:sym typeface="Roboto"/>
                  </a:rPr>
                  <a:t>produits</a:t>
                </a:r>
                <a:r>
                  <a:rPr lang="fr-FR" sz="1100" b="0" i="0" u="none" strike="noStrike" cap="none">
                    <a:solidFill>
                      <a:srgbClr val="000000"/>
                    </a:solidFill>
                    <a:latin typeface="Roboto"/>
                    <a:ea typeface="Roboto"/>
                    <a:cs typeface="Roboto"/>
                    <a:sym typeface="Roboto"/>
                  </a:rPr>
                  <a:t> IA </a:t>
                </a:r>
                <a:r>
                  <a:rPr lang="fr-FR" sz="1100">
                    <a:latin typeface="Roboto"/>
                    <a:ea typeface="Roboto"/>
                    <a:cs typeface="Roboto"/>
                    <a:sym typeface="Roboto"/>
                  </a:rPr>
                  <a:t>clés</a:t>
                </a:r>
                <a:r>
                  <a:rPr lang="fr-FR" sz="1100" b="0" i="0" u="none" strike="noStrike" cap="none">
                    <a:solidFill>
                      <a:srgbClr val="000000"/>
                    </a:solidFill>
                    <a:latin typeface="Roboto"/>
                    <a:ea typeface="Roboto"/>
                    <a:cs typeface="Roboto"/>
                    <a:sym typeface="Roboto"/>
                  </a:rPr>
                  <a:t> en main permettant de réaliser une tâche spécifique</a:t>
                </a:r>
                <a:endParaRPr sz="1400" b="0" i="0" u="none" strike="noStrike" cap="none">
                  <a:solidFill>
                    <a:srgbClr val="000000"/>
                  </a:solidFill>
                  <a:latin typeface="Arial"/>
                  <a:ea typeface="Arial"/>
                  <a:cs typeface="Arial"/>
                  <a:sym typeface="Arial"/>
                </a:endParaRPr>
              </a:p>
            </p:txBody>
          </p:sp>
        </p:grpSp>
        <p:grpSp>
          <p:nvGrpSpPr>
            <p:cNvPr id="693" name="Google Shape;693;p21"/>
            <p:cNvGrpSpPr/>
            <p:nvPr/>
          </p:nvGrpSpPr>
          <p:grpSpPr>
            <a:xfrm>
              <a:off x="4150157" y="3821047"/>
              <a:ext cx="4678786" cy="2296787"/>
              <a:chOff x="4150157" y="3821047"/>
              <a:chExt cx="4678786" cy="2296787"/>
            </a:xfrm>
          </p:grpSpPr>
          <p:sp>
            <p:nvSpPr>
              <p:cNvPr id="694" name="Google Shape;694;p21"/>
              <p:cNvSpPr/>
              <p:nvPr/>
            </p:nvSpPr>
            <p:spPr>
              <a:xfrm>
                <a:off x="4692891" y="3821047"/>
                <a:ext cx="3595814" cy="1332724"/>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1"/>
              <p:cNvSpPr/>
              <p:nvPr/>
            </p:nvSpPr>
            <p:spPr>
              <a:xfrm>
                <a:off x="4150157" y="4429395"/>
                <a:ext cx="2339454" cy="1688439"/>
              </a:xfrm>
              <a:custGeom>
                <a:avLst/>
                <a:gdLst/>
                <a:ahLst/>
                <a:cxnLst/>
                <a:rect l="l" t="t" r="r" b="b"/>
                <a:pathLst>
                  <a:path w="31954" h="20822" extrusionOk="0">
                    <a:moveTo>
                      <a:pt x="7355" y="0"/>
                    </a:moveTo>
                    <a:lnTo>
                      <a:pt x="31954" y="8796"/>
                    </a:lnTo>
                    <a:lnTo>
                      <a:pt x="31954" y="20822"/>
                    </a:lnTo>
                    <a:lnTo>
                      <a:pt x="0" y="8895"/>
                    </a:lnTo>
                    <a:close/>
                  </a:path>
                </a:pathLst>
              </a:custGeom>
              <a:solidFill>
                <a:srgbClr val="840D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1"/>
              <p:cNvSpPr/>
              <p:nvPr/>
            </p:nvSpPr>
            <p:spPr>
              <a:xfrm flipH="1">
                <a:off x="6489489" y="4429395"/>
                <a:ext cx="2339454" cy="1688439"/>
              </a:xfrm>
              <a:custGeom>
                <a:avLst/>
                <a:gdLst/>
                <a:ahLst/>
                <a:cxnLst/>
                <a:rect l="l" t="t" r="r" b="b"/>
                <a:pathLst>
                  <a:path w="31954" h="20822" extrusionOk="0">
                    <a:moveTo>
                      <a:pt x="7355" y="0"/>
                    </a:moveTo>
                    <a:lnTo>
                      <a:pt x="31954" y="8796"/>
                    </a:lnTo>
                    <a:lnTo>
                      <a:pt x="31954" y="20822"/>
                    </a:lnTo>
                    <a:lnTo>
                      <a:pt x="0" y="8895"/>
                    </a:lnTo>
                    <a:close/>
                  </a:path>
                </a:pathLst>
              </a:custGeom>
              <a:solidFill>
                <a:srgbClr val="E116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7" name="Google Shape;697;p21"/>
          <p:cNvGrpSpPr/>
          <p:nvPr/>
        </p:nvGrpSpPr>
        <p:grpSpPr>
          <a:xfrm>
            <a:off x="5337308" y="3589500"/>
            <a:ext cx="6686505" cy="1715073"/>
            <a:chOff x="4778208" y="3190941"/>
            <a:chExt cx="6686505" cy="1715073"/>
          </a:xfrm>
        </p:grpSpPr>
        <p:grpSp>
          <p:nvGrpSpPr>
            <p:cNvPr id="698" name="Google Shape;698;p21"/>
            <p:cNvGrpSpPr/>
            <p:nvPr/>
          </p:nvGrpSpPr>
          <p:grpSpPr>
            <a:xfrm>
              <a:off x="7895261" y="3539001"/>
              <a:ext cx="3569452" cy="677108"/>
              <a:chOff x="7895261" y="3539001"/>
              <a:chExt cx="3569452" cy="677108"/>
            </a:xfrm>
          </p:grpSpPr>
          <p:grpSp>
            <p:nvGrpSpPr>
              <p:cNvPr id="699" name="Google Shape;699;p21"/>
              <p:cNvGrpSpPr/>
              <p:nvPr/>
            </p:nvGrpSpPr>
            <p:grpSpPr>
              <a:xfrm flipH="1">
                <a:off x="7895261" y="3659046"/>
                <a:ext cx="1071202" cy="417189"/>
                <a:chOff x="2995927" y="2051434"/>
                <a:chExt cx="803422" cy="312900"/>
              </a:xfrm>
            </p:grpSpPr>
            <p:cxnSp>
              <p:nvCxnSpPr>
                <p:cNvPr id="700" name="Google Shape;700;p21"/>
                <p:cNvCxnSpPr/>
                <p:nvPr/>
              </p:nvCxnSpPr>
              <p:spPr>
                <a:xfrm rot="10800000">
                  <a:off x="3046949" y="2215320"/>
                  <a:ext cx="752400" cy="0"/>
                </a:xfrm>
                <a:prstGeom prst="straightConnector1">
                  <a:avLst/>
                </a:prstGeom>
                <a:noFill/>
                <a:ln w="9525" cap="flat" cmpd="sng">
                  <a:solidFill>
                    <a:srgbClr val="C2C2C2"/>
                  </a:solidFill>
                  <a:prstDash val="solid"/>
                  <a:round/>
                  <a:headEnd type="none" w="sm" len="sm"/>
                  <a:tailEnd type="none" w="sm" len="sm"/>
                </a:ln>
              </p:spPr>
            </p:cxnSp>
            <p:sp>
              <p:nvSpPr>
                <p:cNvPr id="701" name="Google Shape;701;p21"/>
                <p:cNvSpPr/>
                <p:nvPr/>
              </p:nvSpPr>
              <p:spPr>
                <a:xfrm>
                  <a:off x="3020371" y="2111851"/>
                  <a:ext cx="198600" cy="198300"/>
                </a:xfrm>
                <a:prstGeom prst="ellipse">
                  <a:avLst/>
                </a:prstGeom>
                <a:solidFill>
                  <a:srgbClr val="C4134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1"/>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00"/>
                    </a:spcAft>
                    <a:buClr>
                      <a:srgbClr val="000000"/>
                    </a:buClr>
                    <a:buSzPts val="1100"/>
                    <a:buFont typeface="Arial"/>
                    <a:buNone/>
                  </a:pPr>
                  <a:r>
                    <a:rPr lang="fr-FR" sz="1100" b="0" i="0" u="none" strike="noStrike" cap="none">
                      <a:solidFill>
                        <a:srgbClr val="FFFFFF"/>
                      </a:solidFill>
                      <a:latin typeface="Roboto"/>
                      <a:ea typeface="Roboto"/>
                      <a:cs typeface="Roboto"/>
                      <a:sym typeface="Roboto"/>
                    </a:rPr>
                    <a:t>3</a:t>
                  </a:r>
                  <a:endParaRPr sz="1900" b="0" i="0" u="none" strike="noStrike" cap="none">
                    <a:solidFill>
                      <a:srgbClr val="FFFFFF"/>
                    </a:solidFill>
                    <a:latin typeface="Arial"/>
                    <a:ea typeface="Arial"/>
                    <a:cs typeface="Arial"/>
                    <a:sym typeface="Arial"/>
                  </a:endParaRPr>
                </a:p>
              </p:txBody>
            </p:sp>
          </p:grpSp>
          <p:sp>
            <p:nvSpPr>
              <p:cNvPr id="703" name="Google Shape;703;p21"/>
              <p:cNvSpPr txBox="1"/>
              <p:nvPr/>
            </p:nvSpPr>
            <p:spPr>
              <a:xfrm>
                <a:off x="9063648" y="3539001"/>
                <a:ext cx="2401065" cy="67710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Roboto"/>
                    <a:ea typeface="Roboto"/>
                    <a:cs typeface="Roboto"/>
                    <a:sym typeface="Roboto"/>
                  </a:rPr>
                  <a:t>Low-Code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fr-FR" sz="1100" b="0" i="0" u="none" strike="noStrike" cap="none">
                    <a:solidFill>
                      <a:srgbClr val="000000"/>
                    </a:solidFill>
                    <a:latin typeface="Roboto"/>
                    <a:ea typeface="Roboto"/>
                    <a:cs typeface="Roboto"/>
                    <a:sym typeface="Roboto"/>
                  </a:rPr>
                  <a:t>Utilisation minimale de code dans des interfaces de prototypage d’IA</a:t>
                </a:r>
                <a:endParaRPr sz="1100" b="1" i="0" u="none" strike="noStrike" cap="none">
                  <a:solidFill>
                    <a:srgbClr val="000000"/>
                  </a:solidFill>
                  <a:latin typeface="Roboto"/>
                  <a:ea typeface="Roboto"/>
                  <a:cs typeface="Roboto"/>
                  <a:sym typeface="Roboto"/>
                </a:endParaRPr>
              </a:p>
            </p:txBody>
          </p:sp>
        </p:grpSp>
        <p:grpSp>
          <p:nvGrpSpPr>
            <p:cNvPr id="704" name="Google Shape;704;p21"/>
            <p:cNvGrpSpPr/>
            <p:nvPr/>
          </p:nvGrpSpPr>
          <p:grpSpPr>
            <a:xfrm>
              <a:off x="4778208" y="3190941"/>
              <a:ext cx="3408033" cy="1715073"/>
              <a:chOff x="4778208" y="3190941"/>
              <a:chExt cx="3408033" cy="1715073"/>
            </a:xfrm>
          </p:grpSpPr>
          <p:sp>
            <p:nvSpPr>
              <p:cNvPr id="705" name="Google Shape;705;p21"/>
              <p:cNvSpPr/>
              <p:nvPr/>
            </p:nvSpPr>
            <p:spPr>
              <a:xfrm>
                <a:off x="5244031" y="3190941"/>
                <a:ext cx="2472039" cy="910360"/>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1"/>
              <p:cNvSpPr/>
              <p:nvPr/>
            </p:nvSpPr>
            <p:spPr>
              <a:xfrm>
                <a:off x="4778208" y="3604502"/>
                <a:ext cx="1705531" cy="1299449"/>
              </a:xfrm>
              <a:custGeom>
                <a:avLst/>
                <a:gdLst/>
                <a:ahLst/>
                <a:cxnLst/>
                <a:rect l="l" t="t" r="r" b="b"/>
                <a:pathLst>
                  <a:path w="65016" h="46623" extrusionOk="0">
                    <a:moveTo>
                      <a:pt x="17858" y="0"/>
                    </a:moveTo>
                    <a:lnTo>
                      <a:pt x="0" y="22135"/>
                    </a:lnTo>
                    <a:lnTo>
                      <a:pt x="65016" y="46623"/>
                    </a:lnTo>
                    <a:lnTo>
                      <a:pt x="65016" y="17537"/>
                    </a:lnTo>
                    <a:close/>
                  </a:path>
                </a:pathLst>
              </a:custGeom>
              <a:solidFill>
                <a:srgbClr val="840D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1"/>
              <p:cNvSpPr/>
              <p:nvPr/>
            </p:nvSpPr>
            <p:spPr>
              <a:xfrm flipH="1">
                <a:off x="6480710" y="3606565"/>
                <a:ext cx="1705531" cy="1299449"/>
              </a:xfrm>
              <a:custGeom>
                <a:avLst/>
                <a:gdLst/>
                <a:ahLst/>
                <a:cxnLst/>
                <a:rect l="l" t="t" r="r" b="b"/>
                <a:pathLst>
                  <a:path w="65016" h="46623" extrusionOk="0">
                    <a:moveTo>
                      <a:pt x="17858" y="0"/>
                    </a:moveTo>
                    <a:lnTo>
                      <a:pt x="0" y="22135"/>
                    </a:lnTo>
                    <a:lnTo>
                      <a:pt x="65016" y="46623"/>
                    </a:lnTo>
                    <a:lnTo>
                      <a:pt x="65016" y="17537"/>
                    </a:lnTo>
                    <a:close/>
                  </a:path>
                </a:pathLst>
              </a:custGeom>
              <a:solidFill>
                <a:srgbClr val="C4134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08" name="Google Shape;708;p21"/>
          <p:cNvGrpSpPr/>
          <p:nvPr/>
        </p:nvGrpSpPr>
        <p:grpSpPr>
          <a:xfrm>
            <a:off x="3039736" y="3007697"/>
            <a:ext cx="5155785" cy="1258502"/>
            <a:chOff x="2480636" y="2609138"/>
            <a:chExt cx="5155785" cy="1258502"/>
          </a:xfrm>
        </p:grpSpPr>
        <p:grpSp>
          <p:nvGrpSpPr>
            <p:cNvPr id="709" name="Google Shape;709;p21"/>
            <p:cNvGrpSpPr/>
            <p:nvPr/>
          </p:nvGrpSpPr>
          <p:grpSpPr>
            <a:xfrm>
              <a:off x="2480636" y="2789682"/>
              <a:ext cx="3104482" cy="677108"/>
              <a:chOff x="1855160" y="2789682"/>
              <a:chExt cx="3104482" cy="677108"/>
            </a:xfrm>
          </p:grpSpPr>
          <p:grpSp>
            <p:nvGrpSpPr>
              <p:cNvPr id="710" name="Google Shape;710;p21"/>
              <p:cNvGrpSpPr/>
              <p:nvPr/>
            </p:nvGrpSpPr>
            <p:grpSpPr>
              <a:xfrm>
                <a:off x="3958862" y="2919641"/>
                <a:ext cx="1000780" cy="417190"/>
                <a:chOff x="2995927" y="2051434"/>
                <a:chExt cx="750604" cy="312900"/>
              </a:xfrm>
            </p:grpSpPr>
            <p:cxnSp>
              <p:nvCxnSpPr>
                <p:cNvPr id="711" name="Google Shape;711;p21"/>
                <p:cNvCxnSpPr/>
                <p:nvPr/>
              </p:nvCxnSpPr>
              <p:spPr>
                <a:xfrm rot="10800000">
                  <a:off x="3046834" y="2215329"/>
                  <a:ext cx="699697" cy="0"/>
                </a:xfrm>
                <a:prstGeom prst="straightConnector1">
                  <a:avLst/>
                </a:prstGeom>
                <a:noFill/>
                <a:ln w="9525" cap="flat" cmpd="sng">
                  <a:solidFill>
                    <a:srgbClr val="C2C2C2"/>
                  </a:solidFill>
                  <a:prstDash val="solid"/>
                  <a:round/>
                  <a:headEnd type="none" w="sm" len="sm"/>
                  <a:tailEnd type="none" w="sm" len="sm"/>
                </a:ln>
              </p:spPr>
            </p:cxnSp>
            <p:sp>
              <p:nvSpPr>
                <p:cNvPr id="712" name="Google Shape;712;p21"/>
                <p:cNvSpPr/>
                <p:nvPr/>
              </p:nvSpPr>
              <p:spPr>
                <a:xfrm>
                  <a:off x="3020371" y="2111851"/>
                  <a:ext cx="198600" cy="198300"/>
                </a:xfrm>
                <a:prstGeom prst="ellipse">
                  <a:avLst/>
                </a:prstGeom>
                <a:solidFill>
                  <a:srgbClr val="B6124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1"/>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00"/>
                    </a:spcAft>
                    <a:buClr>
                      <a:srgbClr val="000000"/>
                    </a:buClr>
                    <a:buSzPts val="1100"/>
                    <a:buFont typeface="Arial"/>
                    <a:buNone/>
                  </a:pPr>
                  <a:r>
                    <a:rPr lang="fr-FR" sz="1100" b="0" i="0" u="none" strike="noStrike" cap="none">
                      <a:solidFill>
                        <a:srgbClr val="FFFFFF"/>
                      </a:solidFill>
                      <a:latin typeface="Roboto"/>
                      <a:ea typeface="Roboto"/>
                      <a:cs typeface="Roboto"/>
                      <a:sym typeface="Roboto"/>
                    </a:rPr>
                    <a:t>2</a:t>
                  </a:r>
                  <a:endParaRPr sz="1900" b="0" i="0" u="none" strike="noStrike" cap="none">
                    <a:solidFill>
                      <a:srgbClr val="FFFFFF"/>
                    </a:solidFill>
                    <a:latin typeface="Arial"/>
                    <a:ea typeface="Arial"/>
                    <a:cs typeface="Arial"/>
                    <a:sym typeface="Arial"/>
                  </a:endParaRPr>
                </a:p>
              </p:txBody>
            </p:sp>
          </p:grpSp>
          <p:sp>
            <p:nvSpPr>
              <p:cNvPr id="714" name="Google Shape;714;p21"/>
              <p:cNvSpPr txBox="1"/>
              <p:nvPr/>
            </p:nvSpPr>
            <p:spPr>
              <a:xfrm>
                <a:off x="1855160" y="2789682"/>
                <a:ext cx="2015742" cy="67710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Roboto"/>
                    <a:ea typeface="Roboto"/>
                    <a:cs typeface="Roboto"/>
                    <a:sym typeface="Roboto"/>
                  </a:rPr>
                  <a:t>Use Code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fr-FR" sz="1100" b="0" i="0" u="none" strike="noStrike" cap="none">
                    <a:solidFill>
                      <a:srgbClr val="000000"/>
                    </a:solidFill>
                    <a:latin typeface="Roboto"/>
                    <a:ea typeface="Roboto"/>
                    <a:cs typeface="Roboto"/>
                    <a:sym typeface="Roboto"/>
                  </a:rPr>
                  <a:t>Utilisation d’algorithmes d’IA </a:t>
                </a:r>
                <a:r>
                  <a:rPr lang="fr-FR" sz="1100">
                    <a:latin typeface="Roboto"/>
                    <a:ea typeface="Roboto"/>
                    <a:cs typeface="Roboto"/>
                    <a:sym typeface="Roboto"/>
                  </a:rPr>
                  <a:t>pilotés</a:t>
                </a:r>
                <a:r>
                  <a:rPr lang="fr-FR" sz="1100" b="0" i="0" u="none" strike="noStrike" cap="none">
                    <a:solidFill>
                      <a:srgbClr val="000000"/>
                    </a:solidFill>
                    <a:latin typeface="Roboto"/>
                    <a:ea typeface="Roboto"/>
                    <a:cs typeface="Roboto"/>
                    <a:sym typeface="Roboto"/>
                  </a:rPr>
                  <a:t> à partir de code</a:t>
                </a:r>
                <a:endParaRPr sz="1100" b="1" i="0" u="none" strike="noStrike" cap="none">
                  <a:solidFill>
                    <a:srgbClr val="000000"/>
                  </a:solidFill>
                  <a:latin typeface="Roboto"/>
                  <a:ea typeface="Roboto"/>
                  <a:cs typeface="Roboto"/>
                  <a:sym typeface="Roboto"/>
                </a:endParaRPr>
              </a:p>
            </p:txBody>
          </p:sp>
        </p:grpSp>
        <p:grpSp>
          <p:nvGrpSpPr>
            <p:cNvPr id="715" name="Google Shape;715;p21"/>
            <p:cNvGrpSpPr/>
            <p:nvPr/>
          </p:nvGrpSpPr>
          <p:grpSpPr>
            <a:xfrm>
              <a:off x="5328173" y="2609138"/>
              <a:ext cx="2308248" cy="1258502"/>
              <a:chOff x="5328173" y="2609138"/>
              <a:chExt cx="2308248" cy="1258502"/>
            </a:xfrm>
          </p:grpSpPr>
          <p:sp>
            <p:nvSpPr>
              <p:cNvPr id="716" name="Google Shape;716;p21"/>
              <p:cNvSpPr/>
              <p:nvPr/>
            </p:nvSpPr>
            <p:spPr>
              <a:xfrm>
                <a:off x="5722639" y="2609138"/>
                <a:ext cx="1521528" cy="571627"/>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1"/>
              <p:cNvSpPr/>
              <p:nvPr/>
            </p:nvSpPr>
            <p:spPr>
              <a:xfrm>
                <a:off x="5328173" y="2876982"/>
                <a:ext cx="1155672" cy="990658"/>
              </a:xfrm>
              <a:custGeom>
                <a:avLst/>
                <a:gdLst/>
                <a:ahLst/>
                <a:cxnLst/>
                <a:rect l="l" t="t" r="r" b="b"/>
                <a:pathLst>
                  <a:path w="18238" h="14114" extrusionOk="0">
                    <a:moveTo>
                      <a:pt x="6262" y="0"/>
                    </a:moveTo>
                    <a:lnTo>
                      <a:pt x="18238" y="4324"/>
                    </a:lnTo>
                    <a:lnTo>
                      <a:pt x="18238" y="14114"/>
                    </a:lnTo>
                    <a:lnTo>
                      <a:pt x="0" y="7554"/>
                    </a:lnTo>
                    <a:close/>
                  </a:path>
                </a:pathLst>
              </a:custGeom>
              <a:solidFill>
                <a:srgbClr val="840D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1"/>
              <p:cNvSpPr/>
              <p:nvPr/>
            </p:nvSpPr>
            <p:spPr>
              <a:xfrm flipH="1">
                <a:off x="6480749" y="2876982"/>
                <a:ext cx="1155672" cy="990658"/>
              </a:xfrm>
              <a:custGeom>
                <a:avLst/>
                <a:gdLst/>
                <a:ahLst/>
                <a:cxnLst/>
                <a:rect l="l" t="t" r="r" b="b"/>
                <a:pathLst>
                  <a:path w="18238" h="14114" extrusionOk="0">
                    <a:moveTo>
                      <a:pt x="6262" y="0"/>
                    </a:moveTo>
                    <a:lnTo>
                      <a:pt x="18238" y="4324"/>
                    </a:lnTo>
                    <a:lnTo>
                      <a:pt x="18238" y="14114"/>
                    </a:lnTo>
                    <a:lnTo>
                      <a:pt x="0" y="7554"/>
                    </a:lnTo>
                    <a:close/>
                  </a:path>
                </a:pathLst>
              </a:custGeom>
              <a:solidFill>
                <a:srgbClr val="B6124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19" name="Google Shape;719;p21"/>
          <p:cNvGrpSpPr/>
          <p:nvPr/>
        </p:nvGrpSpPr>
        <p:grpSpPr>
          <a:xfrm>
            <a:off x="6369061" y="2180300"/>
            <a:ext cx="1344672" cy="1171958"/>
            <a:chOff x="5809961" y="1781741"/>
            <a:chExt cx="1344672" cy="1171958"/>
          </a:xfrm>
        </p:grpSpPr>
        <p:sp>
          <p:nvSpPr>
            <p:cNvPr id="720" name="Google Shape;720;p21"/>
            <p:cNvSpPr/>
            <p:nvPr/>
          </p:nvSpPr>
          <p:spPr>
            <a:xfrm>
              <a:off x="5809961" y="1781741"/>
              <a:ext cx="673899" cy="1171958"/>
            </a:xfrm>
            <a:custGeom>
              <a:avLst/>
              <a:gdLst/>
              <a:ahLst/>
              <a:cxnLst/>
              <a:rect l="l" t="t" r="r" b="b"/>
              <a:pathLst>
                <a:path w="10635" h="16697" extrusionOk="0">
                  <a:moveTo>
                    <a:pt x="10635" y="0"/>
                  </a:moveTo>
                  <a:lnTo>
                    <a:pt x="0" y="12722"/>
                  </a:lnTo>
                  <a:lnTo>
                    <a:pt x="10635" y="16697"/>
                  </a:lnTo>
                  <a:close/>
                </a:path>
              </a:pathLst>
            </a:custGeom>
            <a:solidFill>
              <a:srgbClr val="840D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21"/>
            <p:cNvSpPr/>
            <p:nvPr/>
          </p:nvSpPr>
          <p:spPr>
            <a:xfrm flipH="1">
              <a:off x="6480734" y="1781741"/>
              <a:ext cx="673899" cy="1171958"/>
            </a:xfrm>
            <a:custGeom>
              <a:avLst/>
              <a:gdLst/>
              <a:ahLst/>
              <a:cxnLst/>
              <a:rect l="l" t="t" r="r" b="b"/>
              <a:pathLst>
                <a:path w="10635" h="16697" extrusionOk="0">
                  <a:moveTo>
                    <a:pt x="10635" y="0"/>
                  </a:moveTo>
                  <a:lnTo>
                    <a:pt x="0" y="12722"/>
                  </a:lnTo>
                  <a:lnTo>
                    <a:pt x="10635" y="16697"/>
                  </a:lnTo>
                  <a:close/>
                </a:path>
              </a:pathLst>
            </a:custGeom>
            <a:solidFill>
              <a:srgbClr val="AC11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2" name="Google Shape;722;p21"/>
          <p:cNvSpPr txBox="1"/>
          <p:nvPr/>
        </p:nvSpPr>
        <p:spPr>
          <a:xfrm rot="-92">
            <a:off x="467250" y="1249155"/>
            <a:ext cx="11257500" cy="522138"/>
          </a:xfrm>
          <a:prstGeom prst="roundRect">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i="0" u="none" strike="noStrike" cap="none">
                <a:solidFill>
                  <a:schemeClr val="accent3"/>
                </a:solidFill>
                <a:latin typeface="Calibri"/>
                <a:ea typeface="Calibri"/>
                <a:cs typeface="Calibri"/>
                <a:sym typeface="Calibri"/>
              </a:rPr>
              <a:t>Il y en a pour tout le monde, l’IA va changer les manières de travailler à tous les niveaux!</a:t>
            </a:r>
            <a:endParaRPr sz="2300" b="1" i="0" u="none" strike="noStrike" cap="none">
              <a:solidFill>
                <a:schemeClr val="accent3"/>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0"/>
                                        </p:tgtEl>
                                        <p:attrNameLst>
                                          <p:attrName>style.visibility</p:attrName>
                                        </p:attrNameLst>
                                      </p:cBhvr>
                                      <p:to>
                                        <p:strVal val="visible"/>
                                      </p:to>
                                    </p:set>
                                    <p:animEffect transition="in" filter="fade">
                                      <p:cBhvr>
                                        <p:cTn id="11" dur="500"/>
                                        <p:tgtEl>
                                          <p:spTgt spid="68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08"/>
                                        </p:tgtEl>
                                        <p:attrNameLst>
                                          <p:attrName>style.visibility</p:attrName>
                                        </p:attrNameLst>
                                      </p:cBhvr>
                                      <p:to>
                                        <p:strVal val="visible"/>
                                      </p:to>
                                    </p:set>
                                    <p:animEffect transition="in" filter="fade">
                                      <p:cBhvr>
                                        <p:cTn id="16" dur="500"/>
                                        <p:tgtEl>
                                          <p:spTgt spid="70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97"/>
                                        </p:tgtEl>
                                        <p:attrNameLst>
                                          <p:attrName>style.visibility</p:attrName>
                                        </p:attrNameLst>
                                      </p:cBhvr>
                                      <p:to>
                                        <p:strVal val="visible"/>
                                      </p:to>
                                    </p:set>
                                    <p:animEffect transition="in" filter="fade">
                                      <p:cBhvr>
                                        <p:cTn id="21" dur="500"/>
                                        <p:tgtEl>
                                          <p:spTgt spid="6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6"/>
                                        </p:tgtEl>
                                        <p:attrNameLst>
                                          <p:attrName>style.visibility</p:attrName>
                                        </p:attrNameLst>
                                      </p:cBhvr>
                                      <p:to>
                                        <p:strVal val="visible"/>
                                      </p:to>
                                    </p:set>
                                    <p:animEffect transition="in" filter="fade">
                                      <p:cBhvr>
                                        <p:cTn id="26" dur="5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27c556bce23_0_125"/>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02326"/>
              <a:buNone/>
            </a:pPr>
            <a:r>
              <a:rPr lang="fr-FR" sz="4299" dirty="0"/>
              <a:t>L’IA : quelles compétences pour quels métiers ?</a:t>
            </a:r>
            <a:endParaRPr sz="4299" dirty="0"/>
          </a:p>
        </p:txBody>
      </p:sp>
      <p:sp>
        <p:nvSpPr>
          <p:cNvPr id="729" name="Google Shape;729;g27c556bce23_0_125"/>
          <p:cNvSpPr txBox="1"/>
          <p:nvPr/>
        </p:nvSpPr>
        <p:spPr>
          <a:xfrm rot="-198">
            <a:off x="771223" y="1267728"/>
            <a:ext cx="5210700" cy="699600"/>
          </a:xfrm>
          <a:prstGeom prst="roundRect">
            <a:avLst/>
          </a:pr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fr-FR" sz="2300" b="1">
                <a:solidFill>
                  <a:schemeClr val="accent3"/>
                </a:solidFill>
                <a:latin typeface="Calibri"/>
                <a:ea typeface="Calibri"/>
                <a:cs typeface="Calibri"/>
                <a:sym typeface="Calibri"/>
              </a:rPr>
              <a:t>Les métiers au cœur de l’</a:t>
            </a:r>
            <a:r>
              <a:rPr lang="fr-FR" sz="2300" b="1" i="0" u="none" strike="noStrike" cap="none">
                <a:solidFill>
                  <a:schemeClr val="accent3"/>
                </a:solidFill>
                <a:latin typeface="Calibri"/>
                <a:ea typeface="Calibri"/>
                <a:cs typeface="Calibri"/>
                <a:sym typeface="Calibri"/>
              </a:rPr>
              <a:t>IA et de la data</a:t>
            </a:r>
            <a:endParaRPr sz="2300" b="1" i="0" u="none" strike="noStrike" cap="none">
              <a:solidFill>
                <a:schemeClr val="accent3"/>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4340890F-8B42-8C91-871B-C8803ABC774A}"/>
              </a:ext>
            </a:extLst>
          </p:cNvPr>
          <p:cNvGrpSpPr/>
          <p:nvPr/>
        </p:nvGrpSpPr>
        <p:grpSpPr>
          <a:xfrm>
            <a:off x="1456510" y="2314858"/>
            <a:ext cx="4356014" cy="4332936"/>
            <a:chOff x="1446571" y="2225406"/>
            <a:chExt cx="4356014" cy="4332936"/>
          </a:xfrm>
        </p:grpSpPr>
        <p:pic>
          <p:nvPicPr>
            <p:cNvPr id="6" name="Google Shape;730;g27c556bce23_0_125">
              <a:extLst>
                <a:ext uri="{FF2B5EF4-FFF2-40B4-BE49-F238E27FC236}">
                  <a16:creationId xmlns:a16="http://schemas.microsoft.com/office/drawing/2014/main" id="{9E35434D-F7FE-4B89-A9A0-7992594AF8B8}"/>
                </a:ext>
              </a:extLst>
            </p:cNvPr>
            <p:cNvPicPr preferRelativeResize="0"/>
            <p:nvPr/>
          </p:nvPicPr>
          <p:blipFill rotWithShape="1">
            <a:blip r:embed="rId3">
              <a:alphaModFix/>
            </a:blip>
            <a:srcRect/>
            <a:stretch/>
          </p:blipFill>
          <p:spPr>
            <a:xfrm>
              <a:off x="1446571" y="2383470"/>
              <a:ext cx="4356014" cy="417487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1" name="Google Shape;731;g27c556bce23_0_125"/>
            <p:cNvSpPr txBox="1"/>
            <p:nvPr/>
          </p:nvSpPr>
          <p:spPr>
            <a:xfrm>
              <a:off x="2147023" y="2225406"/>
              <a:ext cx="2955110" cy="395245"/>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b="1">
                  <a:sym typeface="Calibri"/>
                </a:rPr>
                <a:t>Des Compétences Techniques :    </a:t>
              </a:r>
              <a:endParaRPr b="1">
                <a:sym typeface="Calibri"/>
              </a:endParaRPr>
            </a:p>
          </p:txBody>
        </p:sp>
      </p:grpSp>
      <p:sp>
        <p:nvSpPr>
          <p:cNvPr id="732" name="Google Shape;732;g27c556bce23_0_125"/>
          <p:cNvSpPr/>
          <p:nvPr/>
        </p:nvSpPr>
        <p:spPr>
          <a:xfrm>
            <a:off x="6209282" y="1315795"/>
            <a:ext cx="924000" cy="620100"/>
          </a:xfrm>
          <a:prstGeom prst="rightArrow">
            <a:avLst>
              <a:gd name="adj1" fmla="val 50000"/>
              <a:gd name="adj2" fmla="val 50000"/>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 name="Group 7">
            <a:extLst>
              <a:ext uri="{FF2B5EF4-FFF2-40B4-BE49-F238E27FC236}">
                <a16:creationId xmlns:a16="http://schemas.microsoft.com/office/drawing/2014/main" id="{EAD3363F-634A-E274-19D5-9AE084195C4F}"/>
              </a:ext>
            </a:extLst>
          </p:cNvPr>
          <p:cNvGrpSpPr/>
          <p:nvPr/>
        </p:nvGrpSpPr>
        <p:grpSpPr>
          <a:xfrm>
            <a:off x="7275251" y="839650"/>
            <a:ext cx="2355767" cy="1583379"/>
            <a:chOff x="7275251" y="839650"/>
            <a:chExt cx="2355767" cy="1583379"/>
          </a:xfrm>
        </p:grpSpPr>
        <p:sp>
          <p:nvSpPr>
            <p:cNvPr id="733" name="Google Shape;733;g27c556bce23_0_125"/>
            <p:cNvSpPr txBox="1"/>
            <p:nvPr/>
          </p:nvSpPr>
          <p:spPr>
            <a:xfrm>
              <a:off x="7275251" y="839650"/>
              <a:ext cx="2355767" cy="1583379"/>
            </a:xfrm>
            <a:prstGeom prst="roundRect">
              <a:avLst/>
            </a:prstGeom>
            <a:noFill/>
            <a:ln>
              <a:noFill/>
            </a:ln>
          </p:spPr>
          <p:txBody>
            <a:bodyPr spcFirstLastPara="1" wrap="square" lIns="91425" tIns="91425" rIns="91425" bIns="91425" anchor="t" anchorCtr="0">
              <a:spAutoFit/>
            </a:bodyPr>
            <a:lstStyle/>
            <a:p>
              <a:pPr marL="285750" lvl="0" indent="-285750" rtl="0">
                <a:lnSpc>
                  <a:spcPct val="150000"/>
                </a:lnSpc>
                <a:spcBef>
                  <a:spcPts val="0"/>
                </a:spcBef>
                <a:spcAft>
                  <a:spcPts val="0"/>
                </a:spcAft>
                <a:buFont typeface="Wingdings" panose="05000000000000000000" pitchFamily="2" charset="2"/>
                <a:buChar char="v"/>
              </a:pPr>
              <a:r>
                <a:rPr lang="fr-FR" sz="1800" b="1">
                  <a:solidFill>
                    <a:schemeClr val="accent3"/>
                  </a:solidFill>
                </a:rPr>
                <a:t>Data </a:t>
              </a:r>
              <a:r>
                <a:rPr lang="fr-FR" sz="1800" b="1" err="1">
                  <a:solidFill>
                    <a:schemeClr val="accent3"/>
                  </a:solidFill>
                </a:rPr>
                <a:t>Analyst</a:t>
              </a:r>
              <a:endParaRPr sz="1800" b="1">
                <a:solidFill>
                  <a:schemeClr val="accent3"/>
                </a:solidFill>
              </a:endParaRPr>
            </a:p>
            <a:p>
              <a:pPr marL="285750" lvl="0" indent="-285750" rtl="0">
                <a:lnSpc>
                  <a:spcPct val="150000"/>
                </a:lnSpc>
                <a:spcBef>
                  <a:spcPts val="0"/>
                </a:spcBef>
                <a:spcAft>
                  <a:spcPts val="0"/>
                </a:spcAft>
                <a:buFont typeface="Wingdings" panose="05000000000000000000" pitchFamily="2" charset="2"/>
                <a:buChar char="v"/>
              </a:pPr>
              <a:r>
                <a:rPr lang="fr-FR" sz="1800" b="1">
                  <a:solidFill>
                    <a:schemeClr val="accent3"/>
                  </a:solidFill>
                </a:rPr>
                <a:t>Data </a:t>
              </a:r>
              <a:r>
                <a:rPr lang="fr-FR" sz="1800" b="1" err="1">
                  <a:solidFill>
                    <a:schemeClr val="accent3"/>
                  </a:solidFill>
                </a:rPr>
                <a:t>Engineer</a:t>
              </a:r>
              <a:r>
                <a:rPr lang="fr-FR" sz="1800" b="1">
                  <a:solidFill>
                    <a:schemeClr val="accent3"/>
                  </a:solidFill>
                </a:rPr>
                <a:t> </a:t>
              </a:r>
              <a:endParaRPr sz="1800" b="1">
                <a:solidFill>
                  <a:schemeClr val="accent3"/>
                </a:solidFill>
              </a:endParaRPr>
            </a:p>
            <a:p>
              <a:pPr marL="285750" lvl="0" indent="-285750" rtl="0">
                <a:lnSpc>
                  <a:spcPct val="150000"/>
                </a:lnSpc>
                <a:spcBef>
                  <a:spcPts val="0"/>
                </a:spcBef>
                <a:spcAft>
                  <a:spcPts val="0"/>
                </a:spcAft>
                <a:buFont typeface="Wingdings" panose="05000000000000000000" pitchFamily="2" charset="2"/>
                <a:buChar char="v"/>
              </a:pPr>
              <a:r>
                <a:rPr lang="fr-FR" sz="1800" b="1">
                  <a:solidFill>
                    <a:schemeClr val="accent3"/>
                  </a:solidFill>
                </a:rPr>
                <a:t>Data </a:t>
              </a:r>
              <a:r>
                <a:rPr lang="fr-FR" sz="1800" b="1" err="1">
                  <a:solidFill>
                    <a:schemeClr val="accent3"/>
                  </a:solidFill>
                </a:rPr>
                <a:t>Scientist</a:t>
              </a:r>
              <a:endParaRPr>
                <a:solidFill>
                  <a:schemeClr val="accent3"/>
                </a:solidFill>
              </a:endParaRPr>
            </a:p>
          </p:txBody>
        </p:sp>
        <p:cxnSp>
          <p:nvCxnSpPr>
            <p:cNvPr id="3" name="Straight Connector 2">
              <a:extLst>
                <a:ext uri="{FF2B5EF4-FFF2-40B4-BE49-F238E27FC236}">
                  <a16:creationId xmlns:a16="http://schemas.microsoft.com/office/drawing/2014/main" id="{19D72539-5EFF-E267-C716-1E5839767D45}"/>
                </a:ext>
              </a:extLst>
            </p:cNvPr>
            <p:cNvCxnSpPr/>
            <p:nvPr/>
          </p:nvCxnSpPr>
          <p:spPr>
            <a:xfrm>
              <a:off x="7543607" y="1058963"/>
              <a:ext cx="0" cy="1182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C0A058D-7B02-21B4-B198-76CD4DE3CD52}"/>
              </a:ext>
            </a:extLst>
          </p:cNvPr>
          <p:cNvGrpSpPr/>
          <p:nvPr/>
        </p:nvGrpSpPr>
        <p:grpSpPr>
          <a:xfrm>
            <a:off x="6219221" y="2438483"/>
            <a:ext cx="5118366" cy="4205979"/>
            <a:chOff x="6209282" y="2349031"/>
            <a:chExt cx="5118366" cy="4205979"/>
          </a:xfrm>
        </p:grpSpPr>
        <p:pic>
          <p:nvPicPr>
            <p:cNvPr id="728" name="Google Shape;728;g27c556bce23_0_125"/>
            <p:cNvPicPr preferRelativeResize="0"/>
            <p:nvPr/>
          </p:nvPicPr>
          <p:blipFill rotWithShape="1">
            <a:blip r:embed="rId4">
              <a:alphaModFix/>
              <a:duotone>
                <a:schemeClr val="accent5">
                  <a:shade val="45000"/>
                  <a:satMod val="135000"/>
                </a:schemeClr>
                <a:prstClr val="white"/>
              </a:duotone>
            </a:blip>
            <a:srcRect l="46238"/>
            <a:stretch/>
          </p:blipFill>
          <p:spPr>
            <a:xfrm>
              <a:off x="6209282" y="2349031"/>
              <a:ext cx="5118366" cy="4205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Google Shape;731;g27c556bce23_0_125">
              <a:extLst>
                <a:ext uri="{FF2B5EF4-FFF2-40B4-BE49-F238E27FC236}">
                  <a16:creationId xmlns:a16="http://schemas.microsoft.com/office/drawing/2014/main" id="{A7FC00BF-B369-144F-B9B3-5D26863BD1CC}"/>
                </a:ext>
              </a:extLst>
            </p:cNvPr>
            <p:cNvSpPr txBox="1"/>
            <p:nvPr/>
          </p:nvSpPr>
          <p:spPr>
            <a:xfrm>
              <a:off x="7001607" y="2402593"/>
              <a:ext cx="2621390" cy="395245"/>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b="1">
                  <a:sym typeface="Calibri"/>
                </a:rPr>
                <a:t>Et des Soft </a:t>
              </a:r>
              <a:r>
                <a:rPr lang="fr-FR" b="1" err="1">
                  <a:sym typeface="Calibri"/>
                </a:rPr>
                <a:t>Skills</a:t>
              </a:r>
              <a:r>
                <a:rPr lang="fr-FR" b="1">
                  <a:sym typeface="Calibri"/>
                </a:rPr>
                <a:t>:    </a:t>
              </a:r>
              <a:endParaRPr b="1">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wipe(left)">
                                      <p:cBhvr>
                                        <p:cTn id="7" dur="500"/>
                                        <p:tgtEl>
                                          <p:spTgt spid="7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7c556bce23_0_117"/>
          <p:cNvSpPr txBox="1">
            <a:spLocks noGrp="1"/>
          </p:cNvSpPr>
          <p:nvPr>
            <p:ph type="title"/>
          </p:nvPr>
        </p:nvSpPr>
        <p:spPr>
          <a:xfrm>
            <a:off x="345222"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990"/>
              <a:buNone/>
            </a:pPr>
            <a:r>
              <a:rPr lang="fr-FR" sz="4000" dirty="0" err="1"/>
              <a:t>IngéPLUS</a:t>
            </a:r>
            <a:r>
              <a:rPr lang="fr-FR" sz="4000" dirty="0"/>
              <a:t> &amp; l’IA</a:t>
            </a:r>
            <a:endParaRPr sz="4000" dirty="0"/>
          </a:p>
        </p:txBody>
      </p:sp>
      <p:sp>
        <p:nvSpPr>
          <p:cNvPr id="805" name="Google Shape;805;g27c556bce23_0_117"/>
          <p:cNvSpPr/>
          <p:nvPr/>
        </p:nvSpPr>
        <p:spPr>
          <a:xfrm>
            <a:off x="271250" y="5553725"/>
            <a:ext cx="923400" cy="122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06" name="Google Shape;806;g27c556bce23_0_117"/>
          <p:cNvSpPr txBox="1"/>
          <p:nvPr/>
        </p:nvSpPr>
        <p:spPr>
          <a:xfrm>
            <a:off x="338485" y="1033441"/>
            <a:ext cx="10515600" cy="5370671"/>
          </a:xfrm>
          <a:prstGeom prst="rect">
            <a:avLst/>
          </a:prstGeom>
          <a:noFill/>
          <a:ln>
            <a:noFill/>
          </a:ln>
        </p:spPr>
        <p:txBody>
          <a:bodyPr spcFirstLastPara="1" wrap="square" lIns="91425" tIns="91425" rIns="91425" bIns="91425" anchor="t" anchorCtr="0">
            <a:spAutoFit/>
          </a:bodyPr>
          <a:lstStyle/>
          <a:p>
            <a:pPr marL="457200" indent="-381000">
              <a:buSzPts val="2400"/>
              <a:buFont typeface="Calibri"/>
              <a:buChar char="-"/>
            </a:pPr>
            <a:r>
              <a:rPr lang="fr-FR" sz="2400" b="0" i="0" u="none" strike="noStrike" cap="none" dirty="0">
                <a:solidFill>
                  <a:srgbClr val="000000"/>
                </a:solidFill>
                <a:latin typeface="Calibri"/>
                <a:ea typeface="Calibri"/>
                <a:cs typeface="Calibri"/>
                <a:sym typeface="Calibri"/>
              </a:rPr>
              <a:t>Des enseignants </a:t>
            </a:r>
            <a:r>
              <a:rPr lang="fr-FR" sz="3100" b="1" dirty="0">
                <a:latin typeface="Calibri"/>
                <a:ea typeface="Calibri"/>
                <a:cs typeface="Calibri"/>
                <a:sym typeface="Calibri"/>
              </a:rPr>
              <a:t>coachs sensibilisés à l'IA </a:t>
            </a:r>
            <a:r>
              <a:rPr lang="fr-FR" sz="2400" b="1" dirty="0">
                <a:latin typeface="Calibri"/>
                <a:ea typeface="Calibri"/>
                <a:cs typeface="Calibri"/>
                <a:sym typeface="Calibri"/>
              </a:rPr>
              <a:t>et progressivement formés </a:t>
            </a:r>
            <a:r>
              <a:rPr lang="fr-FR" sz="2400" dirty="0">
                <a:latin typeface="Calibri"/>
                <a:ea typeface="Calibri"/>
                <a:cs typeface="Calibri"/>
                <a:sym typeface="Calibri"/>
              </a:rPr>
              <a:t>à l'intégrer</a:t>
            </a:r>
            <a:r>
              <a:rPr lang="fr-FR" sz="2400" b="0" i="0" u="none" strike="noStrike" cap="none" dirty="0">
                <a:solidFill>
                  <a:srgbClr val="000000"/>
                </a:solidFill>
                <a:latin typeface="Calibri"/>
                <a:ea typeface="Calibri"/>
                <a:cs typeface="Calibri"/>
                <a:sym typeface="Calibri"/>
              </a:rPr>
              <a:t> dans leurs enseignements</a:t>
            </a:r>
            <a:endParaRPr sz="24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lang="fr-FR" sz="2400" b="0" i="0" u="none" strike="noStrike" cap="none" dirty="0">
              <a:solidFill>
                <a:srgbClr val="000000"/>
              </a:solidFill>
              <a:latin typeface="Calibri"/>
              <a:ea typeface="Calibri"/>
              <a:cs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fr-FR" sz="2400" b="0" i="0" u="none" strike="noStrike" cap="none" dirty="0">
                <a:solidFill>
                  <a:srgbClr val="000000"/>
                </a:solidFill>
                <a:latin typeface="Calibri"/>
                <a:ea typeface="Calibri"/>
                <a:cs typeface="Calibri"/>
                <a:sym typeface="Calibri"/>
              </a:rPr>
              <a:t>Des </a:t>
            </a:r>
            <a:r>
              <a:rPr lang="fr-FR" sz="3100" b="1" i="0" u="none" strike="noStrike" cap="none" dirty="0">
                <a:solidFill>
                  <a:srgbClr val="000000"/>
                </a:solidFill>
                <a:latin typeface="Calibri"/>
                <a:ea typeface="Calibri"/>
                <a:cs typeface="Calibri"/>
                <a:sym typeface="Calibri"/>
              </a:rPr>
              <a:t>ressources</a:t>
            </a:r>
            <a:r>
              <a:rPr lang="fr-FR" sz="2400" b="1" i="0" u="none" strike="noStrike" cap="none" dirty="0">
                <a:solidFill>
                  <a:srgbClr val="000000"/>
                </a:solidFill>
                <a:latin typeface="Calibri"/>
                <a:ea typeface="Calibri"/>
                <a:cs typeface="Calibri"/>
                <a:sym typeface="Calibri"/>
              </a:rPr>
              <a:t> "</a:t>
            </a:r>
            <a:r>
              <a:rPr lang="fr-FR" sz="2400" b="1" i="0" u="none" strike="noStrike" cap="none" dirty="0" err="1">
                <a:solidFill>
                  <a:srgbClr val="000000"/>
                </a:solidFill>
                <a:latin typeface="Calibri"/>
                <a:ea typeface="Calibri"/>
                <a:cs typeface="Calibri"/>
                <a:sym typeface="Calibri"/>
              </a:rPr>
              <a:t>IngéPLUS</a:t>
            </a:r>
            <a:r>
              <a:rPr lang="fr-FR" sz="2400" b="1" i="0" u="none" strike="noStrike" cap="none" dirty="0">
                <a:solidFill>
                  <a:srgbClr val="000000"/>
                </a:solidFill>
                <a:latin typeface="Calibri"/>
                <a:ea typeface="Calibri"/>
                <a:cs typeface="Calibri"/>
                <a:sym typeface="Calibri"/>
              </a:rPr>
              <a:t> vers l'IA" </a:t>
            </a:r>
            <a:r>
              <a:rPr lang="fr-FR" sz="2400" b="0" i="0" u="none" strike="noStrike" cap="none" dirty="0">
                <a:solidFill>
                  <a:srgbClr val="000000"/>
                </a:solidFill>
                <a:latin typeface="Calibri"/>
                <a:ea typeface="Calibri"/>
                <a:cs typeface="Calibri"/>
                <a:sym typeface="Calibri"/>
              </a:rPr>
              <a:t>sur Caséine</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457200" indent="-381000">
              <a:buSzPts val="2400"/>
              <a:buFont typeface="Calibri"/>
              <a:buChar char="-"/>
            </a:pPr>
            <a:r>
              <a:rPr lang="fr-FR" sz="2400" b="0" i="0" u="none" strike="noStrike" cap="none" dirty="0">
                <a:solidFill>
                  <a:schemeClr val="dk1"/>
                </a:solidFill>
                <a:latin typeface="Calibri"/>
                <a:ea typeface="Calibri"/>
                <a:cs typeface="Calibri"/>
                <a:sym typeface="Calibri"/>
              </a:rPr>
              <a:t>D’autres </a:t>
            </a:r>
            <a:r>
              <a:rPr lang="fr-FR" sz="3100" b="1" i="0" u="none" strike="noStrike" cap="none" dirty="0">
                <a:solidFill>
                  <a:schemeClr val="dk1"/>
                </a:solidFill>
                <a:latin typeface="Calibri"/>
                <a:ea typeface="Calibri"/>
                <a:cs typeface="Calibri"/>
                <a:sym typeface="Calibri"/>
              </a:rPr>
              <a:t>activités</a:t>
            </a:r>
            <a:r>
              <a:rPr lang="fr-FR" sz="3100" b="1" dirty="0">
                <a:solidFill>
                  <a:schemeClr val="dk1"/>
                </a:solidFill>
                <a:latin typeface="Calibri"/>
                <a:ea typeface="Calibri"/>
                <a:cs typeface="Calibri"/>
                <a:sym typeface="Calibri"/>
              </a:rPr>
              <a:t> </a:t>
            </a:r>
            <a:r>
              <a:rPr lang="fr-FR" sz="2400" b="0" i="0" u="none" strike="noStrike" cap="none" dirty="0">
                <a:solidFill>
                  <a:schemeClr val="dk1"/>
                </a:solidFill>
                <a:latin typeface="Calibri"/>
                <a:ea typeface="Calibri"/>
                <a:cs typeface="Calibri"/>
                <a:sym typeface="Calibri"/>
              </a:rPr>
              <a:t>à venir : </a:t>
            </a:r>
            <a:r>
              <a:rPr lang="fr-FR" sz="3100" b="1" i="0" u="none" strike="noStrike" cap="none" dirty="0">
                <a:solidFill>
                  <a:schemeClr val="dk1"/>
                </a:solidFill>
                <a:latin typeface="Calibri"/>
                <a:ea typeface="Calibri"/>
                <a:cs typeface="Calibri"/>
                <a:sym typeface="Calibri"/>
              </a:rPr>
              <a:t>FIDLE !</a:t>
            </a:r>
            <a:endParaRPr sz="3100" b="1"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457200" indent="-381000">
              <a:buSzPts val="2400"/>
              <a:buFont typeface="Calibri"/>
              <a:buChar char="-"/>
            </a:pPr>
            <a:r>
              <a:rPr lang="fr-FR" sz="2400" b="0" i="0" u="none" strike="noStrike" cap="none" dirty="0">
                <a:solidFill>
                  <a:srgbClr val="000000"/>
                </a:solidFill>
                <a:latin typeface="Calibri"/>
                <a:ea typeface="Calibri"/>
                <a:cs typeface="Calibri"/>
                <a:sym typeface="Calibri"/>
              </a:rPr>
              <a:t>Un </a:t>
            </a:r>
            <a:r>
              <a:rPr lang="fr-FR" sz="3100" b="1" i="0" u="none" strike="noStrike" cap="none" dirty="0">
                <a:solidFill>
                  <a:srgbClr val="000000"/>
                </a:solidFill>
                <a:latin typeface="Calibri"/>
                <a:ea typeface="Calibri"/>
                <a:cs typeface="Calibri"/>
                <a:sym typeface="Calibri"/>
              </a:rPr>
              <a:t>parrain </a:t>
            </a:r>
            <a:r>
              <a:rPr lang="fr-FR" sz="2400" b="0" i="0" u="none" strike="noStrike" cap="none" dirty="0" err="1">
                <a:solidFill>
                  <a:srgbClr val="000000"/>
                </a:solidFill>
                <a:latin typeface="Calibri"/>
                <a:ea typeface="Calibri"/>
                <a:cs typeface="Calibri"/>
                <a:sym typeface="Calibri"/>
              </a:rPr>
              <a:t>Ensimag</a:t>
            </a:r>
            <a:r>
              <a:rPr lang="fr-FR" sz="2400" dirty="0">
                <a:latin typeface="Calibri"/>
                <a:ea typeface="Calibri"/>
                <a:cs typeface="Calibri"/>
                <a:sym typeface="Calibri"/>
              </a:rPr>
              <a:t> pour les étudiants intéressés par l'IA</a:t>
            </a:r>
            <a:endParaRPr sz="3100" b="1"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457200" indent="-381000">
              <a:buSzPts val="2400"/>
              <a:buFont typeface="Calibri"/>
              <a:buChar char="-"/>
            </a:pPr>
            <a:r>
              <a:rPr lang="fr-FR" sz="2400" dirty="0">
                <a:latin typeface="Calibri"/>
                <a:ea typeface="Calibri"/>
                <a:cs typeface="Calibri"/>
                <a:sym typeface="Calibri"/>
              </a:rPr>
              <a:t>Une identification IA dans le</a:t>
            </a:r>
            <a:r>
              <a:rPr lang="fr-FR" sz="2400" b="0" i="0" u="none" strike="noStrike" cap="none" dirty="0">
                <a:solidFill>
                  <a:srgbClr val="000000"/>
                </a:solidFill>
                <a:latin typeface="Calibri"/>
                <a:ea typeface="Calibri"/>
                <a:cs typeface="Calibri"/>
                <a:sym typeface="Calibri"/>
              </a:rPr>
              <a:t> </a:t>
            </a:r>
            <a:r>
              <a:rPr lang="fr-FR" sz="3100" b="1" dirty="0" err="1">
                <a:latin typeface="Calibri"/>
                <a:ea typeface="Calibri"/>
                <a:cs typeface="Calibri"/>
                <a:sym typeface="Calibri"/>
              </a:rPr>
              <a:t>m</a:t>
            </a:r>
            <a:r>
              <a:rPr lang="fr-FR" sz="3100" b="1" i="0" u="none" strike="noStrike" cap="none" dirty="0" err="1">
                <a:solidFill>
                  <a:srgbClr val="000000"/>
                </a:solidFill>
                <a:latin typeface="Calibri"/>
                <a:ea typeface="Calibri"/>
                <a:cs typeface="Calibri"/>
                <a:sym typeface="Calibri"/>
              </a:rPr>
              <a:t>atching</a:t>
            </a:r>
            <a:r>
              <a:rPr lang="fr-FR" sz="3100" b="1" i="0" u="none" strike="noStrike" cap="none" dirty="0">
                <a:solidFill>
                  <a:srgbClr val="000000"/>
                </a:solidFill>
                <a:latin typeface="Calibri"/>
                <a:ea typeface="Calibri"/>
                <a:cs typeface="Calibri"/>
                <a:sym typeface="Calibri"/>
              </a:rPr>
              <a:t> </a:t>
            </a:r>
            <a:r>
              <a:rPr lang="fr-FR" sz="2400" b="1" dirty="0">
                <a:latin typeface="Calibri"/>
                <a:ea typeface="Calibri"/>
                <a:cs typeface="Calibri"/>
                <a:sym typeface="Calibri"/>
              </a:rPr>
              <a:t>BTS/Ecoles</a:t>
            </a:r>
            <a:endParaRPr sz="2400" b="1"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457200" indent="-381000">
              <a:buSzPts val="2400"/>
              <a:buFont typeface="Calibri"/>
              <a:buChar char="-"/>
            </a:pPr>
            <a:r>
              <a:rPr lang="fr-FR" sz="3100" b="1" dirty="0">
                <a:latin typeface="Calibri"/>
                <a:ea typeface="Calibri"/>
                <a:cs typeface="Calibri"/>
                <a:sym typeface="Calibri"/>
              </a:rPr>
              <a:t>Des</a:t>
            </a:r>
            <a:r>
              <a:rPr lang="fr-FR" sz="3100" b="1" i="0" u="none" strike="noStrike" cap="none" dirty="0">
                <a:solidFill>
                  <a:srgbClr val="000000"/>
                </a:solidFill>
                <a:latin typeface="Calibri"/>
                <a:ea typeface="Calibri"/>
                <a:cs typeface="Calibri"/>
                <a:sym typeface="Calibri"/>
              </a:rPr>
              <a:t> </a:t>
            </a:r>
            <a:r>
              <a:rPr lang="fr-FR" sz="3100" b="1" dirty="0">
                <a:latin typeface="Calibri"/>
                <a:ea typeface="Calibri"/>
                <a:cs typeface="Calibri"/>
                <a:sym typeface="Calibri"/>
              </a:rPr>
              <a:t>bourses</a:t>
            </a:r>
            <a:r>
              <a:rPr lang="fr-FR" sz="2400" b="0" i="0" u="none" strike="noStrike" cap="none" dirty="0">
                <a:solidFill>
                  <a:srgbClr val="000000"/>
                </a:solidFill>
                <a:latin typeface="Calibri"/>
                <a:ea typeface="Calibri"/>
                <a:cs typeface="Calibri"/>
                <a:sym typeface="Calibri"/>
              </a:rPr>
              <a:t> pour poursuivre</a:t>
            </a:r>
            <a:r>
              <a:rPr lang="fr-FR" sz="2400" dirty="0">
                <a:latin typeface="Calibri"/>
                <a:ea typeface="Calibri"/>
                <a:cs typeface="Calibri"/>
                <a:sym typeface="Calibri"/>
              </a:rPr>
              <a:t> ses</a:t>
            </a:r>
            <a:r>
              <a:rPr lang="fr-FR" sz="2400" b="0" i="0" u="none" strike="noStrike" cap="none" dirty="0">
                <a:solidFill>
                  <a:srgbClr val="000000"/>
                </a:solidFill>
                <a:latin typeface="Calibri"/>
                <a:ea typeface="Calibri"/>
                <a:cs typeface="Calibri"/>
                <a:sym typeface="Calibri"/>
              </a:rPr>
              <a:t> études en IA</a:t>
            </a:r>
            <a:endParaRPr sz="2400" b="0" i="0" u="none" strike="noStrike" cap="none" dirty="0">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C2A9D128-6DEE-B3E6-0D5D-C08CDFC5D935}"/>
              </a:ext>
            </a:extLst>
          </p:cNvPr>
          <p:cNvGrpSpPr/>
          <p:nvPr/>
        </p:nvGrpSpPr>
        <p:grpSpPr>
          <a:xfrm>
            <a:off x="8123070" y="4849300"/>
            <a:ext cx="3895330" cy="1847100"/>
            <a:chOff x="8425300" y="4849300"/>
            <a:chExt cx="3593100" cy="1847100"/>
          </a:xfrm>
        </p:grpSpPr>
        <p:sp>
          <p:nvSpPr>
            <p:cNvPr id="807" name="Google Shape;807;g27c556bce23_0_117"/>
            <p:cNvSpPr txBox="1"/>
            <p:nvPr/>
          </p:nvSpPr>
          <p:spPr>
            <a:xfrm>
              <a:off x="8425300" y="4849300"/>
              <a:ext cx="3593100" cy="1032478"/>
            </a:xfrm>
            <a:prstGeom prst="round2SameRect">
              <a:avLst>
                <a:gd name="adj1" fmla="val 7442"/>
                <a:gd name="adj2" fmla="val 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fr-FR" sz="2600" b="1" i="0" u="none" strike="noStrike" cap="none">
                  <a:solidFill>
                    <a:schemeClr val="lt1"/>
                  </a:solidFill>
                  <a:latin typeface="Calibri"/>
                  <a:ea typeface="Calibri"/>
                  <a:cs typeface="Calibri"/>
                  <a:sym typeface="Calibri"/>
                </a:rPr>
                <a:t>Ces sujets vous intéressent ?</a:t>
              </a:r>
              <a:endParaRPr sz="1800" b="0" i="0" u="none" strike="noStrike" cap="none">
                <a:solidFill>
                  <a:schemeClr val="lt1"/>
                </a:solidFill>
                <a:latin typeface="Arial"/>
                <a:ea typeface="Arial"/>
                <a:cs typeface="Arial"/>
                <a:sym typeface="Arial"/>
              </a:endParaRPr>
            </a:p>
          </p:txBody>
        </p:sp>
        <p:sp>
          <p:nvSpPr>
            <p:cNvPr id="808" name="Google Shape;808;g27c556bce23_0_117"/>
            <p:cNvSpPr txBox="1"/>
            <p:nvPr/>
          </p:nvSpPr>
          <p:spPr>
            <a:xfrm>
              <a:off x="8425300" y="5834500"/>
              <a:ext cx="3593100" cy="8619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100"/>
                <a:buFont typeface="Arial"/>
                <a:buNone/>
              </a:pPr>
              <a:r>
                <a:rPr lang="fr-FR" sz="2400" b="1" i="0" u="none" strike="noStrike" cap="none">
                  <a:solidFill>
                    <a:schemeClr val="accent3"/>
                  </a:solidFill>
                  <a:latin typeface="Calibri"/>
                  <a:ea typeface="Calibri"/>
                  <a:cs typeface="Calibri"/>
                  <a:sym typeface="Calibri"/>
                </a:rPr>
                <a:t>Contact : </a:t>
              </a:r>
              <a:r>
                <a:rPr lang="fr-FR" sz="2000" b="1" i="0" u="none" strike="noStrike" cap="none">
                  <a:solidFill>
                    <a:schemeClr val="accent3"/>
                  </a:solidFill>
                  <a:latin typeface="Calibri"/>
                  <a:ea typeface="Calibri"/>
                  <a:cs typeface="Calibri"/>
                  <a:sym typeface="Calibri"/>
                </a:rPr>
                <a:t>elisabeth.zan@grenoble-inp.fr</a:t>
              </a:r>
              <a:endParaRPr sz="2300" b="0" i="0" u="none" strike="noStrike" cap="none">
                <a:solidFill>
                  <a:schemeClr val="lt1"/>
                </a:solidFill>
                <a:latin typeface="Arial"/>
                <a:ea typeface="Arial"/>
                <a:cs typeface="Arial"/>
                <a:sym typeface="Arial"/>
              </a:endParaRPr>
            </a:p>
          </p:txBody>
        </p:sp>
      </p:grpSp>
      <p:pic>
        <p:nvPicPr>
          <p:cNvPr id="3" name="Image 2">
            <a:extLst>
              <a:ext uri="{FF2B5EF4-FFF2-40B4-BE49-F238E27FC236}">
                <a16:creationId xmlns:a16="http://schemas.microsoft.com/office/drawing/2014/main" id="{EA4EE595-0C2C-43B2-80E5-160BB3FEFEFA}"/>
              </a:ext>
            </a:extLst>
          </p:cNvPr>
          <p:cNvPicPr>
            <a:picLocks noChangeAspect="1"/>
          </p:cNvPicPr>
          <p:nvPr/>
        </p:nvPicPr>
        <p:blipFill>
          <a:blip r:embed="rId3"/>
          <a:stretch>
            <a:fillRect/>
          </a:stretch>
        </p:blipFill>
        <p:spPr>
          <a:xfrm>
            <a:off x="5993226" y="3025268"/>
            <a:ext cx="2509574" cy="594769"/>
          </a:xfrm>
          <a:prstGeom prst="rect">
            <a:avLst/>
          </a:prstGeom>
        </p:spPr>
      </p:pic>
      <p:pic>
        <p:nvPicPr>
          <p:cNvPr id="5" name="Image 4">
            <a:extLst>
              <a:ext uri="{FF2B5EF4-FFF2-40B4-BE49-F238E27FC236}">
                <a16:creationId xmlns:a16="http://schemas.microsoft.com/office/drawing/2014/main" id="{2B56D95E-0C84-4244-BE8C-8B801FEDCFD1}"/>
              </a:ext>
            </a:extLst>
          </p:cNvPr>
          <p:cNvPicPr>
            <a:picLocks noChangeAspect="1"/>
          </p:cNvPicPr>
          <p:nvPr/>
        </p:nvPicPr>
        <p:blipFill>
          <a:blip r:embed="rId4"/>
          <a:stretch>
            <a:fillRect/>
          </a:stretch>
        </p:blipFill>
        <p:spPr>
          <a:xfrm>
            <a:off x="7520809" y="1849150"/>
            <a:ext cx="602261" cy="991061"/>
          </a:xfrm>
          <a:prstGeom prst="rect">
            <a:avLst/>
          </a:prstGeom>
        </p:spPr>
      </p:pic>
      <p:pic>
        <p:nvPicPr>
          <p:cNvPr id="16" name="Google Shape;115;g27e90fe0525_0_0">
            <a:extLst>
              <a:ext uri="{FF2B5EF4-FFF2-40B4-BE49-F238E27FC236}">
                <a16:creationId xmlns:a16="http://schemas.microsoft.com/office/drawing/2014/main" id="{473B4450-5D93-45CB-B359-131508E89BBE}"/>
              </a:ext>
            </a:extLst>
          </p:cNvPr>
          <p:cNvPicPr preferRelativeResize="0"/>
          <p:nvPr/>
        </p:nvPicPr>
        <p:blipFill rotWithShape="1">
          <a:blip r:embed="rId5">
            <a:alphaModFix/>
          </a:blip>
          <a:srcRect l="17532" t="27802" r="21742" b="19244"/>
          <a:stretch/>
        </p:blipFill>
        <p:spPr>
          <a:xfrm>
            <a:off x="5419212" y="6208776"/>
            <a:ext cx="1828801" cy="376777"/>
          </a:xfrm>
          <a:prstGeom prst="rect">
            <a:avLst/>
          </a:prstGeom>
          <a:noFill/>
          <a:ln>
            <a:noFill/>
          </a:ln>
        </p:spPr>
      </p:pic>
      <p:pic>
        <p:nvPicPr>
          <p:cNvPr id="12" name="Image 11">
            <a:extLst>
              <a:ext uri="{FF2B5EF4-FFF2-40B4-BE49-F238E27FC236}">
                <a16:creationId xmlns:a16="http://schemas.microsoft.com/office/drawing/2014/main" id="{F75CD0FF-B02C-4036-A784-64D05EBAC8B3}"/>
              </a:ext>
            </a:extLst>
          </p:cNvPr>
          <p:cNvPicPr>
            <a:picLocks noChangeAspect="1"/>
          </p:cNvPicPr>
          <p:nvPr/>
        </p:nvPicPr>
        <p:blipFill rotWithShape="1">
          <a:blip r:embed="rId6"/>
          <a:srcRect t="32324" b="31410"/>
          <a:stretch/>
        </p:blipFill>
        <p:spPr>
          <a:xfrm>
            <a:off x="8628697" y="3880075"/>
            <a:ext cx="1892345" cy="686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6">
                                            <p:txEl>
                                              <p:pRg st="0" end="0"/>
                                            </p:txEl>
                                          </p:spTgt>
                                        </p:tgtEl>
                                        <p:attrNameLst>
                                          <p:attrName>style.visibility</p:attrName>
                                        </p:attrNameLst>
                                      </p:cBhvr>
                                      <p:to>
                                        <p:strVal val="visible"/>
                                      </p:to>
                                    </p:set>
                                    <p:animEffect transition="in" filter="fade">
                                      <p:cBhvr>
                                        <p:cTn id="7" dur="250"/>
                                        <p:tgtEl>
                                          <p:spTgt spid="8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6">
                                            <p:txEl>
                                              <p:pRg st="2" end="2"/>
                                            </p:txEl>
                                          </p:spTgt>
                                        </p:tgtEl>
                                        <p:attrNameLst>
                                          <p:attrName>style.visibility</p:attrName>
                                        </p:attrNameLst>
                                      </p:cBhvr>
                                      <p:to>
                                        <p:strVal val="visible"/>
                                      </p:to>
                                    </p:set>
                                    <p:animEffect transition="in" filter="fade">
                                      <p:cBhvr>
                                        <p:cTn id="12" dur="250"/>
                                        <p:tgtEl>
                                          <p:spTgt spid="806">
                                            <p:txEl>
                                              <p:pRg st="2" end="2"/>
                                            </p:txEl>
                                          </p:spTgt>
                                        </p:tgtEl>
                                      </p:cBhvr>
                                    </p:animEffect>
                                  </p:childTnLst>
                                </p:cTn>
                              </p:par>
                            </p:childTnLst>
                          </p:cTn>
                        </p:par>
                        <p:par>
                          <p:cTn id="13" fill="hold">
                            <p:stCondLst>
                              <p:cond delay="25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06">
                                            <p:txEl>
                                              <p:pRg st="4" end="4"/>
                                            </p:txEl>
                                          </p:spTgt>
                                        </p:tgtEl>
                                        <p:attrNameLst>
                                          <p:attrName>style.visibility</p:attrName>
                                        </p:attrNameLst>
                                      </p:cBhvr>
                                      <p:to>
                                        <p:strVal val="visible"/>
                                      </p:to>
                                    </p:set>
                                    <p:animEffect transition="in" filter="fade">
                                      <p:cBhvr>
                                        <p:cTn id="21" dur="250"/>
                                        <p:tgtEl>
                                          <p:spTgt spid="806">
                                            <p:txEl>
                                              <p:pRg st="4" end="4"/>
                                            </p:txEl>
                                          </p:spTgt>
                                        </p:tgtEl>
                                      </p:cBhvr>
                                    </p:animEffect>
                                  </p:childTnLst>
                                </p:cTn>
                              </p:par>
                            </p:childTnLst>
                          </p:cTn>
                        </p:par>
                        <p:par>
                          <p:cTn id="22" fill="hold">
                            <p:stCondLst>
                              <p:cond delay="25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06">
                                            <p:txEl>
                                              <p:pRg st="6" end="6"/>
                                            </p:txEl>
                                          </p:spTgt>
                                        </p:tgtEl>
                                        <p:attrNameLst>
                                          <p:attrName>style.visibility</p:attrName>
                                        </p:attrNameLst>
                                      </p:cBhvr>
                                      <p:to>
                                        <p:strVal val="visible"/>
                                      </p:to>
                                    </p:set>
                                    <p:animEffect transition="in" filter="fade">
                                      <p:cBhvr>
                                        <p:cTn id="30" dur="250"/>
                                        <p:tgtEl>
                                          <p:spTgt spid="806">
                                            <p:txEl>
                                              <p:pRg st="6" end="6"/>
                                            </p:txEl>
                                          </p:spTgt>
                                        </p:tgtEl>
                                      </p:cBhvr>
                                    </p:animEffect>
                                  </p:childTnLst>
                                </p:cTn>
                              </p:par>
                            </p:childTnLst>
                          </p:cTn>
                        </p:par>
                        <p:par>
                          <p:cTn id="31" fill="hold">
                            <p:stCondLst>
                              <p:cond delay="25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06">
                                            <p:txEl>
                                              <p:pRg st="8" end="8"/>
                                            </p:txEl>
                                          </p:spTgt>
                                        </p:tgtEl>
                                        <p:attrNameLst>
                                          <p:attrName>style.visibility</p:attrName>
                                        </p:attrNameLst>
                                      </p:cBhvr>
                                      <p:to>
                                        <p:strVal val="visible"/>
                                      </p:to>
                                    </p:set>
                                    <p:animEffect transition="in" filter="fade">
                                      <p:cBhvr>
                                        <p:cTn id="39" dur="250"/>
                                        <p:tgtEl>
                                          <p:spTgt spid="806">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06">
                                            <p:txEl>
                                              <p:pRg st="10" end="10"/>
                                            </p:txEl>
                                          </p:spTgt>
                                        </p:tgtEl>
                                        <p:attrNameLst>
                                          <p:attrName>style.visibility</p:attrName>
                                        </p:attrNameLst>
                                      </p:cBhvr>
                                      <p:to>
                                        <p:strVal val="visible"/>
                                      </p:to>
                                    </p:set>
                                    <p:animEffect transition="in" filter="fade">
                                      <p:cBhvr>
                                        <p:cTn id="44" dur="250"/>
                                        <p:tgtEl>
                                          <p:spTgt spid="806">
                                            <p:txEl>
                                              <p:pRg st="10" end="10"/>
                                            </p:txEl>
                                          </p:spTgt>
                                        </p:tgtEl>
                                      </p:cBhvr>
                                    </p:animEffect>
                                  </p:childTnLst>
                                </p:cTn>
                              </p:par>
                            </p:childTnLst>
                          </p:cTn>
                        </p:par>
                        <p:par>
                          <p:cTn id="45" fill="hold">
                            <p:stCondLst>
                              <p:cond delay="250"/>
                            </p:stCondLst>
                            <p:childTnLst>
                              <p:par>
                                <p:cTn id="46" presetID="22" presetClass="entr" presetSubtype="1"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7c556bce23_0_117"/>
          <p:cNvSpPr txBox="1">
            <a:spLocks noGrp="1"/>
          </p:cNvSpPr>
          <p:nvPr>
            <p:ph type="title"/>
          </p:nvPr>
        </p:nvSpPr>
        <p:spPr>
          <a:xfrm>
            <a:off x="345222"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990"/>
              <a:buNone/>
            </a:pPr>
            <a:r>
              <a:rPr lang="fr-FR" sz="4000" dirty="0"/>
              <a:t>A retenir</a:t>
            </a:r>
            <a:endParaRPr sz="4000" dirty="0"/>
          </a:p>
        </p:txBody>
      </p:sp>
      <p:sp>
        <p:nvSpPr>
          <p:cNvPr id="805" name="Google Shape;805;g27c556bce23_0_117"/>
          <p:cNvSpPr/>
          <p:nvPr/>
        </p:nvSpPr>
        <p:spPr>
          <a:xfrm>
            <a:off x="271250" y="5553725"/>
            <a:ext cx="923400" cy="122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06" name="Google Shape;806;g27c556bce23_0_117"/>
          <p:cNvSpPr txBox="1"/>
          <p:nvPr/>
        </p:nvSpPr>
        <p:spPr>
          <a:xfrm>
            <a:off x="338485" y="1033441"/>
            <a:ext cx="6195665" cy="4616618"/>
          </a:xfrm>
          <a:prstGeom prst="rect">
            <a:avLst/>
          </a:prstGeom>
          <a:noFill/>
          <a:ln>
            <a:noFill/>
          </a:ln>
        </p:spPr>
        <p:txBody>
          <a:bodyPr spcFirstLastPara="1" wrap="square" lIns="91425" tIns="91425" rIns="91425" bIns="91425" anchor="t" anchorCtr="0">
            <a:spAutoFit/>
          </a:bodyPr>
          <a:lstStyle/>
          <a:p>
            <a:r>
              <a:rPr lang="fr-FR" sz="2400" dirty="0">
                <a:solidFill>
                  <a:schemeClr val="tx1"/>
                </a:solidFill>
                <a:latin typeface="+mn-lt"/>
              </a:rPr>
              <a:t>L’IA = </a:t>
            </a:r>
            <a:r>
              <a:rPr lang="fr-FR" sz="2400" b="1" dirty="0">
                <a:solidFill>
                  <a:schemeClr val="accent1"/>
                </a:solidFill>
                <a:latin typeface="+mn-lt"/>
              </a:rPr>
              <a:t>de formidables outils</a:t>
            </a:r>
            <a:r>
              <a:rPr lang="fr-FR" sz="2400" dirty="0">
                <a:solidFill>
                  <a:schemeClr val="tx1"/>
                </a:solidFill>
                <a:latin typeface="+mn-lt"/>
              </a:rPr>
              <a:t>, mais qui restent des </a:t>
            </a:r>
            <a:r>
              <a:rPr lang="fr-FR" sz="2400" b="1" dirty="0">
                <a:solidFill>
                  <a:schemeClr val="accent1"/>
                </a:solidFill>
                <a:latin typeface="+mn-lt"/>
              </a:rPr>
              <a:t>outils</a:t>
            </a:r>
            <a:r>
              <a:rPr lang="fr-FR" sz="2400" dirty="0">
                <a:solidFill>
                  <a:schemeClr val="tx1"/>
                </a:solidFill>
                <a:latin typeface="+mn-lt"/>
              </a:rPr>
              <a:t> : les experts c’est vous !</a:t>
            </a:r>
            <a:endParaRPr lang="fr-FR" sz="2400" b="1" dirty="0">
              <a:solidFill>
                <a:schemeClr val="tx1"/>
              </a:solidFill>
              <a:latin typeface="+mn-lt"/>
            </a:endParaRPr>
          </a:p>
          <a:p>
            <a:pPr marL="571500" indent="-571500">
              <a:buFontTx/>
              <a:buChar char="-"/>
            </a:pPr>
            <a:endParaRPr lang="fr-FR" sz="2400" b="1" dirty="0">
              <a:solidFill>
                <a:schemeClr val="tx1"/>
              </a:solidFill>
              <a:latin typeface="+mn-lt"/>
            </a:endParaRPr>
          </a:p>
          <a:p>
            <a:r>
              <a:rPr lang="fr-FR" sz="2400" b="1" dirty="0">
                <a:solidFill>
                  <a:schemeClr val="accent1"/>
                </a:solidFill>
                <a:latin typeface="+mn-lt"/>
              </a:rPr>
              <a:t>Rester critique </a:t>
            </a:r>
            <a:r>
              <a:rPr lang="fr-FR" sz="2400" dirty="0">
                <a:solidFill>
                  <a:schemeClr val="tx1"/>
                </a:solidFill>
                <a:latin typeface="+mn-lt"/>
              </a:rPr>
              <a:t>vis-à-vis des technologies « miracle » :</a:t>
            </a:r>
          </a:p>
          <a:p>
            <a:pPr marL="342900" lvl="7" indent="-342900">
              <a:buFont typeface="Courier New" panose="02070309020205020404" pitchFamily="49" charset="0"/>
              <a:buChar char="o"/>
            </a:pPr>
            <a:r>
              <a:rPr lang="fr-FR" sz="2400" dirty="0">
                <a:solidFill>
                  <a:schemeClr val="tx1"/>
                </a:solidFill>
                <a:latin typeface="+mn-lt"/>
              </a:rPr>
              <a:t>Discriminations,</a:t>
            </a:r>
          </a:p>
          <a:p>
            <a:pPr marL="342900" lvl="3" indent="-342900">
              <a:buFont typeface="Courier New" panose="02070309020205020404" pitchFamily="49" charset="0"/>
              <a:buChar char="o"/>
            </a:pPr>
            <a:r>
              <a:rPr lang="fr-FR" sz="2400" dirty="0">
                <a:solidFill>
                  <a:schemeClr val="tx1"/>
                </a:solidFill>
                <a:latin typeface="+mn-lt"/>
              </a:rPr>
              <a:t>Désinformation et erreurs,</a:t>
            </a:r>
          </a:p>
          <a:p>
            <a:pPr marL="342900" lvl="3" indent="-342900">
              <a:buFont typeface="Courier New" panose="02070309020205020404" pitchFamily="49" charset="0"/>
              <a:buChar char="o"/>
            </a:pPr>
            <a:r>
              <a:rPr lang="fr-FR" sz="2400" dirty="0">
                <a:solidFill>
                  <a:schemeClr val="tx1"/>
                </a:solidFill>
                <a:latin typeface="+mn-lt"/>
              </a:rPr>
              <a:t>Consommation énergétique,</a:t>
            </a:r>
          </a:p>
          <a:p>
            <a:pPr marL="342900" lvl="3" indent="-342900">
              <a:buFont typeface="Courier New" panose="02070309020205020404" pitchFamily="49" charset="0"/>
              <a:buChar char="o"/>
            </a:pPr>
            <a:r>
              <a:rPr lang="fr-FR" sz="2400" dirty="0">
                <a:solidFill>
                  <a:schemeClr val="tx1"/>
                </a:solidFill>
                <a:latin typeface="+mn-lt"/>
              </a:rPr>
              <a:t>Respect des droits fondamentaux.</a:t>
            </a:r>
          </a:p>
          <a:p>
            <a:pPr marL="342900" lvl="3" indent="-342900">
              <a:buFont typeface="Courier New" panose="02070309020205020404" pitchFamily="49" charset="0"/>
              <a:buChar char="o"/>
            </a:pPr>
            <a:endParaRPr lang="fr-FR" sz="2400" dirty="0">
              <a:solidFill>
                <a:schemeClr val="tx1"/>
              </a:solidFill>
              <a:latin typeface="+mn-lt"/>
            </a:endParaRPr>
          </a:p>
          <a:p>
            <a:endParaRPr lang="fr-FR" sz="2400" dirty="0">
              <a:solidFill>
                <a:schemeClr val="tx1"/>
              </a:solidFill>
              <a:latin typeface="+mn-lt"/>
            </a:endParaRPr>
          </a:p>
          <a:p>
            <a:r>
              <a:rPr lang="fr-FR" sz="2400" dirty="0">
                <a:solidFill>
                  <a:schemeClr val="tx1"/>
                </a:solidFill>
                <a:latin typeface="+mn-lt"/>
              </a:rPr>
              <a:t>Difficile de savoir l’impact à long-terme!</a:t>
            </a:r>
          </a:p>
        </p:txBody>
      </p:sp>
      <p:pic>
        <p:nvPicPr>
          <p:cNvPr id="7" name="Image 6" descr="Une image contenant art, collage&#10;&#10;Description générée automatiquement">
            <a:extLst>
              <a:ext uri="{FF2B5EF4-FFF2-40B4-BE49-F238E27FC236}">
                <a16:creationId xmlns:a16="http://schemas.microsoft.com/office/drawing/2014/main" id="{55FA8CD3-FFDD-E1FE-B809-C4DA59327D73}"/>
              </a:ext>
            </a:extLst>
          </p:cNvPr>
          <p:cNvPicPr>
            <a:picLocks noChangeAspect="1"/>
          </p:cNvPicPr>
          <p:nvPr/>
        </p:nvPicPr>
        <p:blipFill>
          <a:blip r:embed="rId3"/>
          <a:stretch>
            <a:fillRect/>
          </a:stretch>
        </p:blipFill>
        <p:spPr>
          <a:xfrm>
            <a:off x="6534150" y="1277586"/>
            <a:ext cx="4667250" cy="4667250"/>
          </a:xfrm>
          <a:prstGeom prst="rect">
            <a:avLst/>
          </a:prstGeom>
        </p:spPr>
      </p:pic>
      <p:sp>
        <p:nvSpPr>
          <p:cNvPr id="9" name="ZoneTexte 8">
            <a:extLst>
              <a:ext uri="{FF2B5EF4-FFF2-40B4-BE49-F238E27FC236}">
                <a16:creationId xmlns:a16="http://schemas.microsoft.com/office/drawing/2014/main" id="{19BAE088-E340-EC26-C7A6-71D9D774C163}"/>
              </a:ext>
            </a:extLst>
          </p:cNvPr>
          <p:cNvSpPr txBox="1"/>
          <p:nvPr/>
        </p:nvSpPr>
        <p:spPr>
          <a:xfrm>
            <a:off x="6829985" y="5902915"/>
            <a:ext cx="4024100" cy="523220"/>
          </a:xfrm>
          <a:prstGeom prst="rect">
            <a:avLst/>
          </a:prstGeom>
          <a:noFill/>
        </p:spPr>
        <p:txBody>
          <a:bodyPr wrap="square">
            <a:spAutoFit/>
          </a:bodyPr>
          <a:lstStyle/>
          <a:p>
            <a:r>
              <a:rPr lang="fr-FR" i="1" dirty="0"/>
              <a:t>Amritha R </a:t>
            </a:r>
            <a:r>
              <a:rPr lang="fr-FR" i="1" dirty="0" err="1"/>
              <a:t>Warrier</a:t>
            </a:r>
            <a:r>
              <a:rPr lang="fr-FR" i="1" dirty="0"/>
              <a:t> &amp; AI4Media / </a:t>
            </a:r>
            <a:r>
              <a:rPr lang="fr-FR" i="1" dirty="0" err="1"/>
              <a:t>Better</a:t>
            </a:r>
            <a:r>
              <a:rPr lang="fr-FR" i="1" dirty="0"/>
              <a:t> Images of AI / tic tac </a:t>
            </a:r>
            <a:r>
              <a:rPr lang="fr-FR" i="1" dirty="0" err="1"/>
              <a:t>toe</a:t>
            </a:r>
            <a:r>
              <a:rPr lang="fr-FR" i="1" dirty="0"/>
              <a:t> / CC-BY 4.0</a:t>
            </a:r>
          </a:p>
        </p:txBody>
      </p:sp>
    </p:spTree>
    <p:extLst>
      <p:ext uri="{BB962C8B-B14F-4D97-AF65-F5344CB8AC3E}">
        <p14:creationId xmlns:p14="http://schemas.microsoft.com/office/powerpoint/2010/main" val="123828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6">
                                            <p:txEl>
                                              <p:pRg st="0" end="0"/>
                                            </p:txEl>
                                          </p:spTgt>
                                        </p:tgtEl>
                                        <p:attrNameLst>
                                          <p:attrName>style.visibility</p:attrName>
                                        </p:attrNameLst>
                                      </p:cBhvr>
                                      <p:to>
                                        <p:strVal val="visible"/>
                                      </p:to>
                                    </p:set>
                                    <p:animEffect transition="in" filter="fade">
                                      <p:cBhvr>
                                        <p:cTn id="7" dur="250"/>
                                        <p:tgtEl>
                                          <p:spTgt spid="8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6">
                                            <p:txEl>
                                              <p:pRg st="2" end="2"/>
                                            </p:txEl>
                                          </p:spTgt>
                                        </p:tgtEl>
                                        <p:attrNameLst>
                                          <p:attrName>style.visibility</p:attrName>
                                        </p:attrNameLst>
                                      </p:cBhvr>
                                      <p:to>
                                        <p:strVal val="visible"/>
                                      </p:to>
                                    </p:set>
                                    <p:animEffect transition="in" filter="fade">
                                      <p:cBhvr>
                                        <p:cTn id="12" dur="250"/>
                                        <p:tgtEl>
                                          <p:spTgt spid="8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6">
                                            <p:txEl>
                                              <p:pRg st="3" end="3"/>
                                            </p:txEl>
                                          </p:spTgt>
                                        </p:tgtEl>
                                        <p:attrNameLst>
                                          <p:attrName>style.visibility</p:attrName>
                                        </p:attrNameLst>
                                      </p:cBhvr>
                                      <p:to>
                                        <p:strVal val="visible"/>
                                      </p:to>
                                    </p:set>
                                    <p:animEffect transition="in" filter="fade">
                                      <p:cBhvr>
                                        <p:cTn id="17" dur="250"/>
                                        <p:tgtEl>
                                          <p:spTgt spid="8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6">
                                            <p:txEl>
                                              <p:pRg st="4" end="4"/>
                                            </p:txEl>
                                          </p:spTgt>
                                        </p:tgtEl>
                                        <p:attrNameLst>
                                          <p:attrName>style.visibility</p:attrName>
                                        </p:attrNameLst>
                                      </p:cBhvr>
                                      <p:to>
                                        <p:strVal val="visible"/>
                                      </p:to>
                                    </p:set>
                                    <p:animEffect transition="in" filter="fade">
                                      <p:cBhvr>
                                        <p:cTn id="22" dur="250"/>
                                        <p:tgtEl>
                                          <p:spTgt spid="80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6">
                                            <p:txEl>
                                              <p:pRg st="5" end="5"/>
                                            </p:txEl>
                                          </p:spTgt>
                                        </p:tgtEl>
                                        <p:attrNameLst>
                                          <p:attrName>style.visibility</p:attrName>
                                        </p:attrNameLst>
                                      </p:cBhvr>
                                      <p:to>
                                        <p:strVal val="visible"/>
                                      </p:to>
                                    </p:set>
                                    <p:animEffect transition="in" filter="fade">
                                      <p:cBhvr>
                                        <p:cTn id="27" dur="250"/>
                                        <p:tgtEl>
                                          <p:spTgt spid="80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6">
                                            <p:txEl>
                                              <p:pRg st="6" end="6"/>
                                            </p:txEl>
                                          </p:spTgt>
                                        </p:tgtEl>
                                        <p:attrNameLst>
                                          <p:attrName>style.visibility</p:attrName>
                                        </p:attrNameLst>
                                      </p:cBhvr>
                                      <p:to>
                                        <p:strVal val="visible"/>
                                      </p:to>
                                    </p:set>
                                    <p:animEffect transition="in" filter="fade">
                                      <p:cBhvr>
                                        <p:cTn id="32" dur="250"/>
                                        <p:tgtEl>
                                          <p:spTgt spid="80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6">
                                            <p:txEl>
                                              <p:pRg st="9" end="9"/>
                                            </p:txEl>
                                          </p:spTgt>
                                        </p:tgtEl>
                                        <p:attrNameLst>
                                          <p:attrName>style.visibility</p:attrName>
                                        </p:attrNameLst>
                                      </p:cBhvr>
                                      <p:to>
                                        <p:strVal val="visible"/>
                                      </p:to>
                                    </p:set>
                                    <p:animEffect transition="in" filter="fade">
                                      <p:cBhvr>
                                        <p:cTn id="37" dur="250"/>
                                        <p:tgtEl>
                                          <p:spTgt spid="80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
          <p:cNvSpPr txBox="1">
            <a:spLocks noGrp="1"/>
          </p:cNvSpPr>
          <p:nvPr>
            <p:ph type="ctrTitle"/>
          </p:nvPr>
        </p:nvSpPr>
        <p:spPr>
          <a:xfrm>
            <a:off x="169750" y="1122375"/>
            <a:ext cx="10498500" cy="2387700"/>
          </a:xfrm>
          <a:prstGeom prst="rect">
            <a:avLst/>
          </a:prstGeom>
          <a:noFill/>
          <a:ln>
            <a:noFill/>
          </a:ln>
        </p:spPr>
        <p:txBody>
          <a:bodyPr spcFirstLastPara="1" wrap="square" lIns="45700" tIns="45700" rIns="45700" bIns="45700" anchor="b" anchorCtr="0">
            <a:noAutofit/>
          </a:bodyPr>
          <a:lstStyle/>
          <a:p>
            <a:pPr marL="0" marR="0" lvl="0" indent="0" algn="r" rtl="0">
              <a:lnSpc>
                <a:spcPct val="90000"/>
              </a:lnSpc>
              <a:spcBef>
                <a:spcPts val="0"/>
              </a:spcBef>
              <a:spcAft>
                <a:spcPts val="0"/>
              </a:spcAft>
              <a:buClr>
                <a:srgbClr val="000000"/>
              </a:buClr>
              <a:buSzPts val="5999"/>
              <a:buFont typeface="Calibri"/>
              <a:buNone/>
            </a:pPr>
            <a:r>
              <a:rPr lang="fr-FR" sz="4900"/>
              <a:t>Introduction à l’Intelligence Artificielle</a:t>
            </a:r>
            <a:endParaRPr sz="4900"/>
          </a:p>
        </p:txBody>
      </p:sp>
      <p:sp>
        <p:nvSpPr>
          <p:cNvPr id="176" name="Google Shape;176;p2"/>
          <p:cNvSpPr txBox="1">
            <a:spLocks noGrp="1"/>
          </p:cNvSpPr>
          <p:nvPr>
            <p:ph type="subTitle" idx="1"/>
          </p:nvPr>
        </p:nvSpPr>
        <p:spPr>
          <a:xfrm>
            <a:off x="1524000" y="3602038"/>
            <a:ext cx="9144000" cy="1655762"/>
          </a:xfrm>
          <a:prstGeom prst="rect">
            <a:avLst/>
          </a:prstGeom>
          <a:noFill/>
          <a:ln>
            <a:noFill/>
          </a:ln>
        </p:spPr>
        <p:txBody>
          <a:bodyPr spcFirstLastPara="1" wrap="square" lIns="45700" tIns="45700" rIns="45700" bIns="45700" anchor="t" anchorCtr="0">
            <a:noAutofit/>
          </a:bodyPr>
          <a:lstStyle/>
          <a:p>
            <a:pPr marL="457200" marR="0" lvl="0" indent="-228600" algn="r" rtl="0">
              <a:lnSpc>
                <a:spcPct val="90000"/>
              </a:lnSpc>
              <a:spcBef>
                <a:spcPts val="1000"/>
              </a:spcBef>
              <a:spcAft>
                <a:spcPts val="0"/>
              </a:spcAft>
              <a:buClr>
                <a:srgbClr val="888888"/>
              </a:buClr>
              <a:buSzPts val="2400"/>
              <a:buFont typeface="Arial"/>
              <a:buNone/>
            </a:pPr>
            <a:r>
              <a:rPr lang="fr-FR"/>
              <a:t>On se met tous au même niveau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289d0324874_1_18"/>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Pour aller plus loin…</a:t>
            </a:r>
            <a:endParaRPr sz="4000" dirty="0"/>
          </a:p>
        </p:txBody>
      </p:sp>
      <p:sp>
        <p:nvSpPr>
          <p:cNvPr id="815" name="Google Shape;815;g289d0324874_1_18"/>
          <p:cNvSpPr/>
          <p:nvPr/>
        </p:nvSpPr>
        <p:spPr>
          <a:xfrm>
            <a:off x="4247498" y="5107734"/>
            <a:ext cx="2802276" cy="109329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000000"/>
                </a:solidFill>
                <a:latin typeface="+mn-lt"/>
                <a:ea typeface="Calibri"/>
                <a:cs typeface="Calibri"/>
                <a:sym typeface="Calibri"/>
              </a:rPr>
              <a:t>Tous les jeudis à 14h </a:t>
            </a:r>
          </a:p>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FF0000"/>
                </a:solidFill>
                <a:latin typeface="+mn-lt"/>
                <a:ea typeface="Calibri"/>
                <a:cs typeface="Calibri"/>
                <a:sym typeface="Calibri"/>
              </a:rPr>
              <a:t>Du 14 novembre </a:t>
            </a:r>
          </a:p>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FF0000"/>
                </a:solidFill>
                <a:latin typeface="+mn-lt"/>
                <a:ea typeface="Calibri"/>
                <a:cs typeface="Calibri"/>
                <a:sym typeface="Calibri"/>
              </a:rPr>
              <a:t>au 5 décembre 2024</a:t>
            </a:r>
            <a:endParaRPr sz="1400" b="1" i="0" u="none" strike="noStrike" cap="none" dirty="0">
              <a:solidFill>
                <a:srgbClr val="FF0000"/>
              </a:solidFill>
              <a:latin typeface="+mn-lt"/>
              <a:ea typeface="Calibri"/>
              <a:cs typeface="Calibri"/>
              <a:sym typeface="Calibri"/>
            </a:endParaRPr>
          </a:p>
        </p:txBody>
      </p:sp>
      <p:sp>
        <p:nvSpPr>
          <p:cNvPr id="816" name="Google Shape;816;g289d0324874_1_18"/>
          <p:cNvSpPr/>
          <p:nvPr/>
        </p:nvSpPr>
        <p:spPr>
          <a:xfrm>
            <a:off x="1588975" y="1263875"/>
            <a:ext cx="8993400" cy="5271000"/>
          </a:xfrm>
          <a:prstGeom prst="roundRect">
            <a:avLst>
              <a:gd name="adj" fmla="val 1849"/>
            </a:avLst>
          </a:prstGeom>
          <a:noFill/>
          <a:ln w="5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Calibri"/>
              <a:ea typeface="Calibri"/>
              <a:cs typeface="Calibri"/>
              <a:sym typeface="Calibri"/>
            </a:endParaRPr>
          </a:p>
        </p:txBody>
      </p:sp>
      <p:sp>
        <p:nvSpPr>
          <p:cNvPr id="817" name="Google Shape;817;g289d0324874_1_18"/>
          <p:cNvSpPr txBox="1"/>
          <p:nvPr/>
        </p:nvSpPr>
        <p:spPr>
          <a:xfrm>
            <a:off x="7250361" y="6066874"/>
            <a:ext cx="3587700" cy="40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dirty="0">
                <a:solidFill>
                  <a:srgbClr val="FF0000"/>
                </a:solidFill>
                <a:latin typeface="Calibri"/>
                <a:ea typeface="Calibri"/>
                <a:cs typeface="Calibri"/>
                <a:sym typeface="Calibri"/>
                <a:hlinkClick r:id="rId3"/>
              </a:rPr>
              <a:t>youtube.com/@CNRS-FIDLE</a:t>
            </a:r>
            <a:r>
              <a:rPr lang="fr-FR" sz="2000" b="1" i="0" u="none" strike="noStrike" cap="none" dirty="0">
                <a:solidFill>
                  <a:srgbClr val="FF0000"/>
                </a:solidFill>
                <a:latin typeface="Calibri"/>
                <a:ea typeface="Calibri"/>
                <a:cs typeface="Calibri"/>
                <a:sym typeface="Calibri"/>
              </a:rPr>
              <a:t> </a:t>
            </a:r>
            <a:endParaRPr sz="20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dk1"/>
              </a:solidFill>
              <a:latin typeface="Calibri"/>
              <a:ea typeface="Calibri"/>
              <a:cs typeface="Calibri"/>
              <a:sym typeface="Calibri"/>
            </a:endParaRPr>
          </a:p>
        </p:txBody>
      </p:sp>
      <p:sp>
        <p:nvSpPr>
          <p:cNvPr id="818" name="Google Shape;818;g289d0324874_1_18"/>
          <p:cNvSpPr txBox="1"/>
          <p:nvPr/>
        </p:nvSpPr>
        <p:spPr>
          <a:xfrm>
            <a:off x="7349722" y="4568881"/>
            <a:ext cx="3135600" cy="36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lang="fr-FR" b="1" i="0" u="none" strike="noStrike" cap="none" dirty="0">
              <a:solidFill>
                <a:schemeClr val="dk1"/>
              </a:solidFill>
              <a:highlight>
                <a:srgbClr val="FFFF00"/>
              </a:highlight>
              <a:latin typeface="Arial"/>
              <a:ea typeface="Arial"/>
              <a:cs typeface="Arial"/>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dirty="0">
              <a:solidFill>
                <a:schemeClr val="dk1"/>
              </a:solidFill>
              <a:highlight>
                <a:srgbClr val="FFFF00"/>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b="1" i="0" u="none" strike="noStrike" cap="none" dirty="0">
                <a:solidFill>
                  <a:schemeClr val="dk1"/>
                </a:solidFill>
                <a:highlight>
                  <a:srgbClr val="FFFF00"/>
                </a:highlight>
                <a:latin typeface="Arial"/>
                <a:ea typeface="Arial"/>
                <a:cs typeface="Arial"/>
                <a:sym typeface="Arial"/>
              </a:rPr>
              <a:t>EN ASYNCHRONE</a:t>
            </a:r>
            <a:endParaRPr b="1" i="0" u="none" strike="noStrike" cap="none" dirty="0">
              <a:solidFill>
                <a:schemeClr val="dk1"/>
              </a:solidFill>
              <a:highlight>
                <a:srgbClr val="FFFF00"/>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b="1" i="0" u="none" strike="noStrike" cap="none" dirty="0">
                <a:solidFill>
                  <a:schemeClr val="dk1"/>
                </a:solidFill>
                <a:highlight>
                  <a:srgbClr val="FFFF00"/>
                </a:highlight>
                <a:latin typeface="Arial"/>
                <a:ea typeface="Arial"/>
                <a:cs typeface="Arial"/>
                <a:sym typeface="Arial"/>
              </a:rPr>
              <a:t>Quand vous voulez :)</a:t>
            </a:r>
          </a:p>
          <a:p>
            <a:pPr algn="ctr">
              <a:buSzPts val="1200"/>
            </a:pPr>
            <a:endParaRPr lang="fr-FR" b="1" dirty="0">
              <a:solidFill>
                <a:schemeClr val="dk1"/>
              </a:solidFill>
              <a:highlight>
                <a:srgbClr val="FFFF00"/>
              </a:highlight>
            </a:endParaRPr>
          </a:p>
          <a:p>
            <a:pPr algn="ctr">
              <a:buSzPts val="1200"/>
            </a:pPr>
            <a:r>
              <a:rPr lang="fr-FR" b="1" dirty="0">
                <a:solidFill>
                  <a:schemeClr val="dk1"/>
                </a:solidFill>
                <a:highlight>
                  <a:srgbClr val="FFFF00"/>
                </a:highlight>
              </a:rPr>
              <a:t>Gratuit – Sans inscription</a:t>
            </a:r>
          </a:p>
        </p:txBody>
      </p:sp>
      <p:pic>
        <p:nvPicPr>
          <p:cNvPr id="2" name="Image 1">
            <a:extLst>
              <a:ext uri="{FF2B5EF4-FFF2-40B4-BE49-F238E27FC236}">
                <a16:creationId xmlns:a16="http://schemas.microsoft.com/office/drawing/2014/main" id="{D5FB56D8-BF4A-4724-A351-8568AEFA7B1A}"/>
              </a:ext>
            </a:extLst>
          </p:cNvPr>
          <p:cNvPicPr>
            <a:picLocks noChangeAspect="1"/>
          </p:cNvPicPr>
          <p:nvPr/>
        </p:nvPicPr>
        <p:blipFill rotWithShape="1">
          <a:blip r:embed="rId4"/>
          <a:srcRect t="27041" b="4864"/>
          <a:stretch/>
        </p:blipFill>
        <p:spPr>
          <a:xfrm>
            <a:off x="1686028" y="2997427"/>
            <a:ext cx="8799294" cy="2065037"/>
          </a:xfrm>
          <a:prstGeom prst="rect">
            <a:avLst/>
          </a:prstGeom>
        </p:spPr>
      </p:pic>
      <p:pic>
        <p:nvPicPr>
          <p:cNvPr id="3" name="Image 2">
            <a:extLst>
              <a:ext uri="{FF2B5EF4-FFF2-40B4-BE49-F238E27FC236}">
                <a16:creationId xmlns:a16="http://schemas.microsoft.com/office/drawing/2014/main" id="{850B0226-E339-4629-86CB-CB8B76C99C33}"/>
              </a:ext>
            </a:extLst>
          </p:cNvPr>
          <p:cNvPicPr>
            <a:picLocks noChangeAspect="1"/>
          </p:cNvPicPr>
          <p:nvPr/>
        </p:nvPicPr>
        <p:blipFill rotWithShape="1">
          <a:blip r:embed="rId5"/>
          <a:srcRect t="10369"/>
          <a:stretch/>
        </p:blipFill>
        <p:spPr>
          <a:xfrm>
            <a:off x="2023342" y="1434175"/>
            <a:ext cx="5026432" cy="1527999"/>
          </a:xfrm>
          <a:prstGeom prst="rect">
            <a:avLst/>
          </a:prstGeom>
        </p:spPr>
      </p:pic>
      <p:sp>
        <p:nvSpPr>
          <p:cNvPr id="4" name="ZoneTexte 3">
            <a:extLst>
              <a:ext uri="{FF2B5EF4-FFF2-40B4-BE49-F238E27FC236}">
                <a16:creationId xmlns:a16="http://schemas.microsoft.com/office/drawing/2014/main" id="{629B0479-1F07-4F50-98D5-CB242A886B79}"/>
              </a:ext>
            </a:extLst>
          </p:cNvPr>
          <p:cNvSpPr txBox="1"/>
          <p:nvPr/>
        </p:nvSpPr>
        <p:spPr>
          <a:xfrm>
            <a:off x="4102390" y="5030984"/>
            <a:ext cx="949603" cy="307777"/>
          </a:xfrm>
          <a:prstGeom prst="rect">
            <a:avLst/>
          </a:prstGeom>
          <a:noFill/>
        </p:spPr>
        <p:txBody>
          <a:bodyPr wrap="square" rtlCol="0">
            <a:spAutoFit/>
          </a:bodyPr>
          <a:lstStyle/>
          <a:p>
            <a:r>
              <a:rPr lang="fr-FR" b="1" dirty="0">
                <a:highlight>
                  <a:srgbClr val="FFFF00"/>
                </a:highlight>
              </a:rPr>
              <a:t>EN LIVE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wheel(1)">
                                      <p:cBhvr>
                                        <p:cTn id="7" dur="10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703D2-0E2F-77A9-91E1-100CC5017D00}"/>
              </a:ext>
            </a:extLst>
          </p:cNvPr>
          <p:cNvSpPr>
            <a:spLocks noGrp="1"/>
          </p:cNvSpPr>
          <p:nvPr>
            <p:ph type="title"/>
          </p:nvPr>
        </p:nvSpPr>
        <p:spPr>
          <a:xfrm>
            <a:off x="639702" y="279920"/>
            <a:ext cx="11191515" cy="5523722"/>
          </a:xfrm>
        </p:spPr>
        <p:txBody>
          <a:bodyPr/>
          <a:lstStyle/>
          <a:p>
            <a:r>
              <a:rPr lang="fr-FR" dirty="0"/>
              <a:t>Liens des vidéos :</a:t>
            </a:r>
            <a:br>
              <a:rPr lang="fr-FR" dirty="0"/>
            </a:br>
            <a:r>
              <a:rPr lang="fr-FR" sz="2800" dirty="0">
                <a:solidFill>
                  <a:schemeClr val="tx1"/>
                </a:solidFill>
              </a:rPr>
              <a:t>1. IA symbolique : </a:t>
            </a:r>
            <a:r>
              <a:rPr lang="fr-FR" sz="2800" dirty="0">
                <a:solidFill>
                  <a:schemeClr val="tx1"/>
                </a:solidFill>
                <a:hlinkClick r:id="rId2"/>
              </a:rPr>
              <a:t>https://youtu.be/r0JRLCYA7KU</a:t>
            </a:r>
            <a:br>
              <a:rPr lang="fr-FR" sz="2800" dirty="0">
                <a:solidFill>
                  <a:schemeClr val="tx1"/>
                </a:solidFill>
              </a:rPr>
            </a:br>
            <a:r>
              <a:rPr lang="fr-FR" sz="2800" dirty="0">
                <a:solidFill>
                  <a:schemeClr val="tx1"/>
                </a:solidFill>
              </a:rPr>
              <a:t>2. IA connexionniste : </a:t>
            </a:r>
            <a:r>
              <a:rPr lang="fr-FR" sz="2800" dirty="0">
                <a:hlinkClick r:id="rId3"/>
              </a:rPr>
              <a:t>https://youtu.be/uwniFRS13ZM</a:t>
            </a:r>
            <a:br>
              <a:rPr lang="fr-FR" sz="2800" dirty="0"/>
            </a:br>
            <a:r>
              <a:rPr lang="fr-FR" sz="2800" dirty="0">
                <a:solidFill>
                  <a:schemeClr val="tx1"/>
                </a:solidFill>
              </a:rPr>
              <a:t>3. IA et chorégraphie : </a:t>
            </a:r>
            <a:r>
              <a:rPr lang="fr-FR" sz="2800" dirty="0">
                <a:solidFill>
                  <a:schemeClr val="tx1"/>
                </a:solidFill>
                <a:hlinkClick r:id="rId4">
                  <a:extLst>
                    <a:ext uri="{A12FA001-AC4F-418D-AE19-62706E023703}">
                      <ahyp:hlinkClr xmlns:ahyp="http://schemas.microsoft.com/office/drawing/2018/hyperlinkcolor" val="tx"/>
                    </a:ext>
                  </a:extLst>
                </a:hlinkClick>
              </a:rPr>
              <a:t>https://youtu.be/vlrmIdokOQ8</a:t>
            </a:r>
            <a:br>
              <a:rPr lang="fr-FR" sz="2800" dirty="0"/>
            </a:br>
            <a:r>
              <a:rPr lang="fr-FR" sz="2800" dirty="0">
                <a:solidFill>
                  <a:schemeClr val="tx1"/>
                </a:solidFill>
              </a:rPr>
              <a:t>4. Restitution IA analytique (</a:t>
            </a:r>
            <a:r>
              <a:rPr lang="fr-FR" sz="2800" dirty="0" err="1">
                <a:solidFill>
                  <a:schemeClr val="tx1"/>
                </a:solidFill>
              </a:rPr>
              <a:t>QuickDraw</a:t>
            </a:r>
            <a:r>
              <a:rPr lang="fr-FR" sz="2800" dirty="0">
                <a:solidFill>
                  <a:schemeClr val="tx1"/>
                </a:solidFill>
              </a:rPr>
              <a:t>) : </a:t>
            </a:r>
            <a:r>
              <a:rPr lang="fr-FR" sz="2800" dirty="0">
                <a:solidFill>
                  <a:schemeClr val="tx1"/>
                </a:solidFill>
                <a:hlinkClick r:id="rId5"/>
              </a:rPr>
              <a:t>https://youtu.be/X8v1GWzZYJ4</a:t>
            </a:r>
            <a:br>
              <a:rPr lang="fr-FR" sz="2800" dirty="0">
                <a:solidFill>
                  <a:schemeClr val="tx1"/>
                </a:solidFill>
              </a:rPr>
            </a:br>
            <a:r>
              <a:rPr lang="fr-FR" sz="2800" dirty="0">
                <a:solidFill>
                  <a:schemeClr val="tx1"/>
                </a:solidFill>
              </a:rPr>
              <a:t>5. IA générative : </a:t>
            </a:r>
            <a:r>
              <a:rPr lang="fr-FR" sz="2800" dirty="0">
                <a:solidFill>
                  <a:schemeClr val="tx1"/>
                </a:solidFill>
                <a:hlinkClick r:id="rId6">
                  <a:extLst>
                    <a:ext uri="{A12FA001-AC4F-418D-AE19-62706E023703}">
                      <ahyp:hlinkClr xmlns:ahyp="http://schemas.microsoft.com/office/drawing/2018/hyperlinkcolor" val="tx"/>
                    </a:ext>
                  </a:extLst>
                </a:hlinkClick>
              </a:rPr>
              <a:t>https://www.youtube.com/watch?v=rwF-X5STYks</a:t>
            </a:r>
            <a:br>
              <a:rPr lang="fr-FR" sz="2800" dirty="0">
                <a:solidFill>
                  <a:schemeClr val="tx1"/>
                </a:solidFill>
              </a:rPr>
            </a:br>
            <a:r>
              <a:rPr lang="fr-FR" sz="2800" dirty="0">
                <a:solidFill>
                  <a:schemeClr val="tx1"/>
                </a:solidFill>
              </a:rPr>
              <a:t>6. Le « petites mains de l’IA » : </a:t>
            </a:r>
            <a:r>
              <a:rPr lang="fr-FR" sz="2800" dirty="0">
                <a:solidFill>
                  <a:schemeClr val="tx1"/>
                </a:solidFill>
                <a:hlinkClick r:id="rId7">
                  <a:extLst>
                    <a:ext uri="{A12FA001-AC4F-418D-AE19-62706E023703}">
                      <ahyp:hlinkClr xmlns:ahyp="http://schemas.microsoft.com/office/drawing/2018/hyperlinkcolor" val="tx"/>
                    </a:ext>
                  </a:extLst>
                </a:hlinkClick>
              </a:rPr>
              <a:t>https://www.youtube.com/watch?v=VOisHLCW7co</a:t>
            </a:r>
            <a:br>
              <a:rPr lang="fr-FR" sz="2800" dirty="0">
                <a:solidFill>
                  <a:schemeClr val="tx1"/>
                </a:solidFill>
              </a:rPr>
            </a:br>
            <a:br>
              <a:rPr lang="fr-FR" sz="2800" dirty="0">
                <a:solidFill>
                  <a:schemeClr val="tx1"/>
                </a:solidFill>
              </a:rPr>
            </a:br>
            <a:r>
              <a:rPr lang="fr-FR" sz="2800" dirty="0">
                <a:solidFill>
                  <a:schemeClr val="tx1"/>
                </a:solidFill>
              </a:rPr>
              <a:t>Bonus :</a:t>
            </a:r>
            <a:br>
              <a:rPr lang="fr-FR" sz="2800" dirty="0">
                <a:solidFill>
                  <a:schemeClr val="tx1"/>
                </a:solidFill>
              </a:rPr>
            </a:br>
            <a:r>
              <a:rPr lang="fr-FR" sz="2800" dirty="0">
                <a:solidFill>
                  <a:schemeClr val="tx1"/>
                </a:solidFill>
                <a:hlinkClick r:id="rId8"/>
              </a:rPr>
              <a:t>https://www.comparia.beta.gouv.fr/</a:t>
            </a:r>
            <a:r>
              <a:rPr lang="fr-FR" sz="2800" dirty="0">
                <a:solidFill>
                  <a:schemeClr val="tx1"/>
                </a:solidFill>
              </a:rPr>
              <a:t> (coût environnemental)</a:t>
            </a:r>
          </a:p>
        </p:txBody>
      </p:sp>
    </p:spTree>
    <p:extLst>
      <p:ext uri="{BB962C8B-B14F-4D97-AF65-F5344CB8AC3E}">
        <p14:creationId xmlns:p14="http://schemas.microsoft.com/office/powerpoint/2010/main" val="37585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4"/>
          <p:cNvPicPr preferRelativeResize="0"/>
          <p:nvPr/>
        </p:nvPicPr>
        <p:blipFill rotWithShape="1">
          <a:blip r:embed="rId3">
            <a:alphaModFix/>
          </a:blip>
          <a:srcRect r="51754"/>
          <a:stretch/>
        </p:blipFill>
        <p:spPr>
          <a:xfrm>
            <a:off x="1524003" y="0"/>
            <a:ext cx="4411577" cy="6859521"/>
          </a:xfrm>
          <a:prstGeom prst="rect">
            <a:avLst/>
          </a:prstGeom>
          <a:noFill/>
          <a:ln>
            <a:noFill/>
          </a:ln>
        </p:spPr>
      </p:pic>
      <p:pic>
        <p:nvPicPr>
          <p:cNvPr id="758" name="Google Shape;758;p4"/>
          <p:cNvPicPr preferRelativeResize="0"/>
          <p:nvPr/>
        </p:nvPicPr>
        <p:blipFill rotWithShape="1">
          <a:blip r:embed="rId3">
            <a:alphaModFix/>
          </a:blip>
          <a:srcRect l="48772"/>
          <a:stretch/>
        </p:blipFill>
        <p:spPr>
          <a:xfrm>
            <a:off x="7507706" y="0"/>
            <a:ext cx="4684294" cy="6859521"/>
          </a:xfrm>
          <a:prstGeom prst="rect">
            <a:avLst/>
          </a:prstGeom>
          <a:noFill/>
          <a:ln>
            <a:noFill/>
          </a:ln>
        </p:spPr>
      </p:pic>
      <p:sp>
        <p:nvSpPr>
          <p:cNvPr id="759" name="Google Shape;759;p4"/>
          <p:cNvSpPr/>
          <p:nvPr/>
        </p:nvSpPr>
        <p:spPr>
          <a:xfrm>
            <a:off x="1646093" y="5614737"/>
            <a:ext cx="369592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86338B"/>
                </a:solidFill>
                <a:latin typeface="Calibri"/>
                <a:ea typeface="Calibri"/>
                <a:cs typeface="Calibri"/>
                <a:sym typeface="Calibri"/>
              </a:rPr>
              <a:t>MERCI DE VOTRE ATTENTION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b8172e565_0_323"/>
          <p:cNvSpPr txBox="1">
            <a:spLocks noGrp="1"/>
          </p:cNvSpPr>
          <p:nvPr>
            <p:ph type="title"/>
          </p:nvPr>
        </p:nvSpPr>
        <p:spPr>
          <a:xfrm>
            <a:off x="838200" y="2164050"/>
            <a:ext cx="10515600" cy="2529900"/>
          </a:xfrm>
          <a:prstGeom prst="rect">
            <a:avLst/>
          </a:prstGeom>
          <a:noFill/>
          <a:ln>
            <a:noFill/>
          </a:ln>
        </p:spPr>
        <p:txBody>
          <a:bodyPr spcFirstLastPara="1" wrap="square" lIns="45700" tIns="45700" rIns="45700" bIns="45700" anchor="ctr" anchorCtr="0">
            <a:noAutofit/>
          </a:bodyPr>
          <a:lstStyle/>
          <a:p>
            <a:pPr marL="0" lvl="0" indent="0" algn="ctr" rtl="0">
              <a:lnSpc>
                <a:spcPct val="90000"/>
              </a:lnSpc>
              <a:spcBef>
                <a:spcPts val="0"/>
              </a:spcBef>
              <a:spcAft>
                <a:spcPts val="0"/>
              </a:spcAft>
              <a:buSzPts val="4399"/>
              <a:buNone/>
            </a:pPr>
            <a:r>
              <a:rPr lang="fr-FR" sz="7200" dirty="0"/>
              <a:t>Pour vous l’IA, </a:t>
            </a:r>
            <a:br>
              <a:rPr lang="fr-FR" sz="7200" dirty="0"/>
            </a:br>
            <a:r>
              <a:rPr lang="fr-FR" sz="7200" dirty="0"/>
              <a:t>c’est quoi ? </a:t>
            </a:r>
            <a:endParaRPr sz="7200" dirty="0"/>
          </a:p>
        </p:txBody>
      </p:sp>
      <p:sp>
        <p:nvSpPr>
          <p:cNvPr id="185" name="Google Shape;185;g27b8172e565_0_3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b8172e565_0_323"/>
          <p:cNvSpPr txBox="1">
            <a:spLocks noGrp="1"/>
          </p:cNvSpPr>
          <p:nvPr>
            <p:ph type="title"/>
          </p:nvPr>
        </p:nvSpPr>
        <p:spPr>
          <a:xfrm>
            <a:off x="322461" y="0"/>
            <a:ext cx="11515044" cy="139794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3600" dirty="0"/>
              <a:t>Un peu d’histoire : </a:t>
            </a:r>
            <a:br>
              <a:rPr lang="fr-FR" sz="3600" dirty="0"/>
            </a:br>
            <a:r>
              <a:rPr lang="fr-FR" sz="3600" dirty="0"/>
              <a:t>	D’où vient le terme « intelligence artificielle » ?</a:t>
            </a:r>
            <a:endParaRPr sz="3600" dirty="0"/>
          </a:p>
        </p:txBody>
      </p:sp>
      <p:sp>
        <p:nvSpPr>
          <p:cNvPr id="185" name="Google Shape;185;g27b8172e565_0_3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 name="Image 2" descr="Une image contenant habits, personne, homme, Visage humain&#10;&#10;Description générée automatiquement">
            <a:extLst>
              <a:ext uri="{FF2B5EF4-FFF2-40B4-BE49-F238E27FC236}">
                <a16:creationId xmlns:a16="http://schemas.microsoft.com/office/drawing/2014/main" id="{D4A33361-0DAB-40CE-6B26-206D3A2A1617}"/>
              </a:ext>
            </a:extLst>
          </p:cNvPr>
          <p:cNvPicPr>
            <a:picLocks noChangeAspect="1"/>
          </p:cNvPicPr>
          <p:nvPr/>
        </p:nvPicPr>
        <p:blipFill>
          <a:blip r:embed="rId3"/>
          <a:stretch>
            <a:fillRect/>
          </a:stretch>
        </p:blipFill>
        <p:spPr>
          <a:xfrm>
            <a:off x="3141233" y="1584689"/>
            <a:ext cx="8199120" cy="3875365"/>
          </a:xfrm>
          <a:prstGeom prst="rect">
            <a:avLst/>
          </a:prstGeom>
        </p:spPr>
      </p:pic>
      <p:sp>
        <p:nvSpPr>
          <p:cNvPr id="2" name="Flèche : bas 1">
            <a:extLst>
              <a:ext uri="{FF2B5EF4-FFF2-40B4-BE49-F238E27FC236}">
                <a16:creationId xmlns:a16="http://schemas.microsoft.com/office/drawing/2014/main" id="{A2CDF722-AFCB-6858-DEB3-B840D3FCC4EB}"/>
              </a:ext>
            </a:extLst>
          </p:cNvPr>
          <p:cNvSpPr/>
          <p:nvPr/>
        </p:nvSpPr>
        <p:spPr>
          <a:xfrm>
            <a:off x="824753" y="1397946"/>
            <a:ext cx="2316480" cy="5253866"/>
          </a:xfrm>
          <a:prstGeom prst="downArrow">
            <a:avLst>
              <a:gd name="adj1" fmla="val 50000"/>
              <a:gd name="adj2" fmla="val 67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Google Shape;181;g27b8172e565_0_323">
            <a:extLst>
              <a:ext uri="{FF2B5EF4-FFF2-40B4-BE49-F238E27FC236}">
                <a16:creationId xmlns:a16="http://schemas.microsoft.com/office/drawing/2014/main" id="{D06F60F9-A6AA-7CE7-F8E8-A13834B66741}"/>
              </a:ext>
            </a:extLst>
          </p:cNvPr>
          <p:cNvSpPr txBox="1">
            <a:spLocks/>
          </p:cNvSpPr>
          <p:nvPr/>
        </p:nvSpPr>
        <p:spPr>
          <a:xfrm rot="16200000">
            <a:off x="482993" y="1739081"/>
            <a:ext cx="3000000" cy="139794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3600" dirty="0">
                <a:solidFill>
                  <a:schemeClr val="bg1"/>
                </a:solidFill>
              </a:rPr>
              <a:t>Les débuts</a:t>
            </a:r>
          </a:p>
        </p:txBody>
      </p:sp>
      <p:sp>
        <p:nvSpPr>
          <p:cNvPr id="5" name="Rectangle 4">
            <a:extLst>
              <a:ext uri="{FF2B5EF4-FFF2-40B4-BE49-F238E27FC236}">
                <a16:creationId xmlns:a16="http://schemas.microsoft.com/office/drawing/2014/main" id="{FEF32CA2-4A31-B129-5C0C-01CC94A03BC9}"/>
              </a:ext>
            </a:extLst>
          </p:cNvPr>
          <p:cNvSpPr/>
          <p:nvPr/>
        </p:nvSpPr>
        <p:spPr>
          <a:xfrm>
            <a:off x="1015077" y="1733329"/>
            <a:ext cx="537883" cy="2134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28FE1B3-A9E4-92A3-C41A-6F64C7A63C32}"/>
              </a:ext>
            </a:extLst>
          </p:cNvPr>
          <p:cNvSpPr/>
          <p:nvPr/>
        </p:nvSpPr>
        <p:spPr>
          <a:xfrm>
            <a:off x="1015076" y="276058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E4F7332-F5CA-4E09-3DDC-89FEC80A6047}"/>
              </a:ext>
            </a:extLst>
          </p:cNvPr>
          <p:cNvSpPr/>
          <p:nvPr/>
        </p:nvSpPr>
        <p:spPr>
          <a:xfrm>
            <a:off x="1026105" y="3620097"/>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14DA69C-5DFA-A976-5619-F6085AB89ADD}"/>
              </a:ext>
            </a:extLst>
          </p:cNvPr>
          <p:cNvSpPr/>
          <p:nvPr/>
        </p:nvSpPr>
        <p:spPr>
          <a:xfrm>
            <a:off x="1015076" y="4479612"/>
            <a:ext cx="537883"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A26019F1-B976-E246-6EEC-27CF481928F5}"/>
              </a:ext>
            </a:extLst>
          </p:cNvPr>
          <p:cNvSpPr/>
          <p:nvPr/>
        </p:nvSpPr>
        <p:spPr>
          <a:xfrm rot="16200000">
            <a:off x="7602" y="1460782"/>
            <a:ext cx="1053391" cy="758549"/>
          </a:xfrm>
          <a:prstGeom prst="downArrow">
            <a:avLst>
              <a:gd name="adj1" fmla="val 67028"/>
              <a:gd name="adj2" fmla="val 835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Google Shape;181;g27b8172e565_0_323">
            <a:extLst>
              <a:ext uri="{FF2B5EF4-FFF2-40B4-BE49-F238E27FC236}">
                <a16:creationId xmlns:a16="http://schemas.microsoft.com/office/drawing/2014/main" id="{9E55E12B-614C-C413-7610-54F7A02F25BC}"/>
              </a:ext>
            </a:extLst>
          </p:cNvPr>
          <p:cNvSpPr txBox="1">
            <a:spLocks/>
          </p:cNvSpPr>
          <p:nvPr/>
        </p:nvSpPr>
        <p:spPr>
          <a:xfrm>
            <a:off x="146262" y="1155554"/>
            <a:ext cx="1067900" cy="1397946"/>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399"/>
              <a:buFont typeface="Calibri"/>
              <a:buNone/>
              <a:defRPr sz="4399" b="0" i="0" u="none" strike="noStrike" cap="none">
                <a:solidFill>
                  <a:schemeClr val="accent3"/>
                </a:solidFill>
                <a:latin typeface="Calibri"/>
                <a:ea typeface="Calibri"/>
                <a:cs typeface="Calibri"/>
                <a:sym typeface="Calibri"/>
              </a:defRPr>
            </a:lvl1pPr>
            <a:lvl2pPr marR="0" lvl="1"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399"/>
              <a:buFont typeface="Calibri"/>
              <a:buNone/>
              <a:defRPr sz="4399" b="0" i="0" u="none" strike="noStrike" cap="none">
                <a:solidFill>
                  <a:srgbClr val="000000"/>
                </a:solidFill>
                <a:latin typeface="Calibri"/>
                <a:ea typeface="Calibri"/>
                <a:cs typeface="Calibri"/>
                <a:sym typeface="Calibri"/>
              </a:defRPr>
            </a:lvl9pPr>
          </a:lstStyle>
          <a:p>
            <a:r>
              <a:rPr lang="fr-FR" sz="2000" b="1" dirty="0">
                <a:solidFill>
                  <a:schemeClr val="bg1"/>
                </a:solidFill>
              </a:rPr>
              <a:t>1956</a:t>
            </a:r>
          </a:p>
        </p:txBody>
      </p:sp>
    </p:spTree>
    <p:extLst>
      <p:ext uri="{BB962C8B-B14F-4D97-AF65-F5344CB8AC3E}">
        <p14:creationId xmlns:p14="http://schemas.microsoft.com/office/powerpoint/2010/main" val="35149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5" name="Image 4" descr="Une image contenant ciel, Visage humain, plein air, personne&#10;&#10;Description générée automatiquement">
            <a:extLst>
              <a:ext uri="{FF2B5EF4-FFF2-40B4-BE49-F238E27FC236}">
                <a16:creationId xmlns:a16="http://schemas.microsoft.com/office/drawing/2014/main" id="{93F3AE25-2866-1E42-0992-7199CE70EB1B}"/>
              </a:ext>
            </a:extLst>
          </p:cNvPr>
          <p:cNvPicPr>
            <a:picLocks noChangeAspect="1"/>
          </p:cNvPicPr>
          <p:nvPr/>
        </p:nvPicPr>
        <p:blipFill rotWithShape="1">
          <a:blip r:embed="rId3"/>
          <a:srcRect l="20294" r="18530"/>
          <a:stretch/>
        </p:blipFill>
        <p:spPr>
          <a:xfrm>
            <a:off x="7333129" y="1818700"/>
            <a:ext cx="3729318" cy="4064000"/>
          </a:xfrm>
          <a:prstGeom prst="rect">
            <a:avLst/>
          </a:prstGeom>
        </p:spPr>
      </p:pic>
      <p:sp>
        <p:nvSpPr>
          <p:cNvPr id="181" name="Google Shape;181;g27b8172e565_0_323"/>
          <p:cNvSpPr txBox="1">
            <a:spLocks noGrp="1"/>
          </p:cNvSpPr>
          <p:nvPr>
            <p:ph type="title"/>
          </p:nvPr>
        </p:nvSpPr>
        <p:spPr>
          <a:xfrm>
            <a:off x="322461" y="0"/>
            <a:ext cx="10515600" cy="1120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4399"/>
              <a:buNone/>
            </a:pPr>
            <a:r>
              <a:rPr lang="fr-FR" sz="4000" dirty="0"/>
              <a:t>L’IA… au fond c’est quoi?</a:t>
            </a:r>
            <a:endParaRPr sz="4000" dirty="0"/>
          </a:p>
        </p:txBody>
      </p:sp>
      <p:sp>
        <p:nvSpPr>
          <p:cNvPr id="185" name="Google Shape;185;g27b8172e565_0_3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4" name="Google Shape;184;g27b8172e565_0_323"/>
          <p:cNvPicPr preferRelativeResize="0"/>
          <p:nvPr/>
        </p:nvPicPr>
        <p:blipFill rotWithShape="1">
          <a:blip r:embed="rId4">
            <a:alphaModFix/>
            <a:duotone>
              <a:schemeClr val="accent3">
                <a:shade val="45000"/>
                <a:satMod val="135000"/>
              </a:schemeClr>
              <a:prstClr val="white"/>
            </a:duotone>
          </a:blip>
          <a:srcRect l="32300" t="24616" r="31129" b="34989"/>
          <a:stretch/>
        </p:blipFill>
        <p:spPr>
          <a:xfrm>
            <a:off x="7292250" y="2515265"/>
            <a:ext cx="1184899" cy="1565476"/>
          </a:xfrm>
          <a:prstGeom prst="rect">
            <a:avLst/>
          </a:prstGeom>
          <a:noFill/>
          <a:ln>
            <a:noFill/>
          </a:ln>
          <a:effectLst>
            <a:glow rad="139700">
              <a:schemeClr val="accent4">
                <a:satMod val="175000"/>
                <a:alpha val="40000"/>
              </a:schemeClr>
            </a:glow>
          </a:effectLst>
        </p:spPr>
      </p:pic>
      <p:sp>
        <p:nvSpPr>
          <p:cNvPr id="7" name="ZoneTexte 6">
            <a:extLst>
              <a:ext uri="{FF2B5EF4-FFF2-40B4-BE49-F238E27FC236}">
                <a16:creationId xmlns:a16="http://schemas.microsoft.com/office/drawing/2014/main" id="{AADFF710-8E7B-C4D7-9C2D-6EACA711BB55}"/>
              </a:ext>
            </a:extLst>
          </p:cNvPr>
          <p:cNvSpPr txBox="1"/>
          <p:nvPr/>
        </p:nvSpPr>
        <p:spPr>
          <a:xfrm>
            <a:off x="7333129" y="5882700"/>
            <a:ext cx="3729318" cy="461665"/>
          </a:xfrm>
          <a:prstGeom prst="rect">
            <a:avLst/>
          </a:prstGeom>
          <a:noFill/>
        </p:spPr>
        <p:txBody>
          <a:bodyPr wrap="square">
            <a:spAutoFit/>
          </a:bodyPr>
          <a:lstStyle/>
          <a:p>
            <a:pPr algn="ctr"/>
            <a:r>
              <a:rPr lang="fr-FR" sz="1200" i="1" dirty="0" err="1"/>
              <a:t>Jazmin</a:t>
            </a:r>
            <a:r>
              <a:rPr lang="fr-FR" sz="1200" i="1" dirty="0"/>
              <a:t> Morris &amp; AI4Media / </a:t>
            </a:r>
            <a:r>
              <a:rPr lang="fr-FR" sz="1200" i="1" dirty="0" err="1"/>
              <a:t>Better</a:t>
            </a:r>
            <a:r>
              <a:rPr lang="fr-FR" sz="1200" i="1" dirty="0"/>
              <a:t> Images of AI / </a:t>
            </a:r>
            <a:r>
              <a:rPr lang="fr-FR" sz="1200" i="1" dirty="0" err="1"/>
              <a:t>Braided</a:t>
            </a:r>
            <a:r>
              <a:rPr lang="fr-FR" sz="1200" i="1" dirty="0"/>
              <a:t> Networks 1 / CC-BY 4.0</a:t>
            </a:r>
          </a:p>
        </p:txBody>
      </p:sp>
      <p:sp>
        <p:nvSpPr>
          <p:cNvPr id="9" name="Google Shape;182;g27b8172e565_0_323">
            <a:extLst>
              <a:ext uri="{FF2B5EF4-FFF2-40B4-BE49-F238E27FC236}">
                <a16:creationId xmlns:a16="http://schemas.microsoft.com/office/drawing/2014/main" id="{2786E79D-4429-F019-53AE-AAF9233C775E}"/>
              </a:ext>
            </a:extLst>
          </p:cNvPr>
          <p:cNvSpPr txBox="1"/>
          <p:nvPr/>
        </p:nvSpPr>
        <p:spPr>
          <a:xfrm>
            <a:off x="387050" y="1521699"/>
            <a:ext cx="6946079" cy="3662501"/>
          </a:xfrm>
          <a:prstGeom prst="rect">
            <a:avLst/>
          </a:prstGeom>
          <a:noFill/>
          <a:ln>
            <a:noFill/>
          </a:ln>
        </p:spPr>
        <p:txBody>
          <a:bodyPr spcFirstLastPara="1" wrap="square" lIns="91425" tIns="45700" rIns="91425" bIns="45700" anchor="t" anchorCtr="0">
            <a:spAutoFit/>
          </a:bodyPr>
          <a:lstStyle/>
          <a:p>
            <a:pPr lvl="0">
              <a:buSzPts val="2000"/>
            </a:pPr>
            <a:r>
              <a:rPr lang="fr-FR" sz="3200" u="sng" dirty="0">
                <a:latin typeface="Calibri" panose="020F0502020204030204" pitchFamily="34" charset="0"/>
                <a:ea typeface="Calibri" panose="020F0502020204030204" pitchFamily="34" charset="0"/>
                <a:cs typeface="Calibri" panose="020F0502020204030204" pitchFamily="34" charset="0"/>
              </a:rPr>
              <a:t>Une définition simplifiée</a:t>
            </a:r>
          </a:p>
          <a:p>
            <a:pPr lvl="0">
              <a:buSzPts val="2000"/>
            </a:pPr>
            <a:endParaRPr lang="fr-FR" sz="3200" u="sng" dirty="0">
              <a:latin typeface="Calibri" panose="020F0502020204030204" pitchFamily="34" charset="0"/>
              <a:ea typeface="Calibri" panose="020F0502020204030204" pitchFamily="34" charset="0"/>
              <a:cs typeface="Calibri" panose="020F0502020204030204" pitchFamily="34" charset="0"/>
            </a:endParaRPr>
          </a:p>
          <a:p>
            <a:pPr lvl="0">
              <a:buSzPts val="2000"/>
            </a:pPr>
            <a:r>
              <a:rPr lang="fr-FR" sz="2400" dirty="0">
                <a:latin typeface="Calibri" panose="020F0502020204030204" pitchFamily="34" charset="0"/>
                <a:ea typeface="Calibri" panose="020F0502020204030204" pitchFamily="34" charset="0"/>
                <a:cs typeface="Calibri" panose="020F0502020204030204" pitchFamily="34" charset="0"/>
              </a:rPr>
              <a:t>« Système d’IA » = un système informatique entraîné à partir de données, qui peut réaliser des tâches complexes : </a:t>
            </a:r>
          </a:p>
          <a:p>
            <a:pPr marL="342900" lvl="0" indent="-342900">
              <a:buSzPts val="2000"/>
              <a:buFont typeface="Courier New" panose="02070309020205020404" pitchFamily="49" charset="0"/>
              <a:buChar char="o"/>
            </a:pPr>
            <a:r>
              <a:rPr lang="fr-FR" sz="2400" dirty="0">
                <a:latin typeface="Calibri" panose="020F0502020204030204" pitchFamily="34" charset="0"/>
                <a:ea typeface="Calibri" panose="020F0502020204030204" pitchFamily="34" charset="0"/>
                <a:cs typeface="Calibri" panose="020F0502020204030204" pitchFamily="34" charset="0"/>
              </a:rPr>
              <a:t>fournir des </a:t>
            </a:r>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prédictions</a:t>
            </a:r>
            <a:r>
              <a:rPr lang="fr-FR" sz="2400" dirty="0">
                <a:latin typeface="Calibri" panose="020F0502020204030204" pitchFamily="34" charset="0"/>
                <a:ea typeface="Calibri" panose="020F0502020204030204" pitchFamily="34" charset="0"/>
                <a:cs typeface="Calibri" panose="020F0502020204030204" pitchFamily="34" charset="0"/>
              </a:rPr>
              <a:t>, </a:t>
            </a:r>
          </a:p>
          <a:p>
            <a:pPr marL="342900" lvl="0" indent="-342900">
              <a:buSzPts val="2000"/>
              <a:buFont typeface="Courier New" panose="02070309020205020404" pitchFamily="49" charset="0"/>
              <a:buChar char="o"/>
            </a:pPr>
            <a:r>
              <a:rPr lang="fr-FR" sz="2400" dirty="0">
                <a:latin typeface="Calibri" panose="020F0502020204030204" pitchFamily="34" charset="0"/>
                <a:ea typeface="Calibri" panose="020F0502020204030204" pitchFamily="34" charset="0"/>
                <a:cs typeface="Calibri" panose="020F0502020204030204" pitchFamily="34" charset="0"/>
              </a:rPr>
              <a:t>prendre des </a:t>
            </a:r>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décisions</a:t>
            </a:r>
            <a:r>
              <a:rPr lang="fr-FR" sz="2400" dirty="0">
                <a:latin typeface="Calibri" panose="020F0502020204030204" pitchFamily="34" charset="0"/>
                <a:ea typeface="Calibri" panose="020F0502020204030204" pitchFamily="34" charset="0"/>
                <a:cs typeface="Calibri" panose="020F0502020204030204" pitchFamily="34" charset="0"/>
              </a:rPr>
              <a:t>, </a:t>
            </a:r>
          </a:p>
          <a:p>
            <a:pPr marL="342900" lvl="0" indent="-342900">
              <a:buSzPts val="2000"/>
              <a:buFont typeface="Courier New" panose="02070309020205020404" pitchFamily="49" charset="0"/>
              <a:buChar char="o"/>
            </a:pPr>
            <a:r>
              <a:rPr lang="fr-FR" sz="2400" dirty="0">
                <a:latin typeface="Calibri" panose="020F0502020204030204" pitchFamily="34" charset="0"/>
                <a:ea typeface="Calibri" panose="020F0502020204030204" pitchFamily="34" charset="0"/>
                <a:cs typeface="Calibri" panose="020F0502020204030204" pitchFamily="34" charset="0"/>
              </a:rPr>
              <a:t>apporter des </a:t>
            </a:r>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informations</a:t>
            </a:r>
            <a:r>
              <a:rPr lang="fr-FR" sz="2400" dirty="0">
                <a:latin typeface="Calibri" panose="020F0502020204030204" pitchFamily="34" charset="0"/>
                <a:ea typeface="Calibri" panose="020F0502020204030204" pitchFamily="34" charset="0"/>
                <a:cs typeface="Calibri" panose="020F0502020204030204" pitchFamily="34" charset="0"/>
              </a:rPr>
              <a:t>, </a:t>
            </a:r>
          </a:p>
          <a:p>
            <a:pPr marL="342900" lvl="0" indent="-342900">
              <a:buSzPts val="2000"/>
              <a:buFont typeface="Courier New" panose="02070309020205020404" pitchFamily="49" charset="0"/>
              <a:buChar char="o"/>
            </a:pPr>
            <a:r>
              <a:rPr lang="fr-FR" sz="2400" dirty="0">
                <a:latin typeface="Calibri" panose="020F0502020204030204" pitchFamily="34" charset="0"/>
                <a:ea typeface="Calibri" panose="020F0502020204030204" pitchFamily="34" charset="0"/>
                <a:cs typeface="Calibri" panose="020F0502020204030204" pitchFamily="34" charset="0"/>
              </a:rPr>
              <a:t>créer du </a:t>
            </a:r>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contenu</a:t>
            </a:r>
            <a:r>
              <a:rPr lang="fr-FR" sz="2400" dirty="0">
                <a:latin typeface="Calibri" panose="020F0502020204030204" pitchFamily="34" charset="0"/>
                <a:ea typeface="Calibri" panose="020F0502020204030204" pitchFamily="34" charset="0"/>
                <a:cs typeface="Calibri" panose="020F0502020204030204" pitchFamily="34" charset="0"/>
              </a:rPr>
              <a:t>.</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020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p:cTn id="7" dur="1000" fill="hold"/>
                                        <p:tgtEl>
                                          <p:spTgt spid="184"/>
                                        </p:tgtEl>
                                        <p:attrNameLst>
                                          <p:attrName>ppt_w</p:attrName>
                                        </p:attrNameLst>
                                      </p:cBhvr>
                                      <p:tavLst>
                                        <p:tav tm="0">
                                          <p:val>
                                            <p:fltVal val="0"/>
                                          </p:val>
                                        </p:tav>
                                        <p:tav tm="100000">
                                          <p:val>
                                            <p:strVal val="#ppt_w"/>
                                          </p:val>
                                        </p:tav>
                                      </p:tavLst>
                                    </p:anim>
                                    <p:anim calcmode="lin" valueType="num">
                                      <p:cBhvr>
                                        <p:cTn id="8" dur="1000" fill="hold"/>
                                        <p:tgtEl>
                                          <p:spTgt spid="184"/>
                                        </p:tgtEl>
                                        <p:attrNameLst>
                                          <p:attrName>ppt_h</p:attrName>
                                        </p:attrNameLst>
                                      </p:cBhvr>
                                      <p:tavLst>
                                        <p:tav tm="0">
                                          <p:val>
                                            <p:fltVal val="0"/>
                                          </p:val>
                                        </p:tav>
                                        <p:tav tm="100000">
                                          <p:val>
                                            <p:strVal val="#ppt_h"/>
                                          </p:val>
                                        </p:tav>
                                      </p:tavLst>
                                    </p:anim>
                                    <p:anim calcmode="lin" valueType="num">
                                      <p:cBhvr>
                                        <p:cTn id="9" dur="1000" fill="hold"/>
                                        <p:tgtEl>
                                          <p:spTgt spid="184"/>
                                        </p:tgtEl>
                                        <p:attrNameLst>
                                          <p:attrName>style.rotation</p:attrName>
                                        </p:attrNameLst>
                                      </p:cBhvr>
                                      <p:tavLst>
                                        <p:tav tm="0">
                                          <p:val>
                                            <p:fltVal val="90"/>
                                          </p:val>
                                        </p:tav>
                                        <p:tav tm="100000">
                                          <p:val>
                                            <p:fltVal val="0"/>
                                          </p:val>
                                        </p:tav>
                                      </p:tavLst>
                                    </p:anim>
                                    <p:animEffect transition="in" filter="fade">
                                      <p:cBhvr>
                                        <p:cTn id="10" dur="1000"/>
                                        <p:tgtEl>
                                          <p:spTgt spid="18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down)">
                                      <p:cBhvr>
                                        <p:cTn id="24" dur="500"/>
                                        <p:tgtEl>
                                          <p:spTgt spid="9">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down)">
                                      <p:cBhvr>
                                        <p:cTn id="27" dur="500"/>
                                        <p:tgtEl>
                                          <p:spTgt spid="9">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wipe(down)">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heme/theme1.xml><?xml version="1.0" encoding="utf-8"?>
<a:theme xmlns:a="http://schemas.openxmlformats.org/drawingml/2006/main" name="Thème Office">
  <a:themeElements>
    <a:clrScheme name="IngéPLUS">
      <a:dk1>
        <a:srgbClr val="000000"/>
      </a:dk1>
      <a:lt1>
        <a:srgbClr val="FFFFFF"/>
      </a:lt1>
      <a:dk2>
        <a:srgbClr val="310033"/>
      </a:dk2>
      <a:lt2>
        <a:srgbClr val="DCCDE2"/>
      </a:lt2>
      <a:accent1>
        <a:srgbClr val="4F0951"/>
      </a:accent1>
      <a:accent2>
        <a:srgbClr val="6B216E"/>
      </a:accent2>
      <a:accent3>
        <a:srgbClr val="86338B"/>
      </a:accent3>
      <a:accent4>
        <a:srgbClr val="A96EA7"/>
      </a:accent4>
      <a:accent5>
        <a:srgbClr val="C1A2C8"/>
      </a:accent5>
      <a:accent6>
        <a:srgbClr val="31003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28318</TotalTime>
  <Words>6017</Words>
  <Application>Microsoft Office PowerPoint</Application>
  <PresentationFormat>Grand écran</PresentationFormat>
  <Paragraphs>568</Paragraphs>
  <Slides>62</Slides>
  <Notes>61</Notes>
  <HiddenSlides>3</HiddenSlides>
  <MMClips>3</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62</vt:i4>
      </vt:variant>
    </vt:vector>
  </HeadingPairs>
  <TitlesOfParts>
    <vt:vector size="74" baseType="lpstr">
      <vt:lpstr>Calibri</vt:lpstr>
      <vt:lpstr>Consolas</vt:lpstr>
      <vt:lpstr>Arial</vt:lpstr>
      <vt:lpstr>Courier New</vt:lpstr>
      <vt:lpstr>inherit</vt:lpstr>
      <vt:lpstr>Roboto</vt:lpstr>
      <vt:lpstr>Wingdings</vt:lpstr>
      <vt:lpstr>Noto Sans Symbols</vt:lpstr>
      <vt:lpstr>Symbol</vt:lpstr>
      <vt:lpstr>Avenir</vt:lpstr>
      <vt:lpstr>Thème Office</vt:lpstr>
      <vt:lpstr>Conception personnalisée</vt:lpstr>
      <vt:lpstr>Intelligence Artificielle : Apprendre, comprendre, expérimenter</vt:lpstr>
      <vt:lpstr>Les auteurs :</vt:lpstr>
      <vt:lpstr>Ces images choc qui ont fait le buzz !</vt:lpstr>
      <vt:lpstr>Présentation PowerPoint</vt:lpstr>
      <vt:lpstr>Au Programme :</vt:lpstr>
      <vt:lpstr>Introduction à l’Intelligence Artificielle</vt:lpstr>
      <vt:lpstr>Pour vous l’IA,  c’est quoi ? </vt:lpstr>
      <vt:lpstr>Un peu d’histoire :   D’où vient le terme « intelligence artificielle » ?</vt:lpstr>
      <vt:lpstr>L’IA… au fond c’est quoi?</vt:lpstr>
      <vt:lpstr>Des termes que vous avez sûrement déjà entendus</vt:lpstr>
      <vt:lpstr>Des termes que vous avez sûrement déjà entendus</vt:lpstr>
      <vt:lpstr>Présentation PowerPoint</vt:lpstr>
      <vt:lpstr>Un peu d’histoire : 2 courants s’affrontent =&gt; Les systèmes experts se servent des connaissances</vt:lpstr>
      <vt:lpstr>Un peu d’histoire : 2 courants s’affrontent =&gt; Les réseaux de neurones se servent des données </vt:lpstr>
      <vt:lpstr>D’autres termes à connaître</vt:lpstr>
      <vt:lpstr>Des exemples!</vt:lpstr>
      <vt:lpstr>Exemples d’utilisation de l’IA au quotidien</vt:lpstr>
      <vt:lpstr>L’IA dans l’industrie, exemple d’une entreprise grenobloise</vt:lpstr>
      <vt:lpstr>Deux “niveaux” d’IA</vt:lpstr>
      <vt:lpstr>Atelier Pratique - IA Analytique</vt:lpstr>
      <vt:lpstr>À vous de jouer : Quick, Draw!</vt:lpstr>
      <vt:lpstr>Restitution atelier IA Analytique</vt:lpstr>
      <vt:lpstr>Une IA analytique, c’est quoi ?</vt:lpstr>
      <vt:lpstr>Une IA analytique, c’est quoi ?</vt:lpstr>
      <vt:lpstr>Une IA analytique, c’est quoi ?</vt:lpstr>
      <vt:lpstr>Une IA analytique, c’est quoi?</vt:lpstr>
      <vt:lpstr>Une IA analytique, c’est quoi ?</vt:lpstr>
      <vt:lpstr>Une IA analytique, c’est quoi?</vt:lpstr>
      <vt:lpstr>IA analytique, exemples d'utilisation</vt:lpstr>
      <vt:lpstr>IA analytique, exemples d'utilisation</vt:lpstr>
      <vt:lpstr>Entraîner son propre modèle de ML !</vt:lpstr>
      <vt:lpstr>IA analytique, un autre exemple d'utilisation ?</vt:lpstr>
      <vt:lpstr>Atelier Pratique - IA Générative</vt:lpstr>
      <vt:lpstr>Un peu d’histoire : Générer du contenu</vt:lpstr>
      <vt:lpstr>A vous de jouer !</vt:lpstr>
      <vt:lpstr>Restitution atelier IA Générative</vt:lpstr>
      <vt:lpstr>Restitution atelier IA Générative</vt:lpstr>
      <vt:lpstr>ChatGPT: les étapes de son entraînement</vt:lpstr>
      <vt:lpstr>ChatGPT : les étapes de son entraînement </vt:lpstr>
      <vt:lpstr>ChatGPT : le travail humain pour l’entraîner…</vt:lpstr>
      <vt:lpstr>Pourquoi maintenant ?</vt:lpstr>
      <vt:lpstr>ChatGPT, un LLM parmi d’autres…</vt:lpstr>
      <vt:lpstr>Enjeux et perspectives </vt:lpstr>
      <vt:lpstr>Selon vous, quels sont les dangers de l'IA ?</vt:lpstr>
      <vt:lpstr>IA… Limites et aspects Éthiques</vt:lpstr>
      <vt:lpstr>Le principe du ‘GIGO’</vt:lpstr>
      <vt:lpstr>Perpétuation des préjugés et des discriminations</vt:lpstr>
      <vt:lpstr>Aspects éthiques et droits d’auteur</vt:lpstr>
      <vt:lpstr>Aspects éthiques et droits d’auteur</vt:lpstr>
      <vt:lpstr>Empreinte carbone de l’entraînement des modèles </vt:lpstr>
      <vt:lpstr>Risques pour l’environnement</vt:lpstr>
      <vt:lpstr>Dangers pour l’économie, les individus, la démocratie</vt:lpstr>
      <vt:lpstr>Régulation de l'IA : l'Europe est pionnière</vt:lpstr>
      <vt:lpstr>Règlement IA : approche par les risques</vt:lpstr>
      <vt:lpstr>En France, une volonté politique forte</vt:lpstr>
      <vt:lpstr>Impact de l'IA dans les métiers</vt:lpstr>
      <vt:lpstr>L’IA : quelles compétences pour quels métiers ?</vt:lpstr>
      <vt:lpstr>IngéPLUS &amp; l’IA</vt:lpstr>
      <vt:lpstr>A retenir</vt:lpstr>
      <vt:lpstr>Pour aller plus loin…</vt:lpstr>
      <vt:lpstr>Liens des vidéos : 1. IA symbolique : https://youtu.be/r0JRLCYA7KU 2. IA connexionniste : https://youtu.be/uwniFRS13ZM 3. IA et chorégraphie : https://youtu.be/vlrmIdokOQ8 4. Restitution IA analytique (QuickDraw) : https://youtu.be/X8v1GWzZYJ4 5. IA générative : https://www.youtube.com/watch?v=rwF-X5STYks 6. Le « petites mains de l’IA » : https://www.youtube.com/watch?v=VOisHLCW7co  Bonus : https://www.comparia.beta.gouv.fr/ (coût environnemental)</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 Artificielle : Apprendre, comprendre, expérimenter</dc:title>
  <dc:creator>STRAPPAZZON Philippe</dc:creator>
  <cp:lastModifiedBy>ZAN Elisabeth (zane)</cp:lastModifiedBy>
  <cp:revision>56</cp:revision>
  <dcterms:modified xsi:type="dcterms:W3CDTF">2025-01-31T15:48:20Z</dcterms:modified>
</cp:coreProperties>
</file>